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1"/>
  </p:notesMasterIdLst>
  <p:sldIdLst>
    <p:sldId id="276" r:id="rId5"/>
    <p:sldId id="277" r:id="rId6"/>
    <p:sldId id="291" r:id="rId7"/>
    <p:sldId id="292" r:id="rId8"/>
    <p:sldId id="293" r:id="rId9"/>
    <p:sldId id="278" r:id="rId10"/>
    <p:sldId id="295" r:id="rId11"/>
    <p:sldId id="279" r:id="rId12"/>
    <p:sldId id="297" r:id="rId13"/>
    <p:sldId id="280" r:id="rId14"/>
    <p:sldId id="281" r:id="rId15"/>
    <p:sldId id="296" r:id="rId16"/>
    <p:sldId id="282" r:id="rId17"/>
    <p:sldId id="283" r:id="rId18"/>
    <p:sldId id="298" r:id="rId19"/>
    <p:sldId id="299" r:id="rId20"/>
    <p:sldId id="300" r:id="rId21"/>
    <p:sldId id="301" r:id="rId22"/>
    <p:sldId id="302" r:id="rId23"/>
    <p:sldId id="303" r:id="rId24"/>
    <p:sldId id="304" r:id="rId25"/>
    <p:sldId id="284" r:id="rId26"/>
    <p:sldId id="307" r:id="rId27"/>
    <p:sldId id="305" r:id="rId28"/>
    <p:sldId id="306" r:id="rId29"/>
    <p:sldId id="294" r:id="rId3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2" autoAdjust="0"/>
    <p:restoredTop sz="81434" autoAdjust="0"/>
  </p:normalViewPr>
  <p:slideViewPr>
    <p:cSldViewPr snapToGrid="0">
      <p:cViewPr varScale="1">
        <p:scale>
          <a:sx n="76" d="100"/>
          <a:sy n="76" d="100"/>
        </p:scale>
        <p:origin x="450" y="45"/>
      </p:cViewPr>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70DD8A32-F8F2-48BB-BF5E-5059521EC07F}" type="datetimeFigureOut">
              <a:rPr lang="en-US" smtClean="0"/>
              <a:t>10/1/2024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219F99B9-D7F6-4F2E-ACDC-120EA28C5B2A}" type="slidenum">
              <a:rPr lang="en-US" smtClean="0"/>
              <a:t>‹#›</a:t>
            </a:fld>
            <a:endParaRPr lang="en-US"/>
          </a:p>
        </p:txBody>
      </p:sp>
    </p:spTree>
    <p:extLst>
      <p:ext uri="{BB962C8B-B14F-4D97-AF65-F5344CB8AC3E}">
        <p14:creationId xmlns:p14="http://schemas.microsoft.com/office/powerpoint/2010/main" val="2290488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9F99B9-D7F6-4F2E-ACDC-120EA28C5B2A}" type="slidenum">
              <a:rPr lang="en-US" smtClean="0"/>
              <a:t>10</a:t>
            </a:fld>
            <a:endParaRPr lang="en-US"/>
          </a:p>
        </p:txBody>
      </p:sp>
    </p:spTree>
    <p:extLst>
      <p:ext uri="{BB962C8B-B14F-4D97-AF65-F5344CB8AC3E}">
        <p14:creationId xmlns:p14="http://schemas.microsoft.com/office/powerpoint/2010/main" val="4157317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16388E-63E9-4AC0-87C2-FA10E58516F7}" type="slidenum">
              <a:rPr lang="en-US" smtClean="0"/>
              <a:t>11</a:t>
            </a:fld>
            <a:endParaRPr lang="en-US"/>
          </a:p>
        </p:txBody>
      </p:sp>
    </p:spTree>
    <p:extLst>
      <p:ext uri="{BB962C8B-B14F-4D97-AF65-F5344CB8AC3E}">
        <p14:creationId xmlns:p14="http://schemas.microsoft.com/office/powerpoint/2010/main" val="1884732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9F99B9-D7F6-4F2E-ACDC-120EA28C5B2A}" type="slidenum">
              <a:rPr lang="en-US" smtClean="0"/>
              <a:t>12</a:t>
            </a:fld>
            <a:endParaRPr lang="en-US"/>
          </a:p>
        </p:txBody>
      </p:sp>
    </p:spTree>
    <p:extLst>
      <p:ext uri="{BB962C8B-B14F-4D97-AF65-F5344CB8AC3E}">
        <p14:creationId xmlns:p14="http://schemas.microsoft.com/office/powerpoint/2010/main" val="2215599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16388E-63E9-4AC0-87C2-FA10E58516F7}" type="slidenum">
              <a:rPr lang="en-US" smtClean="0"/>
              <a:t>13</a:t>
            </a:fld>
            <a:endParaRPr lang="en-US"/>
          </a:p>
        </p:txBody>
      </p:sp>
    </p:spTree>
    <p:extLst>
      <p:ext uri="{BB962C8B-B14F-4D97-AF65-F5344CB8AC3E}">
        <p14:creationId xmlns:p14="http://schemas.microsoft.com/office/powerpoint/2010/main" val="518888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16388E-63E9-4AC0-87C2-FA10E58516F7}" type="slidenum">
              <a:rPr lang="en-US" smtClean="0"/>
              <a:t>14</a:t>
            </a:fld>
            <a:endParaRPr lang="en-US"/>
          </a:p>
        </p:txBody>
      </p:sp>
    </p:spTree>
    <p:extLst>
      <p:ext uri="{BB962C8B-B14F-4D97-AF65-F5344CB8AC3E}">
        <p14:creationId xmlns:p14="http://schemas.microsoft.com/office/powerpoint/2010/main" val="29324282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9F99B9-D7F6-4F2E-ACDC-120EA28C5B2A}" type="slidenum">
              <a:rPr lang="en-US" smtClean="0"/>
              <a:t>17</a:t>
            </a:fld>
            <a:endParaRPr lang="en-US"/>
          </a:p>
        </p:txBody>
      </p:sp>
    </p:spTree>
    <p:extLst>
      <p:ext uri="{BB962C8B-B14F-4D97-AF65-F5344CB8AC3E}">
        <p14:creationId xmlns:p14="http://schemas.microsoft.com/office/powerpoint/2010/main" val="1513001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9F99B9-D7F6-4F2E-ACDC-120EA28C5B2A}" type="slidenum">
              <a:rPr lang="en-US" smtClean="0"/>
              <a:t>20</a:t>
            </a:fld>
            <a:endParaRPr lang="en-US"/>
          </a:p>
        </p:txBody>
      </p:sp>
    </p:spTree>
    <p:extLst>
      <p:ext uri="{BB962C8B-B14F-4D97-AF65-F5344CB8AC3E}">
        <p14:creationId xmlns:p14="http://schemas.microsoft.com/office/powerpoint/2010/main" val="39525334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16388E-63E9-4AC0-87C2-FA10E58516F7}" type="slidenum">
              <a:rPr lang="en-US" smtClean="0"/>
              <a:t>22</a:t>
            </a:fld>
            <a:endParaRPr lang="en-US"/>
          </a:p>
        </p:txBody>
      </p:sp>
    </p:spTree>
    <p:extLst>
      <p:ext uri="{BB962C8B-B14F-4D97-AF65-F5344CB8AC3E}">
        <p14:creationId xmlns:p14="http://schemas.microsoft.com/office/powerpoint/2010/main" val="7196394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68185" y="2161433"/>
            <a:ext cx="10055629" cy="1348530"/>
          </a:xfrm>
        </p:spPr>
        <p:txBody>
          <a:bodyPr anchor="ctr"/>
          <a:lstStyle>
            <a:lvl1pPr algn="ctr">
              <a:defRPr sz="6000" b="1"/>
            </a:lvl1pPr>
          </a:lstStyle>
          <a:p>
            <a:r>
              <a:rPr lang="en-US" dirty="0"/>
              <a:t>Click to edit Master title style</a:t>
            </a:r>
          </a:p>
        </p:txBody>
      </p:sp>
      <p:sp>
        <p:nvSpPr>
          <p:cNvPr id="3" name="Subtitle 2"/>
          <p:cNvSpPr>
            <a:spLocks noGrp="1"/>
          </p:cNvSpPr>
          <p:nvPr>
            <p:ph type="subTitle" idx="1"/>
          </p:nvPr>
        </p:nvSpPr>
        <p:spPr>
          <a:xfrm>
            <a:off x="1068185" y="3696837"/>
            <a:ext cx="10055629" cy="134853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221024" cy="1300294"/>
          </a:xfrm>
          <a:prstGeom prst="rect">
            <a:avLst/>
          </a:prstGeom>
        </p:spPr>
      </p:pic>
    </p:spTree>
    <p:extLst>
      <p:ext uri="{BB962C8B-B14F-4D97-AF65-F5344CB8AC3E}">
        <p14:creationId xmlns:p14="http://schemas.microsoft.com/office/powerpoint/2010/main" val="248800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461074"/>
            <a:ext cx="10515600" cy="926373"/>
          </a:xfrm>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838200" y="2610196"/>
            <a:ext cx="10515600" cy="3883489"/>
          </a:xfrm>
        </p:spPr>
        <p:txBody>
          <a:bodyPr/>
          <a:lstStyle>
            <a:lvl1pPr>
              <a:defRPr sz="3200"/>
            </a:lvl1pPr>
            <a:lvl2pPr>
              <a:defRPr sz="2800"/>
            </a:lvl2pPr>
            <a:lvl3pPr>
              <a:defRPr sz="24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1300294"/>
          </a:xfrm>
          <a:prstGeom prst="rect">
            <a:avLst/>
          </a:prstGeom>
        </p:spPr>
      </p:pic>
    </p:spTree>
    <p:extLst>
      <p:ext uri="{BB962C8B-B14F-4D97-AF65-F5344CB8AC3E}">
        <p14:creationId xmlns:p14="http://schemas.microsoft.com/office/powerpoint/2010/main" val="3055910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6612" y="1444035"/>
            <a:ext cx="5157787" cy="823912"/>
          </a:xfrm>
        </p:spPr>
        <p:txBody>
          <a:bodyPr anchor="ctr">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344189"/>
            <a:ext cx="5157787" cy="420624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0612" y="1444035"/>
            <a:ext cx="5183188" cy="823912"/>
          </a:xfrm>
        </p:spPr>
        <p:txBody>
          <a:bodyPr anchor="ctr">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344189"/>
            <a:ext cx="5183188" cy="420624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FF2B5EF4-FFF2-40B4-BE49-F238E27FC236}">
                <a16:creationId xmlns:a16="http://schemas.microsoft.com/office/drawing/2014/main" id="{9CB66A76-1CAC-FD94-49D4-94FD8057043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1300294"/>
          </a:xfrm>
          <a:prstGeom prst="rect">
            <a:avLst/>
          </a:prstGeom>
        </p:spPr>
      </p:pic>
    </p:spTree>
    <p:extLst>
      <p:ext uri="{BB962C8B-B14F-4D97-AF65-F5344CB8AC3E}">
        <p14:creationId xmlns:p14="http://schemas.microsoft.com/office/powerpoint/2010/main" val="30150781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AD8B60-6A52-466E-9324-55DE4E8F0EEB}" type="datetimeFigureOut">
              <a:rPr lang="en-US" smtClean="0"/>
              <a:t>10/1/2024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69309A-B5F1-4C46-9222-9C2FE1E63F8D}" type="slidenum">
              <a:rPr lang="en-US" smtClean="0"/>
              <a:t>‹#›</a:t>
            </a:fld>
            <a:endParaRPr lang="en-US"/>
          </a:p>
        </p:txBody>
      </p:sp>
    </p:spTree>
    <p:extLst>
      <p:ext uri="{BB962C8B-B14F-4D97-AF65-F5344CB8AC3E}">
        <p14:creationId xmlns:p14="http://schemas.microsoft.com/office/powerpoint/2010/main" val="3558767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ules@lcb.wa.gov" TargetMode="External"/><Relationship Id="rId2" Type="http://schemas.openxmlformats.org/officeDocument/2006/relationships/hyperlink" Target="mailto:Daniel.Jacobs@lcb.wa.gov"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app.leg.wa.gov/RCW/default.aspx?cite=66.20.01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app.leg.wa.gov/WAC/default.aspx?cite=314-38-060"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app.leg.wa.gov/RCW/default.aspx?cite=66.24.140" TargetMode="External"/><Relationship Id="rId7" Type="http://schemas.openxmlformats.org/officeDocument/2006/relationships/hyperlink" Target="https://app.leg.wa.gov/RCW/default.aspx?cite=66.24.17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app.leg.wa.gov/RCW/default.aspx?cite=66.24.240" TargetMode="External"/><Relationship Id="rId5" Type="http://schemas.openxmlformats.org/officeDocument/2006/relationships/hyperlink" Target="https://app.leg.wa.gov/RCW/default.aspx?cite=66.24.244" TargetMode="External"/><Relationship Id="rId4" Type="http://schemas.openxmlformats.org/officeDocument/2006/relationships/hyperlink" Target="https://app.leg.wa.gov/RCW/default.aspx?cite=66.24.145"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app.leg.wa.gov/WAC/default.aspx?cite=314-28-067"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app.leg.wa.gov/RCW/default.aspx?cite=66.24.1471"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app.leg.wa.gov/RCW/default.aspx?cite=66.28.29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app.leg.wa.gov/RCW/default.aspx?cite=66.28.295"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app.leg.wa.gov/WAC/default.aspx?cite=314-11-060"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app.leg.wa.gov/WAC/default.aspx?cite=314-03-20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rules@lcb.wa.gov"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app.leg.wa.gov/WAC/default.aspx?cite=314-03-20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app.leg.wa.gov/WAC/default.aspx?cite=314-03-200"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app.leg.wa.gov/RCW/default.aspx?cite=47.48.010"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mailto:rules@lcb.wa.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rules@lcb.wa.go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lcb.wa.gov/sites/default/files/publications/rules/2024-Proposed-Rules/WSR-24-15-002.pdf" TargetMode="External"/><Relationship Id="rId2" Type="http://schemas.openxmlformats.org/officeDocument/2006/relationships/hyperlink" Target="https://lawfilesext.leg.wa.gov/biennium/2023-24/Pdf/Bills/Session%20Laws/House/2204.SL.pdf?q=20240401103928" TargetMode="External"/><Relationship Id="rId1" Type="http://schemas.openxmlformats.org/officeDocument/2006/relationships/slideLayout" Target="../slideLayouts/slideLayout2.xml"/><Relationship Id="rId4" Type="http://schemas.openxmlformats.org/officeDocument/2006/relationships/hyperlink" Target="https://lawfilesext.leg.wa.gov/law/wsr/2024/17/24-17-049.htm"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app.leg.wa.gov/RCW/default.aspx?cite=38.52.01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app.leg.wa.gov/RCW/default.aspx?cite=38.52.01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app.leg.wa.gov/RCW/default.aspx?cite=38.52.010" TargetMode="External"/><Relationship Id="rId2" Type="http://schemas.openxmlformats.org/officeDocument/2006/relationships/hyperlink" Target="https://lcb.wa.gov/sites/default/files/publications/rules/2024-Proposed-Rules/WSR-24-15-002.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lcb.wa.gov/sites/default/files/publications/rules/2024-Proposed-Rules/OTS-5783.3.sh.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F34F2-142F-149D-95E4-23F7271AD18E}"/>
              </a:ext>
            </a:extLst>
          </p:cNvPr>
          <p:cNvSpPr>
            <a:spLocks noGrp="1"/>
          </p:cNvSpPr>
          <p:nvPr>
            <p:ph type="ctrTitle"/>
          </p:nvPr>
        </p:nvSpPr>
        <p:spPr>
          <a:xfrm>
            <a:off x="1068185" y="1812633"/>
            <a:ext cx="10055629" cy="1348530"/>
          </a:xfrm>
        </p:spPr>
        <p:txBody>
          <a:bodyPr>
            <a:normAutofit fontScale="90000"/>
          </a:bodyPr>
          <a:lstStyle/>
          <a:p>
            <a:r>
              <a:rPr lang="en-US" sz="4800" dirty="0">
                <a:latin typeface="Arial" panose="020B0604020202020204" pitchFamily="34" charset="0"/>
                <a:cs typeface="Arial" panose="020B0604020202020204" pitchFamily="34" charset="0"/>
              </a:rPr>
              <a:t>HB 2204 Emergency Permit Stakeholder Feedback Sessions</a:t>
            </a:r>
          </a:p>
        </p:txBody>
      </p:sp>
      <p:sp>
        <p:nvSpPr>
          <p:cNvPr id="3" name="Subtitle 2">
            <a:extLst>
              <a:ext uri="{FF2B5EF4-FFF2-40B4-BE49-F238E27FC236}">
                <a16:creationId xmlns:a16="http://schemas.microsoft.com/office/drawing/2014/main" id="{732E0782-FD5F-CED8-8C97-D2A1E74FCED2}"/>
              </a:ext>
            </a:extLst>
          </p:cNvPr>
          <p:cNvSpPr>
            <a:spLocks noGrp="1"/>
          </p:cNvSpPr>
          <p:nvPr>
            <p:ph type="subTitle" idx="1"/>
          </p:nvPr>
        </p:nvSpPr>
        <p:spPr>
          <a:xfrm>
            <a:off x="1068185" y="3696837"/>
            <a:ext cx="10055629" cy="883872"/>
          </a:xfrm>
        </p:spPr>
        <p:txBody>
          <a:bodyPr>
            <a:normAutofit/>
          </a:bodyPr>
          <a:lstStyle/>
          <a:p>
            <a:r>
              <a:rPr lang="en-US" dirty="0">
                <a:latin typeface="Arial" panose="020B0604020202020204" pitchFamily="34" charset="0"/>
                <a:cs typeface="Arial" panose="020B0604020202020204" pitchFamily="34" charset="0"/>
              </a:rPr>
              <a:t>Monday, September 30, 10 a.m. – Noon</a:t>
            </a:r>
          </a:p>
          <a:p>
            <a:r>
              <a:rPr lang="en-US" dirty="0">
                <a:latin typeface="Arial" panose="020B0604020202020204" pitchFamily="34" charset="0"/>
                <a:cs typeface="Arial" panose="020B0604020202020204" pitchFamily="34" charset="0"/>
              </a:rPr>
              <a:t>Thursday, October 3, 1 p.m. – 3 p.m.</a:t>
            </a:r>
          </a:p>
          <a:p>
            <a:endParaRPr lang="en-US" dirty="0"/>
          </a:p>
        </p:txBody>
      </p:sp>
      <p:sp>
        <p:nvSpPr>
          <p:cNvPr id="4" name="TextBox 3">
            <a:extLst>
              <a:ext uri="{FF2B5EF4-FFF2-40B4-BE49-F238E27FC236}">
                <a16:creationId xmlns:a16="http://schemas.microsoft.com/office/drawing/2014/main" id="{00EE5841-EBC1-207D-D8C6-3D5FA8150A5E}"/>
              </a:ext>
            </a:extLst>
          </p:cNvPr>
          <p:cNvSpPr txBox="1"/>
          <p:nvPr/>
        </p:nvSpPr>
        <p:spPr>
          <a:xfrm>
            <a:off x="3836407" y="5481776"/>
            <a:ext cx="4519187" cy="923330"/>
          </a:xfrm>
          <a:prstGeom prst="rect">
            <a:avLst/>
          </a:prstGeom>
          <a:noFill/>
        </p:spPr>
        <p:txBody>
          <a:bodyPr wrap="none" rtlCol="0">
            <a:spAutoFit/>
          </a:bodyPr>
          <a:lstStyle/>
          <a:p>
            <a:pPr algn="ctr"/>
            <a:r>
              <a:rPr lang="en-US" dirty="0">
                <a:latin typeface="Arial" panose="020B0604020202020204" pitchFamily="34" charset="0"/>
                <a:cs typeface="Arial" panose="020B0604020202020204" pitchFamily="34" charset="0"/>
              </a:rPr>
              <a:t>Daniel Jacobs, Policy &amp; Rules Coordinator</a:t>
            </a:r>
          </a:p>
          <a:p>
            <a:pPr algn="ctr"/>
            <a:r>
              <a:rPr lang="en-US" dirty="0">
                <a:latin typeface="Arial" panose="020B0604020202020204" pitchFamily="34" charset="0"/>
                <a:cs typeface="Arial" panose="020B0604020202020204" pitchFamily="34" charset="0"/>
                <a:hlinkClick r:id="rId2"/>
              </a:rPr>
              <a:t>Daniel.Jacobs@lcb.wa.gov</a:t>
            </a:r>
            <a:endParaRPr lang="en-US" dirty="0">
              <a:latin typeface="Arial" panose="020B0604020202020204" pitchFamily="34" charset="0"/>
              <a:cs typeface="Arial" panose="020B0604020202020204" pitchFamily="34" charset="0"/>
            </a:endParaRPr>
          </a:p>
          <a:p>
            <a:pPr algn="ctr"/>
            <a:r>
              <a:rPr lang="en-US" dirty="0">
                <a:latin typeface="Arial" panose="020B0604020202020204" pitchFamily="34" charset="0"/>
                <a:cs typeface="Arial" panose="020B0604020202020204" pitchFamily="34" charset="0"/>
                <a:hlinkClick r:id="rId3"/>
              </a:rPr>
              <a:t>rules@lcb.wa.gov</a:t>
            </a:r>
            <a:r>
              <a:rPr lang="en-US"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902108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D14F9-CA7F-B447-B5A9-F2512D7E4163}"/>
              </a:ext>
            </a:extLst>
          </p:cNvPr>
          <p:cNvSpPr>
            <a:spLocks noGrp="1"/>
          </p:cNvSpPr>
          <p:nvPr>
            <p:ph type="title"/>
          </p:nvPr>
        </p:nvSpPr>
        <p:spPr/>
        <p:txBody>
          <a:bodyPr>
            <a:noAutofit/>
          </a:bodyPr>
          <a:lstStyle/>
          <a:p>
            <a:pPr algn="ctr"/>
            <a:r>
              <a:rPr lang="en-US" sz="3600" dirty="0">
                <a:latin typeface="Arial" panose="020B0604020202020204" pitchFamily="34" charset="0"/>
                <a:cs typeface="Arial" panose="020B0604020202020204" pitchFamily="34" charset="0"/>
              </a:rPr>
              <a:t>WAC 314-38-120(1): Introduction</a:t>
            </a:r>
          </a:p>
        </p:txBody>
      </p:sp>
      <p:sp>
        <p:nvSpPr>
          <p:cNvPr id="3" name="Content Placeholder 2">
            <a:extLst>
              <a:ext uri="{FF2B5EF4-FFF2-40B4-BE49-F238E27FC236}">
                <a16:creationId xmlns:a16="http://schemas.microsoft.com/office/drawing/2014/main" id="{94A81398-D562-C552-9B2D-0C0555EA816F}"/>
              </a:ext>
            </a:extLst>
          </p:cNvPr>
          <p:cNvSpPr>
            <a:spLocks noGrp="1"/>
          </p:cNvSpPr>
          <p:nvPr>
            <p:ph idx="1"/>
          </p:nvPr>
        </p:nvSpPr>
        <p:spPr>
          <a:xfrm>
            <a:off x="838199" y="2610197"/>
            <a:ext cx="10515600" cy="3472104"/>
          </a:xfrm>
        </p:spPr>
        <p:txBody>
          <a:bodyPr>
            <a:normAutofit/>
          </a:bodyPr>
          <a:lstStyle/>
          <a:p>
            <a:pPr marL="0" indent="0" algn="l">
              <a:buNone/>
            </a:pPr>
            <a:r>
              <a:rPr lang="en-US" sz="2800" b="0" i="0" u="none" strike="noStrike" baseline="0" dirty="0">
                <a:latin typeface="Courier New" panose="02070309020205020404" pitchFamily="49" charset="0"/>
                <a:cs typeface="Courier New" panose="02070309020205020404" pitchFamily="49" charset="0"/>
              </a:rPr>
              <a:t>(1) Per RCW 66.20.010, there is an emergency liquor permit for eligible licensees to authorize the sale, service, and consumption of liquor of </a:t>
            </a:r>
            <a:r>
              <a:rPr lang="en-US" sz="2800" b="0" i="0" u="sng" strike="noStrike" baseline="0" dirty="0">
                <a:latin typeface="Courier New" panose="02070309020205020404" pitchFamily="49" charset="0"/>
                <a:cs typeface="Courier New" panose="02070309020205020404" pitchFamily="49" charset="0"/>
              </a:rPr>
              <a:t>their own production</a:t>
            </a:r>
            <a:r>
              <a:rPr lang="en-US" sz="2800" b="0" i="0" strike="noStrike" baseline="0" dirty="0">
                <a:latin typeface="Courier New" panose="02070309020205020404" pitchFamily="49" charset="0"/>
                <a:cs typeface="Courier New" panose="02070309020205020404" pitchFamily="49" charset="0"/>
              </a:rPr>
              <a:t> </a:t>
            </a:r>
            <a:r>
              <a:rPr lang="en-US" sz="2800" b="0" i="0" u="none" strike="noStrike" baseline="0" dirty="0">
                <a:latin typeface="Courier New" panose="02070309020205020404" pitchFamily="49" charset="0"/>
                <a:cs typeface="Courier New" panose="02070309020205020404" pitchFamily="49" charset="0"/>
              </a:rPr>
              <a:t>on the premises of another liquor licensee with retail privileges when an emergency has made the permit holder's premises inaccessible and unable to operate due to an emergency or road closure.</a:t>
            </a:r>
          </a:p>
          <a:p>
            <a:pPr marL="0" indent="0" algn="l">
              <a:buNone/>
            </a:pPr>
            <a:endParaRPr lang="en-US" sz="2400"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9E096D39-4CBA-DE92-9453-AB50226DB88C}"/>
              </a:ext>
            </a:extLst>
          </p:cNvPr>
          <p:cNvSpPr txBox="1"/>
          <p:nvPr/>
        </p:nvSpPr>
        <p:spPr>
          <a:xfrm>
            <a:off x="4212404" y="5907641"/>
            <a:ext cx="2813591" cy="646331"/>
          </a:xfrm>
          <a:prstGeom prst="rect">
            <a:avLst/>
          </a:prstGeom>
          <a:noFill/>
        </p:spPr>
        <p:txBody>
          <a:bodyPr wrap="none" rtlCol="0">
            <a:spAutoFit/>
          </a:bodyPr>
          <a:lstStyle/>
          <a:p>
            <a:r>
              <a:rPr lang="en-US" sz="1800" dirty="0">
                <a:latin typeface="Arial" panose="020B0604020202020204" pitchFamily="34" charset="0"/>
                <a:cs typeface="Arial" panose="020B0604020202020204" pitchFamily="34" charset="0"/>
              </a:rPr>
              <a:t>*(</a:t>
            </a:r>
            <a:r>
              <a:rPr lang="en-US" sz="1800" u="sng" dirty="0">
                <a:latin typeface="Arial" panose="020B0604020202020204" pitchFamily="34" charset="0"/>
                <a:cs typeface="Arial" panose="020B0604020202020204" pitchFamily="34" charset="0"/>
              </a:rPr>
              <a:t>underline</a:t>
            </a:r>
            <a:r>
              <a:rPr lang="en-US" sz="1800" dirty="0">
                <a:latin typeface="Arial" panose="020B0604020202020204" pitchFamily="34" charset="0"/>
                <a:cs typeface="Arial" panose="020B0604020202020204" pitchFamily="34" charset="0"/>
              </a:rPr>
              <a:t> not in original)</a:t>
            </a:r>
          </a:p>
          <a:p>
            <a:endParaRPr lang="en-US" dirty="0"/>
          </a:p>
        </p:txBody>
      </p:sp>
    </p:spTree>
    <p:extLst>
      <p:ext uri="{BB962C8B-B14F-4D97-AF65-F5344CB8AC3E}">
        <p14:creationId xmlns:p14="http://schemas.microsoft.com/office/powerpoint/2010/main" val="4128290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77446-0206-DA55-265D-4A180AF3CBDA}"/>
              </a:ext>
            </a:extLst>
          </p:cNvPr>
          <p:cNvSpPr>
            <a:spLocks noGrp="1"/>
          </p:cNvSpPr>
          <p:nvPr>
            <p:ph type="title"/>
          </p:nvPr>
        </p:nvSpPr>
        <p:spPr/>
        <p:txBody>
          <a:bodyPr>
            <a:noAutofit/>
          </a:bodyPr>
          <a:lstStyle/>
          <a:p>
            <a:pPr algn="ctr"/>
            <a:r>
              <a:rPr lang="en-US" sz="3600" dirty="0">
                <a:latin typeface="Arial" panose="020B0604020202020204" pitchFamily="34" charset="0"/>
                <a:cs typeface="Arial" panose="020B0604020202020204" pitchFamily="34" charset="0"/>
              </a:rPr>
              <a:t>WAC 314-38-120(2): No Fee</a:t>
            </a:r>
          </a:p>
        </p:txBody>
      </p:sp>
      <p:sp>
        <p:nvSpPr>
          <p:cNvPr id="3" name="Content Placeholder 2">
            <a:extLst>
              <a:ext uri="{FF2B5EF4-FFF2-40B4-BE49-F238E27FC236}">
                <a16:creationId xmlns:a16="http://schemas.microsoft.com/office/drawing/2014/main" id="{6E3D8028-2514-1F25-7FB9-27F8DCB35645}"/>
              </a:ext>
            </a:extLst>
          </p:cNvPr>
          <p:cNvSpPr>
            <a:spLocks noGrp="1"/>
          </p:cNvSpPr>
          <p:nvPr>
            <p:ph idx="1"/>
          </p:nvPr>
        </p:nvSpPr>
        <p:spPr>
          <a:xfrm>
            <a:off x="276526" y="2498822"/>
            <a:ext cx="11517806" cy="605614"/>
          </a:xfrm>
        </p:spPr>
        <p:txBody>
          <a:bodyPr>
            <a:noAutofit/>
          </a:bodyPr>
          <a:lstStyle/>
          <a:p>
            <a:pPr marL="0" marR="0" indent="0">
              <a:lnSpc>
                <a:spcPts val="3200"/>
              </a:lnSpc>
              <a:spcBef>
                <a:spcPts val="0"/>
              </a:spcBef>
              <a:spcAft>
                <a:spcPts val="0"/>
              </a:spcAft>
              <a:buNone/>
            </a:pPr>
            <a:r>
              <a:rPr lang="en-US" sz="2800" dirty="0">
                <a:effectLst/>
                <a:latin typeface="Courier New" panose="02070309020205020404" pitchFamily="49" charset="0"/>
                <a:ea typeface="Times New Roman" panose="02020603050405020304" pitchFamily="18" charset="0"/>
                <a:cs typeface="Times New Roman" panose="02020603050405020304" pitchFamily="18" charset="0"/>
              </a:rPr>
              <a:t>(2) There is no fee for the emergency liquor permit.</a:t>
            </a:r>
          </a:p>
        </p:txBody>
      </p:sp>
      <p:sp>
        <p:nvSpPr>
          <p:cNvPr id="5" name="TextBox 4">
            <a:extLst>
              <a:ext uri="{FF2B5EF4-FFF2-40B4-BE49-F238E27FC236}">
                <a16:creationId xmlns:a16="http://schemas.microsoft.com/office/drawing/2014/main" id="{C3544D9E-6790-8979-8297-5E16519ED3C5}"/>
              </a:ext>
            </a:extLst>
          </p:cNvPr>
          <p:cNvSpPr txBox="1"/>
          <p:nvPr/>
        </p:nvSpPr>
        <p:spPr>
          <a:xfrm>
            <a:off x="491884" y="3215812"/>
            <a:ext cx="11087091" cy="3170099"/>
          </a:xfrm>
          <a:prstGeom prst="rect">
            <a:avLst/>
          </a:prstGeom>
          <a:noFill/>
        </p:spPr>
        <p:txBody>
          <a:bodyPr wrap="square" rtlCol="0">
            <a:spAutoFit/>
          </a:bodyPr>
          <a:lstStyle/>
          <a:p>
            <a:pPr marL="285750" indent="-285750">
              <a:buFont typeface="Arial" panose="020B0604020202020204" pitchFamily="34" charset="0"/>
              <a:buChar char="•"/>
            </a:pPr>
            <a:r>
              <a:rPr lang="en-US" sz="2000" dirty="0">
                <a:highlight>
                  <a:srgbClr val="FFFF00"/>
                </a:highlight>
                <a:latin typeface="Arial" panose="020B0604020202020204" pitchFamily="34" charset="0"/>
                <a:cs typeface="Arial" panose="020B0604020202020204" pitchFamily="34" charset="0"/>
              </a:rPr>
              <a:t>This is going to be a no-fee permit. </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While the statute says that we have to waive the fee if there is a declaration of state of emergency, unlike many other permits in RCW 66.20.010, no specific fee is identified or required.</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This is not unprecedented. (</a:t>
            </a:r>
            <a:r>
              <a:rPr lang="en-US" sz="2000" dirty="0">
                <a:latin typeface="Arial" panose="020B0604020202020204" pitchFamily="34" charset="0"/>
                <a:cs typeface="Arial" panose="020B0604020202020204" pitchFamily="34" charset="0"/>
                <a:hlinkClick r:id="rId3"/>
              </a:rPr>
              <a:t>RCW 66.20.010(12)</a:t>
            </a:r>
            <a:r>
              <a:rPr lang="en-US"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hlinkClick r:id="rId4"/>
              </a:rPr>
              <a:t>WAC 314-38-060</a:t>
            </a:r>
            <a:r>
              <a:rPr lang="en-US" sz="2000" dirty="0">
                <a:latin typeface="Arial" panose="020B0604020202020204" pitchFamily="34" charset="0"/>
                <a:cs typeface="Arial" panose="020B0604020202020204" pitchFamily="34" charset="0"/>
              </a:rPr>
              <a:t>)</a:t>
            </a:r>
          </a:p>
          <a:p>
            <a:pPr marL="742950" lvl="1"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See Special Permits for community or technical colleges, regional universities, or state universities at WAC 314-38-060(5), which provides for no-fee permits for students over 18 enrolled in classes as part of a culinary, sommelier, wine business, enology, viticulture, wine technology, beer technology, or spirituous technology-related degree programs to taste alcohol for the purposes of educational training.</a:t>
            </a:r>
          </a:p>
        </p:txBody>
      </p:sp>
    </p:spTree>
    <p:extLst>
      <p:ext uri="{BB962C8B-B14F-4D97-AF65-F5344CB8AC3E}">
        <p14:creationId xmlns:p14="http://schemas.microsoft.com/office/powerpoint/2010/main" val="1987328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BC280-99A2-F77D-C86B-DDB04AF3E50F}"/>
              </a:ext>
            </a:extLst>
          </p:cNvPr>
          <p:cNvSpPr>
            <a:spLocks noGrp="1"/>
          </p:cNvSpPr>
          <p:nvPr>
            <p:ph type="title"/>
          </p:nvPr>
        </p:nvSpPr>
        <p:spPr/>
        <p:txBody>
          <a:bodyPr>
            <a:normAutofit/>
          </a:bodyPr>
          <a:lstStyle/>
          <a:p>
            <a:pPr algn="ctr"/>
            <a:r>
              <a:rPr lang="en-US" sz="3600" dirty="0">
                <a:latin typeface="Arial" panose="020B0604020202020204" pitchFamily="34" charset="0"/>
                <a:cs typeface="Arial" panose="020B0604020202020204" pitchFamily="34" charset="0"/>
              </a:rPr>
              <a:t>WAC 314-38-120(3): Who can get the permit?</a:t>
            </a:r>
            <a:endParaRPr lang="en-US" sz="3600" dirty="0"/>
          </a:p>
        </p:txBody>
      </p:sp>
      <p:sp>
        <p:nvSpPr>
          <p:cNvPr id="3" name="Content Placeholder 2">
            <a:extLst>
              <a:ext uri="{FF2B5EF4-FFF2-40B4-BE49-F238E27FC236}">
                <a16:creationId xmlns:a16="http://schemas.microsoft.com/office/drawing/2014/main" id="{D4CCBAEF-DA1F-05CC-B7CB-F8D1A5D1B127}"/>
              </a:ext>
            </a:extLst>
          </p:cNvPr>
          <p:cNvSpPr>
            <a:spLocks noGrp="1"/>
          </p:cNvSpPr>
          <p:nvPr>
            <p:ph idx="1"/>
          </p:nvPr>
        </p:nvSpPr>
        <p:spPr>
          <a:xfrm>
            <a:off x="431515" y="2610197"/>
            <a:ext cx="5664485" cy="3759781"/>
          </a:xfrm>
        </p:spPr>
        <p:txBody>
          <a:bodyPr>
            <a:normAutofit/>
          </a:bodyPr>
          <a:lstStyle/>
          <a:p>
            <a:pPr marL="0" indent="0" algn="l">
              <a:buNone/>
            </a:pPr>
            <a:r>
              <a:rPr lang="en-US" sz="2400" b="0" i="0" u="none" strike="noStrike" baseline="0" dirty="0">
                <a:latin typeface="Courier New" panose="02070309020205020404" pitchFamily="49" charset="0"/>
                <a:cs typeface="Courier New" panose="02070309020205020404" pitchFamily="49" charset="0"/>
              </a:rPr>
              <a:t>(3) The following licensees are eligible to obtain an emergency liquor permit:</a:t>
            </a:r>
          </a:p>
          <a:p>
            <a:pPr marL="0" indent="0" algn="l">
              <a:buNone/>
            </a:pPr>
            <a:r>
              <a:rPr lang="en-US" sz="2400" b="0" i="0" u="none" strike="noStrike" baseline="0" dirty="0">
                <a:latin typeface="Courier New" panose="02070309020205020404" pitchFamily="49" charset="0"/>
                <a:cs typeface="Courier New" panose="02070309020205020404" pitchFamily="49" charset="0"/>
              </a:rPr>
              <a:t>(a) Distilleries, craft distilleries, and fruit and wine distilleries;</a:t>
            </a:r>
          </a:p>
          <a:p>
            <a:pPr marL="0" indent="0" algn="l">
              <a:buNone/>
            </a:pPr>
            <a:r>
              <a:rPr lang="en-US" sz="2400" b="0" i="0" u="none" strike="noStrike" baseline="0" dirty="0">
                <a:latin typeface="Courier New" panose="02070309020205020404" pitchFamily="49" charset="0"/>
                <a:cs typeface="Courier New" panose="02070309020205020404" pitchFamily="49" charset="0"/>
              </a:rPr>
              <a:t>(b) Domestic breweries and microbreweries; and</a:t>
            </a:r>
          </a:p>
          <a:p>
            <a:pPr marL="0" indent="0" algn="l">
              <a:buNone/>
            </a:pPr>
            <a:r>
              <a:rPr lang="en-US" sz="2400" b="0" i="0" u="none" strike="noStrike" baseline="0" dirty="0">
                <a:latin typeface="Courier New" panose="02070309020205020404" pitchFamily="49" charset="0"/>
                <a:cs typeface="Courier New" panose="02070309020205020404" pitchFamily="49" charset="0"/>
              </a:rPr>
              <a:t>(c) Domestic wineries.</a:t>
            </a:r>
            <a:endParaRPr lang="en-US" sz="2400" dirty="0">
              <a:latin typeface="Courier New" panose="02070309020205020404" pitchFamily="49" charset="0"/>
              <a:cs typeface="Courier New" panose="02070309020205020404" pitchFamily="49" charset="0"/>
            </a:endParaRPr>
          </a:p>
        </p:txBody>
      </p:sp>
      <p:sp>
        <p:nvSpPr>
          <p:cNvPr id="4" name="TextBox 3">
            <a:extLst>
              <a:ext uri="{FF2B5EF4-FFF2-40B4-BE49-F238E27FC236}">
                <a16:creationId xmlns:a16="http://schemas.microsoft.com/office/drawing/2014/main" id="{A3D29246-6938-328D-6EC5-96F98E156D83}"/>
              </a:ext>
            </a:extLst>
          </p:cNvPr>
          <p:cNvSpPr txBox="1"/>
          <p:nvPr/>
        </p:nvSpPr>
        <p:spPr>
          <a:xfrm>
            <a:off x="6267236" y="2610197"/>
            <a:ext cx="5198724" cy="2539157"/>
          </a:xfrm>
          <a:prstGeom prst="rect">
            <a:avLst/>
          </a:prstGeom>
          <a:noFill/>
        </p:spPr>
        <p:txBody>
          <a:bodyPr wrap="square" rtlCol="0">
            <a:spAutoFit/>
          </a:bodyPr>
          <a:lstStyle/>
          <a:p>
            <a:pPr>
              <a:spcBef>
                <a:spcPts val="300"/>
              </a:spcBef>
              <a:spcAft>
                <a:spcPts val="300"/>
              </a:spcAft>
            </a:pPr>
            <a:r>
              <a:rPr lang="en-US" sz="2400" dirty="0">
                <a:latin typeface="Arial" panose="020B0604020202020204" pitchFamily="34" charset="0"/>
                <a:cs typeface="Arial" panose="020B0604020202020204" pitchFamily="34" charset="0"/>
              </a:rPr>
              <a:t>These are the liquor licensees that are authorized to manufacture their own liquor.</a:t>
            </a:r>
          </a:p>
          <a:p>
            <a:pPr marL="342900" indent="-342900">
              <a:spcBef>
                <a:spcPts val="300"/>
              </a:spcBef>
              <a:spcAft>
                <a:spcPts val="300"/>
              </a:spcAft>
              <a:buAutoNum type="alphaLcParenBoth"/>
            </a:pPr>
            <a:r>
              <a:rPr lang="en-US"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hlinkClick r:id="rId3"/>
              </a:rPr>
              <a:t>RCW 66.24.140</a:t>
            </a:r>
            <a:r>
              <a:rPr lang="en-US"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hlinkClick r:id="rId4"/>
              </a:rPr>
              <a:t>RCW 66.24.145</a:t>
            </a:r>
            <a:endParaRPr lang="en-US" sz="2400" dirty="0">
              <a:latin typeface="Arial" panose="020B0604020202020204" pitchFamily="34" charset="0"/>
              <a:cs typeface="Arial" panose="020B0604020202020204" pitchFamily="34" charset="0"/>
            </a:endParaRPr>
          </a:p>
          <a:p>
            <a:pPr marL="342900" indent="-342900">
              <a:spcBef>
                <a:spcPts val="300"/>
              </a:spcBef>
              <a:spcAft>
                <a:spcPts val="300"/>
              </a:spcAft>
              <a:buAutoNum type="alphaLcParenBoth"/>
            </a:pPr>
            <a:r>
              <a:rPr lang="en-US"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hlinkClick r:id="rId5"/>
              </a:rPr>
              <a:t>RCW 66.24.244</a:t>
            </a:r>
            <a:r>
              <a:rPr lang="en-US"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hlinkClick r:id="rId6"/>
              </a:rPr>
              <a:t>RCW 66.24.240</a:t>
            </a:r>
            <a:endParaRPr lang="en-US" sz="2400" dirty="0">
              <a:latin typeface="Arial" panose="020B0604020202020204" pitchFamily="34" charset="0"/>
              <a:cs typeface="Arial" panose="020B0604020202020204" pitchFamily="34" charset="0"/>
            </a:endParaRPr>
          </a:p>
          <a:p>
            <a:pPr marL="342900" indent="-342900">
              <a:spcBef>
                <a:spcPts val="300"/>
              </a:spcBef>
              <a:spcAft>
                <a:spcPts val="300"/>
              </a:spcAft>
              <a:buAutoNum type="alphaLcParenBoth"/>
            </a:pPr>
            <a:r>
              <a:rPr lang="en-US"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hlinkClick r:id="rId7"/>
              </a:rPr>
              <a:t>RCW 66.24.170</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214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6D1EE-119E-595F-E63D-54332CEB180C}"/>
              </a:ext>
            </a:extLst>
          </p:cNvPr>
          <p:cNvSpPr>
            <a:spLocks noGrp="1"/>
          </p:cNvSpPr>
          <p:nvPr>
            <p:ph type="title"/>
          </p:nvPr>
        </p:nvSpPr>
        <p:spPr>
          <a:xfrm>
            <a:off x="838200" y="1461075"/>
            <a:ext cx="10515600" cy="750902"/>
          </a:xfrm>
        </p:spPr>
        <p:txBody>
          <a:bodyPr>
            <a:noAutofit/>
          </a:bodyPr>
          <a:lstStyle/>
          <a:p>
            <a:pPr algn="ctr"/>
            <a:r>
              <a:rPr lang="en-US" sz="3600" dirty="0">
                <a:latin typeface="Arial" panose="020B0604020202020204" pitchFamily="34" charset="0"/>
                <a:cs typeface="Arial" panose="020B0604020202020204" pitchFamily="34" charset="0"/>
              </a:rPr>
              <a:t>WAC 314-38-120(4): Who can host? - Part 1</a:t>
            </a:r>
          </a:p>
        </p:txBody>
      </p:sp>
      <p:sp>
        <p:nvSpPr>
          <p:cNvPr id="3" name="Content Placeholder 2">
            <a:extLst>
              <a:ext uri="{FF2B5EF4-FFF2-40B4-BE49-F238E27FC236}">
                <a16:creationId xmlns:a16="http://schemas.microsoft.com/office/drawing/2014/main" id="{AEB60ACF-7181-8C4E-E463-888DCA0107FA}"/>
              </a:ext>
            </a:extLst>
          </p:cNvPr>
          <p:cNvSpPr>
            <a:spLocks noGrp="1"/>
          </p:cNvSpPr>
          <p:nvPr>
            <p:ph idx="1"/>
          </p:nvPr>
        </p:nvSpPr>
        <p:spPr>
          <a:xfrm>
            <a:off x="308838" y="2289028"/>
            <a:ext cx="11748630" cy="4050127"/>
          </a:xfrm>
        </p:spPr>
        <p:txBody>
          <a:bodyPr>
            <a:noAutofit/>
          </a:bodyPr>
          <a:lstStyle/>
          <a:p>
            <a:pPr marL="0" marR="0" indent="0">
              <a:lnSpc>
                <a:spcPts val="3200"/>
              </a:lnSpc>
              <a:spcBef>
                <a:spcPts val="0"/>
              </a:spcBef>
              <a:spcAft>
                <a:spcPts val="0"/>
              </a:spcAft>
              <a:buNone/>
            </a:pPr>
            <a:r>
              <a:rPr lang="en-US" sz="2000" dirty="0">
                <a:effectLst/>
                <a:latin typeface="Courier New" panose="02070309020205020404" pitchFamily="49" charset="0"/>
                <a:ea typeface="Times New Roman" panose="02020603050405020304" pitchFamily="18" charset="0"/>
                <a:cs typeface="Times New Roman" panose="02020603050405020304" pitchFamily="18" charset="0"/>
              </a:rPr>
              <a:t>(4) The following licensees are eligible to operate as a host of a permit holder:</a:t>
            </a:r>
          </a:p>
          <a:p>
            <a:pPr marL="800100" lvl="1" indent="-342900">
              <a:lnSpc>
                <a:spcPts val="3200"/>
              </a:lnSpc>
              <a:spcBef>
                <a:spcPts val="0"/>
              </a:spcBef>
              <a:buAutoNum type="alphaLcParenBoth"/>
            </a:pPr>
            <a:r>
              <a:rPr lang="en-US" sz="2000" dirty="0">
                <a:latin typeface="Courier New" panose="02070309020205020404" pitchFamily="49" charset="0"/>
                <a:ea typeface="Times New Roman" panose="02020603050405020304" pitchFamily="18" charset="0"/>
                <a:cs typeface="Times New Roman" panose="02020603050405020304" pitchFamily="18" charset="0"/>
              </a:rPr>
              <a:t> All of the licensees identified in subsection (3) of this section; </a:t>
            </a:r>
            <a:r>
              <a:rPr lang="en-US" sz="20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(previous slide)</a:t>
            </a:r>
          </a:p>
          <a:p>
            <a:pPr marL="800100" lvl="1" indent="-342900">
              <a:lnSpc>
                <a:spcPts val="3200"/>
              </a:lnSpc>
              <a:spcBef>
                <a:spcPts val="0"/>
              </a:spcBef>
              <a:buAutoNum type="alphaLcParenBoth"/>
            </a:pPr>
            <a:r>
              <a:rPr lang="en-US" sz="2000" dirty="0">
                <a:latin typeface="Courier New" panose="02070309020205020404" pitchFamily="49" charset="0"/>
                <a:ea typeface="Times New Roman" panose="02020603050405020304" pitchFamily="18" charset="0"/>
                <a:cs typeface="Times New Roman" panose="02020603050405020304" pitchFamily="18" charset="0"/>
              </a:rPr>
              <a:t> All liquor licensees with retail sales privileges, except for the following:</a:t>
            </a:r>
          </a:p>
          <a:p>
            <a:pPr marL="914400" lvl="2" indent="0">
              <a:lnSpc>
                <a:spcPts val="3200"/>
              </a:lnSpc>
              <a:spcBef>
                <a:spcPts val="0"/>
              </a:spcBef>
              <a:buNone/>
            </a:pPr>
            <a:r>
              <a:rPr lang="en-US" sz="2000" dirty="0">
                <a:latin typeface="Courier New" panose="02070309020205020404" pitchFamily="49" charset="0"/>
                <a:ea typeface="Times New Roman" panose="02020603050405020304" pitchFamily="18" charset="0"/>
                <a:cs typeface="Times New Roman" panose="02020603050405020304" pitchFamily="18" charset="0"/>
              </a:rPr>
              <a:t>(i) </a:t>
            </a:r>
            <a:r>
              <a:rPr lang="en-US" sz="20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Caterers</a:t>
            </a:r>
            <a:r>
              <a:rPr lang="en-US" sz="2000" dirty="0">
                <a:latin typeface="Courier New" panose="02070309020205020404" pitchFamily="49" charset="0"/>
                <a:ea typeface="Times New Roman" panose="02020603050405020304" pitchFamily="18" charset="0"/>
                <a:cs typeface="Times New Roman" panose="02020603050405020304" pitchFamily="18" charset="0"/>
              </a:rPr>
              <a:t>, licensed under RCW 66.24.690;</a:t>
            </a:r>
          </a:p>
          <a:p>
            <a:pPr marL="914400" lvl="2" indent="0">
              <a:lnSpc>
                <a:spcPts val="3200"/>
              </a:lnSpc>
              <a:spcBef>
                <a:spcPts val="0"/>
              </a:spcBef>
              <a:buNone/>
            </a:pPr>
            <a:r>
              <a:rPr lang="en-US" sz="2000" dirty="0">
                <a:latin typeface="Courier New" panose="02070309020205020404" pitchFamily="49" charset="0"/>
                <a:ea typeface="Times New Roman" panose="02020603050405020304" pitchFamily="18" charset="0"/>
                <a:cs typeface="Times New Roman" panose="02020603050405020304" pitchFamily="18" charset="0"/>
              </a:rPr>
              <a:t>(ii) </a:t>
            </a:r>
            <a:r>
              <a:rPr lang="en-US" sz="20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Private clubs </a:t>
            </a:r>
            <a:r>
              <a:rPr lang="en-US" sz="2000" dirty="0">
                <a:latin typeface="Courier New" panose="02070309020205020404" pitchFamily="49" charset="0"/>
                <a:ea typeface="Times New Roman" panose="02020603050405020304" pitchFamily="18" charset="0"/>
                <a:cs typeface="Times New Roman" panose="02020603050405020304" pitchFamily="18" charset="0"/>
              </a:rPr>
              <a:t>licensed under RCW 66.24.450 or RCW 66.24.452; and</a:t>
            </a:r>
          </a:p>
          <a:p>
            <a:pPr marL="914400" lvl="2" indent="0">
              <a:lnSpc>
                <a:spcPts val="3200"/>
              </a:lnSpc>
              <a:spcBef>
                <a:spcPts val="0"/>
              </a:spcBef>
              <a:buNone/>
            </a:pPr>
            <a:r>
              <a:rPr lang="en-US" sz="2000" dirty="0">
                <a:latin typeface="Courier New" panose="02070309020205020404" pitchFamily="49" charset="0"/>
                <a:ea typeface="Times New Roman" panose="02020603050405020304" pitchFamily="18" charset="0"/>
                <a:cs typeface="Times New Roman" panose="02020603050405020304" pitchFamily="18" charset="0"/>
              </a:rPr>
              <a:t>(iii) </a:t>
            </a:r>
            <a:r>
              <a:rPr lang="en-US" sz="20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Sports entertainment facilities </a:t>
            </a:r>
            <a:r>
              <a:rPr lang="en-US" sz="2000" dirty="0">
                <a:latin typeface="Courier New" panose="02070309020205020404" pitchFamily="49" charset="0"/>
                <a:ea typeface="Times New Roman" panose="02020603050405020304" pitchFamily="18" charset="0"/>
                <a:cs typeface="Times New Roman" panose="02020603050405020304" pitchFamily="18" charset="0"/>
              </a:rPr>
              <a:t>licensed under RCW 66.24.570.</a:t>
            </a:r>
          </a:p>
          <a:p>
            <a:pPr marL="342900" marR="0" indent="-342900">
              <a:lnSpc>
                <a:spcPts val="3200"/>
              </a:lnSpc>
              <a:spcBef>
                <a:spcPts val="0"/>
              </a:spcBef>
              <a:spcAft>
                <a:spcPts val="0"/>
              </a:spcAft>
              <a:buAutoNum type="alphaLcParenBoth"/>
            </a:pPr>
            <a:endParaRPr lang="en-US" sz="1800" dirty="0">
              <a:latin typeface="Courier New" panose="02070309020205020404" pitchFamily="49" charset="0"/>
              <a:ea typeface="Times New Roman" panose="02020603050405020304" pitchFamily="18" charset="0"/>
              <a:cs typeface="Times New Roman" panose="02020603050405020304" pitchFamily="18" charset="0"/>
            </a:endParaRPr>
          </a:p>
          <a:p>
            <a:pPr marL="342900" marR="0" indent="-342900">
              <a:lnSpc>
                <a:spcPts val="3200"/>
              </a:lnSpc>
              <a:spcBef>
                <a:spcPts val="0"/>
              </a:spcBef>
              <a:spcAft>
                <a:spcPts val="0"/>
              </a:spcAft>
              <a:buAutoNum type="alphaLcParenBoth"/>
            </a:pP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0" marR="0" indent="0">
              <a:lnSpc>
                <a:spcPts val="3200"/>
              </a:lnSpc>
              <a:spcBef>
                <a:spcPts val="0"/>
              </a:spcBef>
              <a:spcAft>
                <a:spcPts val="0"/>
              </a:spcAft>
              <a:buNone/>
            </a:pPr>
            <a:endParaRPr lang="en-US" sz="140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1973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76C97-3BE3-61B8-9AB0-17EBD014426B}"/>
              </a:ext>
            </a:extLst>
          </p:cNvPr>
          <p:cNvSpPr>
            <a:spLocks noGrp="1"/>
          </p:cNvSpPr>
          <p:nvPr>
            <p:ph type="title"/>
          </p:nvPr>
        </p:nvSpPr>
        <p:spPr/>
        <p:txBody>
          <a:bodyPr>
            <a:normAutofit/>
          </a:bodyPr>
          <a:lstStyle/>
          <a:p>
            <a:pPr algn="ctr"/>
            <a:r>
              <a:rPr lang="en-US" sz="3600" dirty="0">
                <a:latin typeface="Arial" panose="020B0604020202020204" pitchFamily="34" charset="0"/>
                <a:cs typeface="Arial" panose="020B0604020202020204" pitchFamily="34" charset="0"/>
              </a:rPr>
              <a:t>WAC 314-38-120(5): Who can host? – Part 2</a:t>
            </a:r>
          </a:p>
        </p:txBody>
      </p:sp>
      <p:sp>
        <p:nvSpPr>
          <p:cNvPr id="6" name="Content Placeholder 5">
            <a:extLst>
              <a:ext uri="{FF2B5EF4-FFF2-40B4-BE49-F238E27FC236}">
                <a16:creationId xmlns:a16="http://schemas.microsoft.com/office/drawing/2014/main" id="{EB3A0A2C-8F2A-954F-6340-00B04F89C294}"/>
              </a:ext>
            </a:extLst>
          </p:cNvPr>
          <p:cNvSpPr>
            <a:spLocks noGrp="1"/>
          </p:cNvSpPr>
          <p:nvPr>
            <p:ph idx="1"/>
          </p:nvPr>
        </p:nvSpPr>
        <p:spPr>
          <a:xfrm>
            <a:off x="351226" y="2282972"/>
            <a:ext cx="5614446" cy="4307013"/>
          </a:xfrm>
        </p:spPr>
        <p:txBody>
          <a:bodyPr>
            <a:normAutofit/>
          </a:bodyPr>
          <a:lstStyle/>
          <a:p>
            <a:pPr marL="0" marR="0" indent="0">
              <a:lnSpc>
                <a:spcPts val="3200"/>
              </a:lnSpc>
              <a:spcBef>
                <a:spcPts val="0"/>
              </a:spcBef>
              <a:spcAft>
                <a:spcPts val="0"/>
              </a:spcAft>
              <a:buNone/>
            </a:pPr>
            <a:r>
              <a:rPr lang="en-US" sz="1800" dirty="0">
                <a:effectLst/>
                <a:latin typeface="Courier New" panose="02070309020205020404" pitchFamily="49" charset="0"/>
                <a:ea typeface="Times New Roman" panose="02020603050405020304" pitchFamily="18" charset="0"/>
                <a:cs typeface="Courier New" panose="02070309020205020404" pitchFamily="49" charset="0"/>
              </a:rPr>
              <a:t>(5)(a) To be eligible to host a permit holder, the </a:t>
            </a:r>
            <a:r>
              <a:rPr lang="en-US" sz="1800" u="sng" dirty="0">
                <a:effectLst/>
                <a:latin typeface="Courier New" panose="02070309020205020404" pitchFamily="49" charset="0"/>
                <a:ea typeface="Times New Roman" panose="02020603050405020304" pitchFamily="18" charset="0"/>
                <a:cs typeface="Courier New" panose="02070309020205020404" pitchFamily="49" charset="0"/>
              </a:rPr>
              <a:t>host</a:t>
            </a:r>
            <a:r>
              <a:rPr lang="en-US" sz="1800" dirty="0">
                <a:effectLst/>
                <a:latin typeface="Courier New" panose="02070309020205020404" pitchFamily="49" charset="0"/>
                <a:ea typeface="Times New Roman" panose="02020603050405020304" pitchFamily="18" charset="0"/>
                <a:cs typeface="Courier New" panose="02070309020205020404" pitchFamily="49" charset="0"/>
              </a:rPr>
              <a:t> must have at least the same </a:t>
            </a:r>
            <a:r>
              <a:rPr lang="en-US" sz="1800" u="sng" dirty="0">
                <a:effectLst/>
                <a:latin typeface="Courier New" panose="02070309020205020404" pitchFamily="49" charset="0"/>
                <a:ea typeface="Times New Roman" panose="02020603050405020304" pitchFamily="18" charset="0"/>
                <a:cs typeface="Courier New" panose="02070309020205020404" pitchFamily="49" charset="0"/>
              </a:rPr>
              <a:t>alcohol sales privileges</a:t>
            </a:r>
            <a:r>
              <a:rPr lang="en-US" sz="1800" dirty="0">
                <a:effectLst/>
                <a:latin typeface="Courier New" panose="02070309020205020404" pitchFamily="49" charset="0"/>
                <a:ea typeface="Times New Roman" panose="02020603050405020304" pitchFamily="18" charset="0"/>
                <a:cs typeface="Courier New" panose="02070309020205020404" pitchFamily="49" charset="0"/>
              </a:rPr>
              <a:t> as the permit holder.</a:t>
            </a:r>
          </a:p>
          <a:p>
            <a:pPr marL="0" marR="0" indent="0">
              <a:lnSpc>
                <a:spcPts val="3200"/>
              </a:lnSpc>
              <a:spcBef>
                <a:spcPts val="0"/>
              </a:spcBef>
              <a:spcAft>
                <a:spcPts val="0"/>
              </a:spcAft>
              <a:buNone/>
            </a:pPr>
            <a:r>
              <a:rPr lang="en-US" sz="1800" dirty="0">
                <a:effectLst/>
                <a:latin typeface="Courier New" panose="02070309020205020404" pitchFamily="49" charset="0"/>
                <a:ea typeface="Times New Roman" panose="02020603050405020304" pitchFamily="18" charset="0"/>
                <a:cs typeface="Times New Roman" panose="02020603050405020304" pitchFamily="18" charset="0"/>
              </a:rPr>
              <a:t>(b) If the permit holder is a </a:t>
            </a:r>
            <a:r>
              <a:rPr lang="en-US" sz="1800" u="sng" dirty="0">
                <a:effectLst/>
                <a:latin typeface="Courier New" panose="02070309020205020404" pitchFamily="49" charset="0"/>
                <a:ea typeface="Times New Roman" panose="02020603050405020304" pitchFamily="18" charset="0"/>
                <a:cs typeface="Times New Roman" panose="02020603050405020304" pitchFamily="18" charset="0"/>
              </a:rPr>
              <a:t>distillery, craft distillery, or fruit and wine distillery</a:t>
            </a:r>
            <a:r>
              <a:rPr lang="en-US" sz="1800" dirty="0">
                <a:effectLst/>
                <a:latin typeface="Courier New" panose="02070309020205020404" pitchFamily="49" charset="0"/>
                <a:ea typeface="Times New Roman" panose="02020603050405020304" pitchFamily="18" charset="0"/>
                <a:cs typeface="Times New Roman" panose="02020603050405020304" pitchFamily="18" charset="0"/>
              </a:rPr>
              <a:t>, the host must comply with the food offerings requirements in </a:t>
            </a:r>
            <a:r>
              <a:rPr lang="en-US" sz="1800" u="sng" dirty="0">
                <a:effectLst/>
                <a:latin typeface="Courier New" panose="02070309020205020404" pitchFamily="49" charset="0"/>
                <a:ea typeface="Times New Roman" panose="02020603050405020304" pitchFamily="18" charset="0"/>
                <a:cs typeface="Times New Roman" panose="02020603050405020304" pitchFamily="18" charset="0"/>
              </a:rPr>
              <a:t>WAC 314-28-067</a:t>
            </a:r>
            <a:r>
              <a:rPr lang="en-US" sz="1800" dirty="0">
                <a:effectLst/>
                <a:latin typeface="Courier New" panose="02070309020205020404" pitchFamily="49" charset="0"/>
                <a:ea typeface="Times New Roman" panose="02020603050405020304" pitchFamily="18" charset="0"/>
                <a:cs typeface="Times New Roman" panose="02020603050405020304" pitchFamily="18" charset="0"/>
              </a:rPr>
              <a:t>.</a:t>
            </a:r>
          </a:p>
        </p:txBody>
      </p:sp>
      <p:sp>
        <p:nvSpPr>
          <p:cNvPr id="3" name="TextBox 2">
            <a:extLst>
              <a:ext uri="{FF2B5EF4-FFF2-40B4-BE49-F238E27FC236}">
                <a16:creationId xmlns:a16="http://schemas.microsoft.com/office/drawing/2014/main" id="{7584A64C-EC15-F624-C2F4-978169EE0324}"/>
              </a:ext>
            </a:extLst>
          </p:cNvPr>
          <p:cNvSpPr txBox="1"/>
          <p:nvPr/>
        </p:nvSpPr>
        <p:spPr>
          <a:xfrm>
            <a:off x="6274677" y="2478340"/>
            <a:ext cx="5145864" cy="3724096"/>
          </a:xfrm>
          <a:prstGeom prst="rect">
            <a:avLst/>
          </a:prstGeom>
          <a:noFill/>
        </p:spPr>
        <p:txBody>
          <a:bodyPr wrap="square" rtlCol="0">
            <a:spAutoFit/>
          </a:bodyPr>
          <a:lstStyle/>
          <a:p>
            <a:r>
              <a:rPr lang="en-US" sz="2000" dirty="0">
                <a:latin typeface="Arial" panose="020B0604020202020204" pitchFamily="34" charset="0"/>
                <a:ea typeface="Times New Roman" panose="02020603050405020304" pitchFamily="18" charset="0"/>
                <a:cs typeface="Arial" panose="020B0604020202020204" pitchFamily="34" charset="0"/>
              </a:rPr>
              <a:t>(5)(a) Example: If distillery gets permit, cannot be hosted by beer/wine restaurant because beer/wine restaurant cannot serve spirits.</a:t>
            </a:r>
          </a:p>
          <a:p>
            <a:endParaRPr lang="en-US" sz="2000" dirty="0">
              <a:latin typeface="Arial" panose="020B0604020202020204" pitchFamily="34" charset="0"/>
              <a:ea typeface="Times New Roman" panose="02020603050405020304" pitchFamily="18" charset="0"/>
              <a:cs typeface="Arial" panose="020B0604020202020204" pitchFamily="34" charset="0"/>
            </a:endParaRPr>
          </a:p>
          <a:p>
            <a:r>
              <a:rPr lang="en-US" sz="2000" dirty="0">
                <a:latin typeface="Arial" panose="020B0604020202020204" pitchFamily="34" charset="0"/>
                <a:ea typeface="Times New Roman" panose="02020603050405020304" pitchFamily="18" charset="0"/>
                <a:cs typeface="Arial" panose="020B0604020202020204" pitchFamily="34" charset="0"/>
              </a:rPr>
              <a:t>Alcohol sales privilege – defined below</a:t>
            </a:r>
          </a:p>
          <a:p>
            <a:endParaRPr lang="en-US" sz="2000" dirty="0">
              <a:latin typeface="Arial" panose="020B0604020202020204" pitchFamily="34" charset="0"/>
              <a:ea typeface="Times New Roman" panose="02020603050405020304" pitchFamily="18" charset="0"/>
              <a:cs typeface="Arial" panose="020B0604020202020204" pitchFamily="34" charset="0"/>
            </a:endParaRPr>
          </a:p>
          <a:p>
            <a:endParaRPr lang="en-US" sz="2000" dirty="0">
              <a:latin typeface="Arial" panose="020B0604020202020204" pitchFamily="34" charset="0"/>
              <a:ea typeface="Times New Roman" panose="02020603050405020304" pitchFamily="18" charset="0"/>
              <a:cs typeface="Arial" panose="020B0604020202020204" pitchFamily="34" charset="0"/>
            </a:endParaRPr>
          </a:p>
          <a:p>
            <a:r>
              <a:rPr lang="en-US" sz="2000" dirty="0">
                <a:latin typeface="Arial" panose="020B0604020202020204" pitchFamily="34" charset="0"/>
                <a:ea typeface="Times New Roman" panose="02020603050405020304" pitchFamily="18" charset="0"/>
                <a:cs typeface="Arial" panose="020B0604020202020204" pitchFamily="34" charset="0"/>
              </a:rPr>
              <a:t>(b) See </a:t>
            </a:r>
            <a:r>
              <a:rPr lang="en-US" sz="2000" dirty="0">
                <a:latin typeface="Arial" panose="020B0604020202020204" pitchFamily="34" charset="0"/>
                <a:ea typeface="Times New Roman" panose="02020603050405020304" pitchFamily="18" charset="0"/>
                <a:cs typeface="Arial" panose="020B0604020202020204" pitchFamily="34" charset="0"/>
                <a:hlinkClick r:id="rId3"/>
              </a:rPr>
              <a:t>WAC 314-28-067</a:t>
            </a:r>
            <a:endParaRPr lang="en-US" sz="2000" dirty="0">
              <a:latin typeface="Arial" panose="020B0604020202020204" pitchFamily="34" charset="0"/>
              <a:ea typeface="Times New Roman" panose="02020603050405020304" pitchFamily="18" charset="0"/>
              <a:cs typeface="Arial" panose="020B0604020202020204" pitchFamily="34" charset="0"/>
            </a:endParaRPr>
          </a:p>
          <a:p>
            <a:r>
              <a:rPr lang="en-US" sz="2000" dirty="0">
                <a:latin typeface="Arial" panose="020B0604020202020204" pitchFamily="34" charset="0"/>
                <a:ea typeface="Times New Roman" panose="02020603050405020304" pitchFamily="18" charset="0"/>
                <a:cs typeface="Arial" panose="020B0604020202020204" pitchFamily="34" charset="0"/>
              </a:rPr>
              <a:t>     See </a:t>
            </a:r>
            <a:r>
              <a:rPr lang="en-US" sz="2000" dirty="0">
                <a:latin typeface="Arial" panose="020B0604020202020204" pitchFamily="34" charset="0"/>
                <a:ea typeface="Times New Roman" panose="02020603050405020304" pitchFamily="18" charset="0"/>
                <a:cs typeface="Arial" panose="020B0604020202020204" pitchFamily="34" charset="0"/>
                <a:hlinkClick r:id="rId4"/>
              </a:rPr>
              <a:t>RCW 66.24.1471</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endParaRPr lang="en-US" sz="1800" dirty="0">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28089321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8BE16-B312-571E-8334-472BD48DF320}"/>
              </a:ext>
            </a:extLst>
          </p:cNvPr>
          <p:cNvSpPr>
            <a:spLocks noGrp="1"/>
          </p:cNvSpPr>
          <p:nvPr>
            <p:ph type="title"/>
          </p:nvPr>
        </p:nvSpPr>
        <p:spPr/>
        <p:txBody>
          <a:bodyPr>
            <a:normAutofit/>
          </a:bodyPr>
          <a:lstStyle/>
          <a:p>
            <a:pPr algn="ctr"/>
            <a:r>
              <a:rPr lang="en-US" sz="3600" dirty="0">
                <a:latin typeface="Arial" panose="020B0604020202020204" pitchFamily="34" charset="0"/>
                <a:cs typeface="Arial" panose="020B0604020202020204" pitchFamily="34" charset="0"/>
              </a:rPr>
              <a:t>WAC 314-38-120(6)-(7): Applying for the permit</a:t>
            </a:r>
            <a:endParaRPr lang="en-US" sz="3600" dirty="0"/>
          </a:p>
        </p:txBody>
      </p:sp>
      <p:sp>
        <p:nvSpPr>
          <p:cNvPr id="3" name="Content Placeholder 2">
            <a:extLst>
              <a:ext uri="{FF2B5EF4-FFF2-40B4-BE49-F238E27FC236}">
                <a16:creationId xmlns:a16="http://schemas.microsoft.com/office/drawing/2014/main" id="{10DBD15A-A7BD-51F5-CE0E-152FFFDB796D}"/>
              </a:ext>
            </a:extLst>
          </p:cNvPr>
          <p:cNvSpPr>
            <a:spLocks noGrp="1"/>
          </p:cNvSpPr>
          <p:nvPr>
            <p:ph idx="1"/>
          </p:nvPr>
        </p:nvSpPr>
        <p:spPr>
          <a:xfrm>
            <a:off x="636927" y="2387448"/>
            <a:ext cx="5335051" cy="3969209"/>
          </a:xfrm>
        </p:spPr>
        <p:txBody>
          <a:bodyPr>
            <a:normAutofit fontScale="70000" lnSpcReduction="20000"/>
          </a:bodyPr>
          <a:lstStyle/>
          <a:p>
            <a:pPr marL="0" marR="0" indent="0">
              <a:lnSpc>
                <a:spcPts val="3200"/>
              </a:lnSpc>
              <a:spcBef>
                <a:spcPts val="0"/>
              </a:spcBef>
              <a:spcAft>
                <a:spcPts val="0"/>
              </a:spcAft>
              <a:buNone/>
            </a:pPr>
            <a:r>
              <a:rPr lang="en-US" sz="2800" dirty="0">
                <a:effectLst/>
                <a:latin typeface="Courier New" panose="02070309020205020404" pitchFamily="49" charset="0"/>
                <a:ea typeface="Times New Roman" panose="02020603050405020304" pitchFamily="18" charset="0"/>
                <a:cs typeface="Times New Roman" panose="02020603050405020304" pitchFamily="18" charset="0"/>
              </a:rPr>
              <a:t>(6) The permit holder shall identify the host when applying to the board's licensing division for an emergency liquor permit.</a:t>
            </a:r>
          </a:p>
          <a:p>
            <a:pPr marL="0" marR="0" indent="0">
              <a:lnSpc>
                <a:spcPts val="3200"/>
              </a:lnSpc>
              <a:spcBef>
                <a:spcPts val="0"/>
              </a:spcBef>
              <a:spcAft>
                <a:spcPts val="0"/>
              </a:spcAft>
              <a:buNone/>
            </a:pPr>
            <a:r>
              <a:rPr lang="en-US" sz="2800" dirty="0">
                <a:effectLst/>
                <a:latin typeface="Courier New" panose="02070309020205020404" pitchFamily="49" charset="0"/>
                <a:ea typeface="Times New Roman" panose="02020603050405020304" pitchFamily="18" charset="0"/>
                <a:cs typeface="Times New Roman" panose="02020603050405020304" pitchFamily="18" charset="0"/>
              </a:rPr>
              <a:t>(7)(a) The permit shall last for 30 days.</a:t>
            </a:r>
          </a:p>
          <a:p>
            <a:pPr marL="0" marR="0" indent="0">
              <a:lnSpc>
                <a:spcPts val="3200"/>
              </a:lnSpc>
              <a:spcBef>
                <a:spcPts val="0"/>
              </a:spcBef>
              <a:spcAft>
                <a:spcPts val="0"/>
              </a:spcAft>
              <a:buNone/>
            </a:pPr>
            <a:r>
              <a:rPr lang="en-US" sz="2800" dirty="0">
                <a:effectLst/>
                <a:latin typeface="Courier New" panose="02070309020205020404" pitchFamily="49" charset="0"/>
                <a:ea typeface="Times New Roman" panose="02020603050405020304" pitchFamily="18" charset="0"/>
                <a:cs typeface="Times New Roman" panose="02020603050405020304" pitchFamily="18" charset="0"/>
              </a:rPr>
              <a:t>(b) If the emergency continues, the permit may be renewed for an additional 30 days.</a:t>
            </a:r>
          </a:p>
          <a:p>
            <a:pPr marL="0" indent="0">
              <a:buNone/>
            </a:pPr>
            <a:endParaRPr lang="en-US" dirty="0"/>
          </a:p>
        </p:txBody>
      </p:sp>
      <p:sp>
        <p:nvSpPr>
          <p:cNvPr id="4" name="TextBox 3">
            <a:extLst>
              <a:ext uri="{FF2B5EF4-FFF2-40B4-BE49-F238E27FC236}">
                <a16:creationId xmlns:a16="http://schemas.microsoft.com/office/drawing/2014/main" id="{6676D2C0-615D-4706-ABBA-1D50F4AA4990}"/>
              </a:ext>
            </a:extLst>
          </p:cNvPr>
          <p:cNvSpPr txBox="1"/>
          <p:nvPr/>
        </p:nvSpPr>
        <p:spPr>
          <a:xfrm>
            <a:off x="6482781" y="2507303"/>
            <a:ext cx="4540469" cy="2554545"/>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(6) This is currently part of the process on the form that licensees are required to fill out. The host has to sign the form submitted by the licensee requesting the permit.</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(7) This is from the statutory language in RCW 66.20.010(19).</a:t>
            </a:r>
          </a:p>
        </p:txBody>
      </p:sp>
    </p:spTree>
    <p:extLst>
      <p:ext uri="{BB962C8B-B14F-4D97-AF65-F5344CB8AC3E}">
        <p14:creationId xmlns:p14="http://schemas.microsoft.com/office/powerpoint/2010/main" val="2292503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795AD-4F35-56CA-3C50-A3AD332C39E2}"/>
              </a:ext>
            </a:extLst>
          </p:cNvPr>
          <p:cNvSpPr>
            <a:spLocks noGrp="1"/>
          </p:cNvSpPr>
          <p:nvPr>
            <p:ph type="title"/>
          </p:nvPr>
        </p:nvSpPr>
        <p:spPr/>
        <p:txBody>
          <a:bodyPr>
            <a:normAutofit/>
          </a:bodyPr>
          <a:lstStyle/>
          <a:p>
            <a:pPr algn="ctr"/>
            <a:r>
              <a:rPr lang="en-US" sz="3600" dirty="0">
                <a:latin typeface="Arial" panose="020B0604020202020204" pitchFamily="34" charset="0"/>
                <a:cs typeface="Arial" panose="020B0604020202020204" pitchFamily="34" charset="0"/>
              </a:rPr>
              <a:t>WAC 314-38-120(8): Separate Liquor and MAST</a:t>
            </a:r>
            <a:endParaRPr lang="en-US" sz="3600" dirty="0"/>
          </a:p>
        </p:txBody>
      </p:sp>
      <p:sp>
        <p:nvSpPr>
          <p:cNvPr id="3" name="Content Placeholder 2">
            <a:extLst>
              <a:ext uri="{FF2B5EF4-FFF2-40B4-BE49-F238E27FC236}">
                <a16:creationId xmlns:a16="http://schemas.microsoft.com/office/drawing/2014/main" id="{2FDF9B98-AB59-B0A4-9A03-35A0220B88DA}"/>
              </a:ext>
            </a:extLst>
          </p:cNvPr>
          <p:cNvSpPr>
            <a:spLocks noGrp="1"/>
          </p:cNvSpPr>
          <p:nvPr>
            <p:ph idx="1"/>
          </p:nvPr>
        </p:nvSpPr>
        <p:spPr>
          <a:xfrm>
            <a:off x="346841" y="2610196"/>
            <a:ext cx="11565583" cy="3897809"/>
          </a:xfrm>
        </p:spPr>
        <p:txBody>
          <a:bodyPr>
            <a:normAutofit fontScale="77500" lnSpcReduction="20000"/>
          </a:bodyPr>
          <a:lstStyle/>
          <a:p>
            <a:pPr marL="0" marR="0" indent="0">
              <a:lnSpc>
                <a:spcPts val="3200"/>
              </a:lnSpc>
              <a:spcBef>
                <a:spcPts val="0"/>
              </a:spcBef>
              <a:spcAft>
                <a:spcPts val="0"/>
              </a:spcAft>
              <a:buNone/>
            </a:pPr>
            <a:r>
              <a:rPr lang="en-US" sz="2800" dirty="0">
                <a:effectLst/>
                <a:latin typeface="Courier New" panose="02070309020205020404" pitchFamily="49" charset="0"/>
                <a:ea typeface="Times New Roman" panose="02020603050405020304" pitchFamily="18" charset="0"/>
                <a:cs typeface="Times New Roman" panose="02020603050405020304" pitchFamily="18" charset="0"/>
              </a:rPr>
              <a:t>(8) The permit holder may store no more than a 30-day supply of liquor at the host premises.</a:t>
            </a:r>
          </a:p>
          <a:p>
            <a:pPr marL="0" marR="0" indent="0">
              <a:lnSpc>
                <a:spcPts val="3200"/>
              </a:lnSpc>
              <a:spcBef>
                <a:spcPts val="0"/>
              </a:spcBef>
              <a:spcAft>
                <a:spcPts val="0"/>
              </a:spcAft>
              <a:buNone/>
            </a:pPr>
            <a:r>
              <a:rPr lang="en-US" sz="2800" dirty="0">
                <a:effectLst/>
                <a:latin typeface="Courier New" panose="02070309020205020404" pitchFamily="49" charset="0"/>
                <a:ea typeface="Times New Roman" panose="02020603050405020304" pitchFamily="18" charset="0"/>
                <a:cs typeface="Times New Roman" panose="02020603050405020304" pitchFamily="18" charset="0"/>
              </a:rPr>
              <a:t>(a) The permit holder's liquor must be kept separate from the host liquor.</a:t>
            </a:r>
          </a:p>
          <a:p>
            <a:pPr marL="0" marR="0" indent="0">
              <a:lnSpc>
                <a:spcPts val="3200"/>
              </a:lnSpc>
              <a:spcBef>
                <a:spcPts val="0"/>
              </a:spcBef>
              <a:spcAft>
                <a:spcPts val="0"/>
              </a:spcAft>
              <a:buNone/>
            </a:pPr>
            <a:r>
              <a:rPr lang="en-US" sz="2800" dirty="0">
                <a:effectLst/>
                <a:latin typeface="Courier New" panose="02070309020205020404" pitchFamily="49" charset="0"/>
                <a:ea typeface="Times New Roman" panose="02020603050405020304" pitchFamily="18" charset="0"/>
                <a:cs typeface="Times New Roman" panose="02020603050405020304" pitchFamily="18" charset="0"/>
              </a:rPr>
              <a:t>(b) Host employees and agents are permitted to serve liquor provided by the permit holder if they have the MAST permits required by RCW 66.20.310 and chapter 314-17 WAC.</a:t>
            </a:r>
          </a:p>
          <a:p>
            <a:pPr marL="0" marR="0" indent="0">
              <a:lnSpc>
                <a:spcPts val="3200"/>
              </a:lnSpc>
              <a:spcBef>
                <a:spcPts val="0"/>
              </a:spcBef>
              <a:spcAft>
                <a:spcPts val="0"/>
              </a:spcAft>
              <a:buNone/>
            </a:pPr>
            <a:r>
              <a:rPr lang="en-US" sz="2800" dirty="0">
                <a:effectLst/>
                <a:latin typeface="Courier New" panose="02070309020205020404" pitchFamily="49" charset="0"/>
                <a:ea typeface="Times New Roman" panose="02020603050405020304" pitchFamily="18" charset="0"/>
                <a:cs typeface="Times New Roman" panose="02020603050405020304" pitchFamily="18" charset="0"/>
              </a:rPr>
              <a:t>(c) The permit holder's employees and agents must meet the same MAST permit requirements as the host's employees and agents.</a:t>
            </a:r>
          </a:p>
          <a:p>
            <a:pPr marL="0" marR="0" indent="0">
              <a:lnSpc>
                <a:spcPts val="3200"/>
              </a:lnSpc>
              <a:spcBef>
                <a:spcPts val="0"/>
              </a:spcBef>
              <a:spcAft>
                <a:spcPts val="0"/>
              </a:spcAft>
              <a:buNone/>
            </a:pPr>
            <a:endParaRPr lang="en-US" sz="28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0" marR="0" indent="0">
              <a:lnSpc>
                <a:spcPts val="3200"/>
              </a:lnSpc>
              <a:spcBef>
                <a:spcPts val="0"/>
              </a:spcBef>
              <a:spcAft>
                <a:spcPts val="0"/>
              </a:spcAft>
              <a:buNone/>
            </a:pPr>
            <a:endParaRPr lang="en-US" sz="280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4989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2C669-76FC-D5AA-48A5-9A095BF0F981}"/>
              </a:ext>
            </a:extLst>
          </p:cNvPr>
          <p:cNvSpPr>
            <a:spLocks noGrp="1"/>
          </p:cNvSpPr>
          <p:nvPr>
            <p:ph type="title"/>
          </p:nvPr>
        </p:nvSpPr>
        <p:spPr/>
        <p:txBody>
          <a:bodyPr>
            <a:normAutofit/>
          </a:bodyPr>
          <a:lstStyle/>
          <a:p>
            <a:pPr algn="ctr"/>
            <a:r>
              <a:rPr lang="en-US" sz="3600" dirty="0">
                <a:latin typeface="Arial" panose="020B0604020202020204" pitchFamily="34" charset="0"/>
                <a:cs typeface="Arial" panose="020B0604020202020204" pitchFamily="34" charset="0"/>
              </a:rPr>
              <a:t>WAC 314-38-120(9): Undue Influence</a:t>
            </a:r>
            <a:endParaRPr lang="en-US" sz="3600" dirty="0"/>
          </a:p>
        </p:txBody>
      </p:sp>
      <p:sp>
        <p:nvSpPr>
          <p:cNvPr id="3" name="Content Placeholder 2">
            <a:extLst>
              <a:ext uri="{FF2B5EF4-FFF2-40B4-BE49-F238E27FC236}">
                <a16:creationId xmlns:a16="http://schemas.microsoft.com/office/drawing/2014/main" id="{797A01D0-85C3-12F8-3750-C9FBB863F397}"/>
              </a:ext>
            </a:extLst>
          </p:cNvPr>
          <p:cNvSpPr>
            <a:spLocks noGrp="1"/>
          </p:cNvSpPr>
          <p:nvPr>
            <p:ph idx="1"/>
          </p:nvPr>
        </p:nvSpPr>
        <p:spPr>
          <a:xfrm>
            <a:off x="593835" y="2574996"/>
            <a:ext cx="4823198" cy="3743823"/>
          </a:xfrm>
        </p:spPr>
        <p:txBody>
          <a:bodyPr/>
          <a:lstStyle/>
          <a:p>
            <a:pPr marL="0" indent="0">
              <a:buNone/>
            </a:pPr>
            <a:r>
              <a:rPr lang="en-US" sz="2400" dirty="0">
                <a:effectLst/>
                <a:latin typeface="Courier New" panose="02070309020205020404" pitchFamily="49" charset="0"/>
                <a:ea typeface="Times New Roman" panose="02020603050405020304" pitchFamily="18" charset="0"/>
                <a:cs typeface="Times New Roman" panose="02020603050405020304" pitchFamily="18" charset="0"/>
              </a:rPr>
              <a:t>(9) A host and permit holder may not enter into any type of agreement that would involve impermissible direct or indirect interests as provided in chapter 66.28 RCW.</a:t>
            </a:r>
          </a:p>
          <a:p>
            <a:pPr marL="0" indent="0">
              <a:buNone/>
            </a:pPr>
            <a:endParaRPr lang="en-US" dirty="0"/>
          </a:p>
        </p:txBody>
      </p:sp>
      <p:sp>
        <p:nvSpPr>
          <p:cNvPr id="6" name="TextBox 5">
            <a:extLst>
              <a:ext uri="{FF2B5EF4-FFF2-40B4-BE49-F238E27FC236}">
                <a16:creationId xmlns:a16="http://schemas.microsoft.com/office/drawing/2014/main" id="{94524664-8A28-7C1F-79AF-F0EBDCA50FD0}"/>
              </a:ext>
            </a:extLst>
          </p:cNvPr>
          <p:cNvSpPr txBox="1"/>
          <p:nvPr/>
        </p:nvSpPr>
        <p:spPr>
          <a:xfrm>
            <a:off x="6444945" y="2705362"/>
            <a:ext cx="4513892" cy="2831544"/>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See </a:t>
            </a:r>
            <a:r>
              <a:rPr lang="en-US" sz="2000" dirty="0">
                <a:latin typeface="Arial" panose="020B0604020202020204" pitchFamily="34" charset="0"/>
                <a:cs typeface="Arial" panose="020B0604020202020204" pitchFamily="34" charset="0"/>
                <a:hlinkClick r:id="rId3"/>
              </a:rPr>
              <a:t>RCW 66.28.290</a:t>
            </a:r>
            <a:r>
              <a:rPr lang="en-US" sz="2000" dirty="0">
                <a:latin typeface="Arial" panose="020B0604020202020204" pitchFamily="34" charset="0"/>
                <a:cs typeface="Arial" panose="020B0604020202020204" pitchFamily="34" charset="0"/>
              </a:rPr>
              <a:t>: </a:t>
            </a:r>
            <a:r>
              <a:rPr lang="en-US" sz="2000" i="0" dirty="0">
                <a:solidFill>
                  <a:srgbClr val="000000"/>
                </a:solidFill>
                <a:effectLst/>
                <a:latin typeface="Arial" panose="020B0604020202020204" pitchFamily="34" charset="0"/>
                <a:cs typeface="Arial" panose="020B0604020202020204" pitchFamily="34" charset="0"/>
              </a:rPr>
              <a:t>Three-tier system—Direct or indirect interests between industry members, affiliates, and retailers.</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See </a:t>
            </a:r>
            <a:r>
              <a:rPr lang="en-US" sz="2000" dirty="0">
                <a:latin typeface="Arial" panose="020B0604020202020204" pitchFamily="34" charset="0"/>
                <a:cs typeface="Arial" panose="020B0604020202020204" pitchFamily="34" charset="0"/>
                <a:hlinkClick r:id="rId4"/>
              </a:rPr>
              <a:t>RCW 66.28.295</a:t>
            </a:r>
            <a:r>
              <a:rPr lang="en-US" sz="2000" dirty="0">
                <a:latin typeface="Arial" panose="020B0604020202020204" pitchFamily="34" charset="0"/>
                <a:cs typeface="Arial" panose="020B0604020202020204" pitchFamily="34" charset="0"/>
              </a:rPr>
              <a:t>: </a:t>
            </a:r>
            <a:r>
              <a:rPr lang="en-US" sz="2000" i="0" dirty="0">
                <a:solidFill>
                  <a:srgbClr val="000000"/>
                </a:solidFill>
                <a:effectLst/>
                <a:latin typeface="Arial" panose="020B0604020202020204" pitchFamily="34" charset="0"/>
                <a:cs typeface="Arial" panose="020B0604020202020204" pitchFamily="34" charset="0"/>
              </a:rPr>
              <a:t>Three-tier system—Direct or indirect interests—Allowed activities.</a:t>
            </a:r>
          </a:p>
          <a:p>
            <a:endParaRPr lang="en-US" dirty="0"/>
          </a:p>
        </p:txBody>
      </p:sp>
    </p:spTree>
    <p:extLst>
      <p:ext uri="{BB962C8B-B14F-4D97-AF65-F5344CB8AC3E}">
        <p14:creationId xmlns:p14="http://schemas.microsoft.com/office/powerpoint/2010/main" val="3840172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98F8B-8C4A-3707-9138-787350435358}"/>
              </a:ext>
            </a:extLst>
          </p:cNvPr>
          <p:cNvSpPr>
            <a:spLocks noGrp="1"/>
          </p:cNvSpPr>
          <p:nvPr>
            <p:ph type="title"/>
          </p:nvPr>
        </p:nvSpPr>
        <p:spPr/>
        <p:txBody>
          <a:bodyPr>
            <a:normAutofit/>
          </a:bodyPr>
          <a:lstStyle/>
          <a:p>
            <a:pPr algn="ctr"/>
            <a:r>
              <a:rPr lang="en-US" sz="3600" dirty="0">
                <a:latin typeface="Arial" panose="020B0604020202020204" pitchFamily="34" charset="0"/>
                <a:cs typeface="Arial" panose="020B0604020202020204" pitchFamily="34" charset="0"/>
              </a:rPr>
              <a:t>WAC 314-38-120(10): Permit Requirements</a:t>
            </a:r>
            <a:endParaRPr lang="en-US" sz="3600" dirty="0"/>
          </a:p>
        </p:txBody>
      </p:sp>
      <p:sp>
        <p:nvSpPr>
          <p:cNvPr id="3" name="Content Placeholder 2">
            <a:extLst>
              <a:ext uri="{FF2B5EF4-FFF2-40B4-BE49-F238E27FC236}">
                <a16:creationId xmlns:a16="http://schemas.microsoft.com/office/drawing/2014/main" id="{9EED45D0-E0B9-599D-3909-FA073C380087}"/>
              </a:ext>
            </a:extLst>
          </p:cNvPr>
          <p:cNvSpPr>
            <a:spLocks noGrp="1"/>
          </p:cNvSpPr>
          <p:nvPr>
            <p:ph idx="1"/>
          </p:nvPr>
        </p:nvSpPr>
        <p:spPr>
          <a:xfrm>
            <a:off x="245942" y="2270233"/>
            <a:ext cx="5921527" cy="4319753"/>
          </a:xfrm>
        </p:spPr>
        <p:txBody>
          <a:bodyPr>
            <a:normAutofit fontScale="62500" lnSpcReduction="20000"/>
          </a:bodyPr>
          <a:lstStyle/>
          <a:p>
            <a:pPr marL="0" marR="0" indent="0">
              <a:lnSpc>
                <a:spcPts val="3200"/>
              </a:lnSpc>
              <a:spcBef>
                <a:spcPts val="0"/>
              </a:spcBef>
              <a:spcAft>
                <a:spcPts val="0"/>
              </a:spcAft>
              <a:buNone/>
            </a:pPr>
            <a:r>
              <a:rPr lang="en-US" sz="2900" dirty="0">
                <a:effectLst/>
                <a:latin typeface="Courier New" panose="02070309020205020404" pitchFamily="49" charset="0"/>
                <a:ea typeface="Times New Roman" panose="02020603050405020304" pitchFamily="18" charset="0"/>
                <a:cs typeface="Times New Roman" panose="02020603050405020304" pitchFamily="18" charset="0"/>
              </a:rPr>
              <a:t>(10)(a) A host may have no more than three permit holders operating on its premises at a time.</a:t>
            </a:r>
          </a:p>
          <a:p>
            <a:pPr marL="0" marR="0" indent="0">
              <a:lnSpc>
                <a:spcPts val="3200"/>
              </a:lnSpc>
              <a:spcBef>
                <a:spcPts val="0"/>
              </a:spcBef>
              <a:spcAft>
                <a:spcPts val="0"/>
              </a:spcAft>
              <a:buNone/>
            </a:pPr>
            <a:r>
              <a:rPr lang="en-US" sz="2900" dirty="0">
                <a:effectLst/>
                <a:latin typeface="Courier New" panose="02070309020205020404" pitchFamily="49" charset="0"/>
                <a:ea typeface="Times New Roman" panose="02020603050405020304" pitchFamily="18" charset="0"/>
                <a:cs typeface="Times New Roman" panose="02020603050405020304" pitchFamily="18" charset="0"/>
              </a:rPr>
              <a:t>(b) A permit holder may only have one permit at a time.</a:t>
            </a:r>
          </a:p>
          <a:p>
            <a:pPr marL="0" indent="0">
              <a:lnSpc>
                <a:spcPts val="3200"/>
              </a:lnSpc>
              <a:spcBef>
                <a:spcPts val="0"/>
              </a:spcBef>
              <a:buNone/>
            </a:pPr>
            <a:r>
              <a:rPr lang="en-US" sz="2900" dirty="0">
                <a:effectLst/>
                <a:latin typeface="Courier New" panose="02070309020205020404" pitchFamily="49" charset="0"/>
                <a:ea typeface="Times New Roman" panose="02020603050405020304" pitchFamily="18" charset="0"/>
                <a:cs typeface="Times New Roman" panose="02020603050405020304" pitchFamily="18" charset="0"/>
              </a:rPr>
              <a:t>(c) The permit holder must conspicuously post the emergency liquor permit at the host premises at all times the permit is in use and be available for inspection by liquor enforcement officers.</a:t>
            </a:r>
          </a:p>
          <a:p>
            <a:pPr marL="0" marR="0" indent="0">
              <a:lnSpc>
                <a:spcPts val="3200"/>
              </a:lnSpc>
              <a:spcBef>
                <a:spcPts val="0"/>
              </a:spcBef>
              <a:spcAft>
                <a:spcPts val="0"/>
              </a:spcAft>
              <a:buNone/>
            </a:pPr>
            <a:endParaRPr lang="en-US" sz="24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0" indent="0">
              <a:buNone/>
            </a:pPr>
            <a:endParaRPr lang="en-US" dirty="0"/>
          </a:p>
        </p:txBody>
      </p:sp>
      <p:sp>
        <p:nvSpPr>
          <p:cNvPr id="4" name="TextBox 3">
            <a:extLst>
              <a:ext uri="{FF2B5EF4-FFF2-40B4-BE49-F238E27FC236}">
                <a16:creationId xmlns:a16="http://schemas.microsoft.com/office/drawing/2014/main" id="{60B8C1C1-61E5-FC83-791A-95D5D37B8721}"/>
              </a:ext>
            </a:extLst>
          </p:cNvPr>
          <p:cNvSpPr txBox="1"/>
          <p:nvPr/>
        </p:nvSpPr>
        <p:spPr>
          <a:xfrm>
            <a:off x="6293595" y="2459504"/>
            <a:ext cx="4874698" cy="3046988"/>
          </a:xfrm>
          <a:prstGeom prst="rect">
            <a:avLst/>
          </a:prstGeom>
          <a:noFill/>
        </p:spPr>
        <p:txBody>
          <a:bodyPr wrap="square" rtlCol="0">
            <a:spAutoFit/>
          </a:bodyPr>
          <a:lstStyle/>
          <a:p>
            <a:r>
              <a:rPr lang="en-US" sz="2400" dirty="0"/>
              <a:t>(10)(a) Statutory Language</a:t>
            </a:r>
          </a:p>
          <a:p>
            <a:endParaRPr lang="en-US" sz="2400" dirty="0"/>
          </a:p>
          <a:p>
            <a:endParaRPr lang="en-US" sz="2400" dirty="0"/>
          </a:p>
          <a:p>
            <a:r>
              <a:rPr lang="en-US" sz="2400" dirty="0"/>
              <a:t>(b) To prevent a permit holder from operating at multiple different hosts.</a:t>
            </a:r>
          </a:p>
          <a:p>
            <a:endParaRPr lang="en-US" sz="2400" dirty="0"/>
          </a:p>
          <a:p>
            <a:r>
              <a:rPr lang="en-US" sz="2400" dirty="0"/>
              <a:t>(c) Posting language from </a:t>
            </a:r>
            <a:r>
              <a:rPr lang="en-US" sz="2400" dirty="0">
                <a:hlinkClick r:id="rId2"/>
              </a:rPr>
              <a:t>WAC 314-11-060(3)</a:t>
            </a:r>
            <a:r>
              <a:rPr lang="en-US" sz="2400" dirty="0"/>
              <a:t>. </a:t>
            </a:r>
          </a:p>
        </p:txBody>
      </p:sp>
    </p:spTree>
    <p:extLst>
      <p:ext uri="{BB962C8B-B14F-4D97-AF65-F5344CB8AC3E}">
        <p14:creationId xmlns:p14="http://schemas.microsoft.com/office/powerpoint/2010/main" val="102322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C21B4-03FD-EF47-6CB1-67AB89BA4340}"/>
              </a:ext>
            </a:extLst>
          </p:cNvPr>
          <p:cNvSpPr>
            <a:spLocks noGrp="1"/>
          </p:cNvSpPr>
          <p:nvPr>
            <p:ph type="title"/>
          </p:nvPr>
        </p:nvSpPr>
        <p:spPr>
          <a:xfrm>
            <a:off x="346841" y="1461074"/>
            <a:ext cx="11552971" cy="926373"/>
          </a:xfrm>
        </p:spPr>
        <p:txBody>
          <a:bodyPr>
            <a:noAutofit/>
          </a:bodyPr>
          <a:lstStyle/>
          <a:p>
            <a:pPr algn="ctr"/>
            <a:r>
              <a:rPr lang="en-US" sz="3600" dirty="0">
                <a:latin typeface="Arial" panose="020B0604020202020204" pitchFamily="34" charset="0"/>
                <a:cs typeface="Arial" panose="020B0604020202020204" pitchFamily="34" charset="0"/>
              </a:rPr>
              <a:t>WAC 314-38-120(11)(a)-(b): Separate Records, Taxes</a:t>
            </a:r>
            <a:endParaRPr lang="en-US" sz="3600" dirty="0"/>
          </a:p>
        </p:txBody>
      </p:sp>
      <p:sp>
        <p:nvSpPr>
          <p:cNvPr id="3" name="Content Placeholder 2">
            <a:extLst>
              <a:ext uri="{FF2B5EF4-FFF2-40B4-BE49-F238E27FC236}">
                <a16:creationId xmlns:a16="http://schemas.microsoft.com/office/drawing/2014/main" id="{EA71FDAF-6746-D168-86E3-397372868384}"/>
              </a:ext>
            </a:extLst>
          </p:cNvPr>
          <p:cNvSpPr>
            <a:spLocks noGrp="1"/>
          </p:cNvSpPr>
          <p:nvPr>
            <p:ph idx="1"/>
          </p:nvPr>
        </p:nvSpPr>
        <p:spPr>
          <a:xfrm>
            <a:off x="561252" y="2453115"/>
            <a:ext cx="5410726" cy="4162096"/>
          </a:xfrm>
        </p:spPr>
        <p:txBody>
          <a:bodyPr>
            <a:normAutofit/>
          </a:bodyPr>
          <a:lstStyle/>
          <a:p>
            <a:pPr marL="0" marR="0" indent="0">
              <a:lnSpc>
                <a:spcPts val="3200"/>
              </a:lnSpc>
              <a:spcBef>
                <a:spcPts val="0"/>
              </a:spcBef>
              <a:spcAft>
                <a:spcPts val="0"/>
              </a:spcAft>
              <a:buNone/>
            </a:pPr>
            <a:r>
              <a:rPr lang="en-US" sz="2000" dirty="0">
                <a:effectLst/>
                <a:latin typeface="Courier New" panose="02070309020205020404" pitchFamily="49" charset="0"/>
                <a:ea typeface="Times New Roman" panose="02020603050405020304" pitchFamily="18" charset="0"/>
                <a:cs typeface="Times New Roman" panose="02020603050405020304" pitchFamily="18" charset="0"/>
              </a:rPr>
              <a:t>(11)(a) Hosts and permit holders must maintain separate records consistent with Titles 66 RCW and 314 WAC as it applies to the host and permit holder.</a:t>
            </a:r>
          </a:p>
          <a:p>
            <a:pPr marL="0" marR="0" indent="0">
              <a:lnSpc>
                <a:spcPts val="3200"/>
              </a:lnSpc>
              <a:spcBef>
                <a:spcPts val="0"/>
              </a:spcBef>
              <a:spcAft>
                <a:spcPts val="0"/>
              </a:spcAft>
              <a:buNone/>
            </a:pPr>
            <a:r>
              <a:rPr lang="en-US" sz="2000" dirty="0">
                <a:effectLst/>
                <a:latin typeface="Courier New" panose="02070309020205020404" pitchFamily="49" charset="0"/>
                <a:ea typeface="Times New Roman" panose="02020603050405020304" pitchFamily="18" charset="0"/>
                <a:cs typeface="Times New Roman" panose="02020603050405020304" pitchFamily="18" charset="0"/>
              </a:rPr>
              <a:t>(b) Hosts and permit holders must comply with all tax payment and reporting requirements in Titles 66 RCW and 314 WAC.</a:t>
            </a:r>
          </a:p>
          <a:p>
            <a:pPr marL="0" indent="0">
              <a:buNone/>
            </a:pPr>
            <a:endParaRPr lang="en-US" dirty="0"/>
          </a:p>
        </p:txBody>
      </p:sp>
      <p:sp>
        <p:nvSpPr>
          <p:cNvPr id="4" name="TextBox 3">
            <a:extLst>
              <a:ext uri="{FF2B5EF4-FFF2-40B4-BE49-F238E27FC236}">
                <a16:creationId xmlns:a16="http://schemas.microsoft.com/office/drawing/2014/main" id="{429D8D3A-C6EE-C91A-2829-A563C850F500}"/>
              </a:ext>
            </a:extLst>
          </p:cNvPr>
          <p:cNvSpPr txBox="1"/>
          <p:nvPr/>
        </p:nvSpPr>
        <p:spPr>
          <a:xfrm>
            <a:off x="6589986" y="2560320"/>
            <a:ext cx="4616144" cy="2677656"/>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(a) Separate record requirements consistent with licensees that share spaces per </a:t>
            </a:r>
            <a:r>
              <a:rPr lang="en-US" sz="2400" dirty="0">
                <a:latin typeface="Arial" panose="020B0604020202020204" pitchFamily="34" charset="0"/>
                <a:cs typeface="Arial" panose="020B0604020202020204" pitchFamily="34" charset="0"/>
                <a:hlinkClick r:id="rId2"/>
              </a:rPr>
              <a:t>WAC 314-03-200(4)(c)</a:t>
            </a:r>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(b) Including but not limited to Chapter 314-19 WAC</a:t>
            </a:r>
          </a:p>
        </p:txBody>
      </p:sp>
    </p:spTree>
    <p:extLst>
      <p:ext uri="{BB962C8B-B14F-4D97-AF65-F5344CB8AC3E}">
        <p14:creationId xmlns:p14="http://schemas.microsoft.com/office/powerpoint/2010/main" val="453927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B6E96-EFBB-9470-C6EC-1A7EF0E49BC9}"/>
              </a:ext>
            </a:extLst>
          </p:cNvPr>
          <p:cNvSpPr>
            <a:spLocks noGrp="1"/>
          </p:cNvSpPr>
          <p:nvPr>
            <p:ph type="title"/>
          </p:nvPr>
        </p:nvSpPr>
        <p:spPr/>
        <p:txBody>
          <a:bodyPr/>
          <a:lstStyle/>
          <a:p>
            <a:pPr algn="ctr"/>
            <a:r>
              <a:rPr lang="en-US" u="sng" dirty="0">
                <a:latin typeface="Arial" panose="020B0604020202020204" pitchFamily="34" charset="0"/>
                <a:cs typeface="Arial" panose="020B0604020202020204" pitchFamily="34" charset="0"/>
              </a:rPr>
              <a:t>Objective</a:t>
            </a:r>
          </a:p>
        </p:txBody>
      </p:sp>
      <p:sp>
        <p:nvSpPr>
          <p:cNvPr id="3" name="Content Placeholder 2">
            <a:extLst>
              <a:ext uri="{FF2B5EF4-FFF2-40B4-BE49-F238E27FC236}">
                <a16:creationId xmlns:a16="http://schemas.microsoft.com/office/drawing/2014/main" id="{2BBD4184-39C9-363D-C09D-DF41AEA458E8}"/>
              </a:ext>
            </a:extLst>
          </p:cNvPr>
          <p:cNvSpPr>
            <a:spLocks noGrp="1"/>
          </p:cNvSpPr>
          <p:nvPr>
            <p:ph idx="1"/>
          </p:nvPr>
        </p:nvSpPr>
        <p:spPr>
          <a:xfrm>
            <a:off x="1070956" y="2326487"/>
            <a:ext cx="10515600" cy="3883489"/>
          </a:xfrm>
        </p:spPr>
        <p:txBody>
          <a:bodyPr/>
          <a:lstStyle/>
          <a:p>
            <a:pPr marL="0" indent="0" algn="ctr">
              <a:buNone/>
            </a:pPr>
            <a:endParaRPr lang="en-US" sz="3200" dirty="0"/>
          </a:p>
          <a:p>
            <a:pPr marL="0" indent="0" algn="ctr">
              <a:buNone/>
            </a:pPr>
            <a:r>
              <a:rPr lang="en-US" sz="2800" dirty="0">
                <a:latin typeface="Arial" panose="020B0604020202020204" pitchFamily="34" charset="0"/>
                <a:cs typeface="Arial" panose="020B0604020202020204" pitchFamily="34" charset="0"/>
              </a:rPr>
              <a:t>To obtain public feedback on draft rule language to implement House Bill 2204.</a:t>
            </a:r>
          </a:p>
          <a:p>
            <a:pPr marL="0" indent="0" algn="ctr">
              <a:buNone/>
            </a:pPr>
            <a:endParaRPr lang="en-US" sz="2800" dirty="0">
              <a:latin typeface="Arial" panose="020B0604020202020204" pitchFamily="34" charset="0"/>
              <a:cs typeface="Arial" panose="020B0604020202020204" pitchFamily="34" charset="0"/>
            </a:endParaRPr>
          </a:p>
          <a:p>
            <a:pPr marL="0" indent="0" algn="ctr">
              <a:buNone/>
            </a:pPr>
            <a:endParaRPr lang="en-US" sz="2800" dirty="0">
              <a:latin typeface="Arial" panose="020B0604020202020204" pitchFamily="34" charset="0"/>
              <a:cs typeface="Arial" panose="020B0604020202020204" pitchFamily="34" charset="0"/>
            </a:endParaRPr>
          </a:p>
          <a:p>
            <a:pPr marL="0" indent="0" algn="ctr">
              <a:buNone/>
            </a:pPr>
            <a:r>
              <a:rPr lang="en-US" sz="2800" dirty="0">
                <a:latin typeface="Arial" panose="020B0604020202020204" pitchFamily="34" charset="0"/>
                <a:cs typeface="Arial" panose="020B0604020202020204" pitchFamily="34" charset="0"/>
              </a:rPr>
              <a:t>For feedback or questions, contact </a:t>
            </a:r>
            <a:r>
              <a:rPr lang="en-US" sz="2800" dirty="0">
                <a:latin typeface="Arial" panose="020B0604020202020204" pitchFamily="34" charset="0"/>
                <a:cs typeface="Arial" panose="020B0604020202020204" pitchFamily="34" charset="0"/>
                <a:hlinkClick r:id="rId2"/>
              </a:rPr>
              <a:t>rules@lcb.wa.gov</a:t>
            </a:r>
            <a:endParaRPr lang="en-US" sz="2800" dirty="0">
              <a:latin typeface="Arial" panose="020B0604020202020204" pitchFamily="34" charset="0"/>
              <a:cs typeface="Arial" panose="020B0604020202020204" pitchFamily="34" charset="0"/>
            </a:endParaRPr>
          </a:p>
          <a:p>
            <a:pPr marL="0" indent="0" algn="ctr">
              <a:buNone/>
            </a:pPr>
            <a:endParaRPr lang="en-US" sz="3200" dirty="0"/>
          </a:p>
        </p:txBody>
      </p:sp>
    </p:spTree>
    <p:extLst>
      <p:ext uri="{BB962C8B-B14F-4D97-AF65-F5344CB8AC3E}">
        <p14:creationId xmlns:p14="http://schemas.microsoft.com/office/powerpoint/2010/main" val="25793381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A310A-78F3-6BC4-292C-777C066970EA}"/>
              </a:ext>
            </a:extLst>
          </p:cNvPr>
          <p:cNvSpPr>
            <a:spLocks noGrp="1"/>
          </p:cNvSpPr>
          <p:nvPr>
            <p:ph type="title"/>
          </p:nvPr>
        </p:nvSpPr>
        <p:spPr/>
        <p:txBody>
          <a:bodyPr>
            <a:normAutofit/>
          </a:bodyPr>
          <a:lstStyle/>
          <a:p>
            <a:pPr algn="ctr"/>
            <a:r>
              <a:rPr lang="en-US" sz="3600" dirty="0">
                <a:latin typeface="Arial" panose="020B0604020202020204" pitchFamily="34" charset="0"/>
                <a:cs typeface="Arial" panose="020B0604020202020204" pitchFamily="34" charset="0"/>
              </a:rPr>
              <a:t>WAC 314-38-120(11)(c): Distinctive Glassware</a:t>
            </a:r>
            <a:endParaRPr lang="en-US" sz="3600" dirty="0"/>
          </a:p>
        </p:txBody>
      </p:sp>
      <p:sp>
        <p:nvSpPr>
          <p:cNvPr id="3" name="Content Placeholder 2">
            <a:extLst>
              <a:ext uri="{FF2B5EF4-FFF2-40B4-BE49-F238E27FC236}">
                <a16:creationId xmlns:a16="http://schemas.microsoft.com/office/drawing/2014/main" id="{111CDF49-B111-A629-7E70-C811DE63D235}"/>
              </a:ext>
            </a:extLst>
          </p:cNvPr>
          <p:cNvSpPr>
            <a:spLocks noGrp="1"/>
          </p:cNvSpPr>
          <p:nvPr>
            <p:ph idx="1"/>
          </p:nvPr>
        </p:nvSpPr>
        <p:spPr>
          <a:xfrm>
            <a:off x="750439" y="2514873"/>
            <a:ext cx="11063714" cy="3108960"/>
          </a:xfrm>
        </p:spPr>
        <p:txBody>
          <a:bodyPr>
            <a:normAutofit/>
          </a:bodyPr>
          <a:lstStyle/>
          <a:p>
            <a:pPr marL="0" indent="0">
              <a:buNone/>
            </a:pPr>
            <a:r>
              <a:rPr lang="en-US" sz="2600" dirty="0">
                <a:effectLst/>
                <a:latin typeface="Courier New" panose="02070309020205020404" pitchFamily="49" charset="0"/>
                <a:ea typeface="Times New Roman" panose="02020603050405020304" pitchFamily="18" charset="0"/>
                <a:cs typeface="Times New Roman" panose="02020603050405020304" pitchFamily="18" charset="0"/>
              </a:rPr>
              <a:t>(11)(c) Hosts and permit holders must use distinctively marked glassware or serving containers to identify the source of any alcohol product being consumed on the host premises. The distinctive markings may be either permanent or temporary. Any temporary markings must remain on the glassware or serving containers through the duration of use by the customer.</a:t>
            </a:r>
          </a:p>
          <a:p>
            <a:endParaRPr lang="en-US" dirty="0"/>
          </a:p>
        </p:txBody>
      </p:sp>
      <p:sp>
        <p:nvSpPr>
          <p:cNvPr id="4" name="TextBox 3">
            <a:extLst>
              <a:ext uri="{FF2B5EF4-FFF2-40B4-BE49-F238E27FC236}">
                <a16:creationId xmlns:a16="http://schemas.microsoft.com/office/drawing/2014/main" id="{F0409E3A-2259-F754-9B71-B29CB1E2A932}"/>
              </a:ext>
            </a:extLst>
          </p:cNvPr>
          <p:cNvSpPr txBox="1"/>
          <p:nvPr/>
        </p:nvSpPr>
        <p:spPr>
          <a:xfrm>
            <a:off x="1207113" y="5751260"/>
            <a:ext cx="10329567"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Language from </a:t>
            </a:r>
            <a:r>
              <a:rPr lang="en-US" sz="2400" dirty="0">
                <a:latin typeface="Arial" panose="020B0604020202020204" pitchFamily="34" charset="0"/>
                <a:cs typeface="Arial" panose="020B0604020202020204" pitchFamily="34" charset="0"/>
                <a:hlinkClick r:id="rId3"/>
              </a:rPr>
              <a:t>WAC 314-03-200(4)(d)</a:t>
            </a:r>
            <a:r>
              <a:rPr lang="en-US" sz="2400" dirty="0">
                <a:latin typeface="Arial" panose="020B0604020202020204" pitchFamily="34" charset="0"/>
                <a:cs typeface="Arial" panose="020B0604020202020204" pitchFamily="34" charset="0"/>
              </a:rPr>
              <a:t> for shared outdoor spaces.</a:t>
            </a:r>
          </a:p>
        </p:txBody>
      </p:sp>
    </p:spTree>
    <p:extLst>
      <p:ext uri="{BB962C8B-B14F-4D97-AF65-F5344CB8AC3E}">
        <p14:creationId xmlns:p14="http://schemas.microsoft.com/office/powerpoint/2010/main" val="472764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8247D-9018-740A-8A3F-C4A67DCF07D3}"/>
              </a:ext>
            </a:extLst>
          </p:cNvPr>
          <p:cNvSpPr>
            <a:spLocks noGrp="1"/>
          </p:cNvSpPr>
          <p:nvPr>
            <p:ph type="title"/>
          </p:nvPr>
        </p:nvSpPr>
        <p:spPr/>
        <p:txBody>
          <a:bodyPr>
            <a:normAutofit/>
          </a:bodyPr>
          <a:lstStyle/>
          <a:p>
            <a:pPr algn="ctr"/>
            <a:r>
              <a:rPr lang="en-US" sz="3600" dirty="0">
                <a:latin typeface="Arial" panose="020B0604020202020204" pitchFamily="34" charset="0"/>
                <a:cs typeface="Arial" panose="020B0604020202020204" pitchFamily="34" charset="0"/>
              </a:rPr>
              <a:t>WAC 314-38-120(12): Joint Liability</a:t>
            </a:r>
            <a:endParaRPr lang="en-US" sz="3600" dirty="0"/>
          </a:p>
        </p:txBody>
      </p:sp>
      <p:sp>
        <p:nvSpPr>
          <p:cNvPr id="3" name="Content Placeholder 2">
            <a:extLst>
              <a:ext uri="{FF2B5EF4-FFF2-40B4-BE49-F238E27FC236}">
                <a16:creationId xmlns:a16="http://schemas.microsoft.com/office/drawing/2014/main" id="{9B9A2639-8DB0-083B-CF7A-5008002CF1D8}"/>
              </a:ext>
            </a:extLst>
          </p:cNvPr>
          <p:cNvSpPr>
            <a:spLocks noGrp="1"/>
          </p:cNvSpPr>
          <p:nvPr>
            <p:ph idx="1"/>
          </p:nvPr>
        </p:nvSpPr>
        <p:spPr>
          <a:xfrm>
            <a:off x="838200" y="2477765"/>
            <a:ext cx="10515600" cy="3159983"/>
          </a:xfrm>
        </p:spPr>
        <p:txBody>
          <a:bodyPr>
            <a:noAutofit/>
          </a:bodyPr>
          <a:lstStyle/>
          <a:p>
            <a:pPr marL="0" indent="0">
              <a:buNone/>
            </a:pPr>
            <a:r>
              <a:rPr lang="en-US" sz="2800" dirty="0">
                <a:effectLst/>
                <a:latin typeface="Courier New" panose="02070309020205020404" pitchFamily="49" charset="0"/>
                <a:ea typeface="Times New Roman" panose="02020603050405020304" pitchFamily="18" charset="0"/>
                <a:cs typeface="Times New Roman" panose="02020603050405020304" pitchFamily="18" charset="0"/>
              </a:rPr>
              <a:t>(12) Hosts and all permit holders on the hosts' premises are jointly responsible for any violation or enforcement issues unless it can be demonstrated that the violation or enforcement issue was due to one or more licensee's specific conduct or action, in which case the violation or enforcement action applies only to those identified licensees.</a:t>
            </a:r>
          </a:p>
        </p:txBody>
      </p:sp>
      <p:sp>
        <p:nvSpPr>
          <p:cNvPr id="5" name="TextBox 4">
            <a:extLst>
              <a:ext uri="{FF2B5EF4-FFF2-40B4-BE49-F238E27FC236}">
                <a16:creationId xmlns:a16="http://schemas.microsoft.com/office/drawing/2014/main" id="{8845D7F5-0A26-BC0F-51FA-C956A980A140}"/>
              </a:ext>
            </a:extLst>
          </p:cNvPr>
          <p:cNvSpPr txBox="1"/>
          <p:nvPr/>
        </p:nvSpPr>
        <p:spPr>
          <a:xfrm>
            <a:off x="3260308" y="5801710"/>
            <a:ext cx="7996271"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Language from </a:t>
            </a:r>
            <a:r>
              <a:rPr lang="en-US" sz="2400" dirty="0">
                <a:latin typeface="Arial" panose="020B0604020202020204" pitchFamily="34" charset="0"/>
                <a:cs typeface="Arial" panose="020B0604020202020204" pitchFamily="34" charset="0"/>
                <a:hlinkClick r:id="rId2"/>
              </a:rPr>
              <a:t>WAC 314-03-200(5)</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2284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D7FC1-FA0D-450C-C5D7-7EC994DA7298}"/>
              </a:ext>
            </a:extLst>
          </p:cNvPr>
          <p:cNvSpPr>
            <a:spLocks noGrp="1"/>
          </p:cNvSpPr>
          <p:nvPr>
            <p:ph type="title"/>
          </p:nvPr>
        </p:nvSpPr>
        <p:spPr>
          <a:xfrm>
            <a:off x="838200" y="1508812"/>
            <a:ext cx="10515600" cy="629786"/>
          </a:xfrm>
        </p:spPr>
        <p:txBody>
          <a:bodyPr>
            <a:normAutofit/>
          </a:bodyPr>
          <a:lstStyle/>
          <a:p>
            <a:pPr algn="ctr"/>
            <a:r>
              <a:rPr lang="en-US" sz="3600" dirty="0">
                <a:latin typeface="Arial" panose="020B0604020202020204" pitchFamily="34" charset="0"/>
                <a:cs typeface="Arial" panose="020B0604020202020204" pitchFamily="34" charset="0"/>
              </a:rPr>
              <a:t>WAC 314-38-120(13): Definitions – Part 1</a:t>
            </a:r>
          </a:p>
        </p:txBody>
      </p:sp>
      <p:sp>
        <p:nvSpPr>
          <p:cNvPr id="3" name="Content Placeholder 2">
            <a:extLst>
              <a:ext uri="{FF2B5EF4-FFF2-40B4-BE49-F238E27FC236}">
                <a16:creationId xmlns:a16="http://schemas.microsoft.com/office/drawing/2014/main" id="{83648781-819A-00D9-9028-5149FABEC509}"/>
              </a:ext>
            </a:extLst>
          </p:cNvPr>
          <p:cNvSpPr>
            <a:spLocks noGrp="1"/>
          </p:cNvSpPr>
          <p:nvPr>
            <p:ph idx="1"/>
          </p:nvPr>
        </p:nvSpPr>
        <p:spPr>
          <a:xfrm>
            <a:off x="349208" y="2510184"/>
            <a:ext cx="11493584" cy="2839004"/>
          </a:xfrm>
        </p:spPr>
        <p:txBody>
          <a:bodyPr>
            <a:noAutofit/>
          </a:bodyPr>
          <a:lstStyle/>
          <a:p>
            <a:pPr marL="0" marR="0" indent="0">
              <a:lnSpc>
                <a:spcPts val="3200"/>
              </a:lnSpc>
              <a:spcBef>
                <a:spcPts val="0"/>
              </a:spcBef>
              <a:spcAft>
                <a:spcPts val="0"/>
              </a:spcAft>
              <a:buNone/>
            </a:pPr>
            <a:r>
              <a:rPr lang="en-US" sz="2400" dirty="0">
                <a:effectLst/>
                <a:latin typeface="Courier New" panose="02070309020205020404" pitchFamily="49" charset="0"/>
                <a:ea typeface="Times New Roman" panose="02020603050405020304" pitchFamily="18" charset="0"/>
                <a:cs typeface="Times New Roman" panose="02020603050405020304" pitchFamily="18" charset="0"/>
              </a:rPr>
              <a:t>"Alcohol sales privileges" means the legal ability to sell spirits, beer, or wine as provided in Title 66 RCW or 314 WAC.</a:t>
            </a:r>
          </a:p>
          <a:p>
            <a:pPr marL="0" marR="0" indent="0">
              <a:lnSpc>
                <a:spcPts val="3200"/>
              </a:lnSpc>
              <a:spcBef>
                <a:spcPts val="0"/>
              </a:spcBef>
              <a:spcAft>
                <a:spcPts val="0"/>
              </a:spcAft>
              <a:buNone/>
            </a:pPr>
            <a:endParaRPr lang="en-US" sz="24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0" marR="0" indent="0">
              <a:lnSpc>
                <a:spcPts val="3200"/>
              </a:lnSpc>
              <a:spcBef>
                <a:spcPts val="0"/>
              </a:spcBef>
              <a:spcAft>
                <a:spcPts val="0"/>
              </a:spcAft>
              <a:buNone/>
            </a:pPr>
            <a:r>
              <a:rPr lang="en-US" sz="2400" dirty="0">
                <a:effectLst/>
                <a:latin typeface="Courier New" panose="02070309020205020404" pitchFamily="49" charset="0"/>
                <a:ea typeface="Times New Roman" panose="02020603050405020304" pitchFamily="18" charset="0"/>
                <a:cs typeface="Times New Roman" panose="02020603050405020304" pitchFamily="18" charset="0"/>
              </a:rPr>
              <a:t>"Emergency" means an emergency or disaster as defined in RCW 38.52.010.</a:t>
            </a:r>
          </a:p>
          <a:p>
            <a:pPr marL="0" marR="0" indent="0">
              <a:lnSpc>
                <a:spcPts val="3200"/>
              </a:lnSpc>
              <a:spcBef>
                <a:spcPts val="0"/>
              </a:spcBef>
              <a:spcAft>
                <a:spcPts val="0"/>
              </a:spcAft>
              <a:buNone/>
            </a:pPr>
            <a:endParaRPr lang="en-US" sz="2000" dirty="0">
              <a:latin typeface="Courier New" panose="02070309020205020404" pitchFamily="49" charset="0"/>
              <a:ea typeface="Times New Roman" panose="02020603050405020304" pitchFamily="18" charset="0"/>
              <a:cs typeface="Times New Roman" panose="02020603050405020304" pitchFamily="18" charset="0"/>
            </a:endParaRPr>
          </a:p>
          <a:p>
            <a:pPr marL="0" marR="0" indent="0">
              <a:lnSpc>
                <a:spcPts val="3200"/>
              </a:lnSpc>
              <a:spcBef>
                <a:spcPts val="0"/>
              </a:spcBef>
              <a:spcAft>
                <a:spcPts val="0"/>
              </a:spcAft>
              <a:buNone/>
            </a:pP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0" marR="0" indent="0">
              <a:lnSpc>
                <a:spcPts val="3200"/>
              </a:lnSpc>
              <a:spcBef>
                <a:spcPts val="0"/>
              </a:spcBef>
              <a:spcAft>
                <a:spcPts val="0"/>
              </a:spcAft>
              <a:buNone/>
            </a:pP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0" marR="0" indent="0">
              <a:lnSpc>
                <a:spcPts val="3200"/>
              </a:lnSpc>
              <a:spcBef>
                <a:spcPts val="0"/>
              </a:spcBef>
              <a:spcAft>
                <a:spcPts val="0"/>
              </a:spcAft>
              <a:buNone/>
            </a:pPr>
            <a:endParaRPr lang="en-US" sz="220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51B6B766-342F-D2F7-794B-1862B4A47388}"/>
              </a:ext>
            </a:extLst>
          </p:cNvPr>
          <p:cNvSpPr txBox="1"/>
          <p:nvPr/>
        </p:nvSpPr>
        <p:spPr>
          <a:xfrm>
            <a:off x="2648606" y="5651405"/>
            <a:ext cx="7139262" cy="461665"/>
          </a:xfrm>
          <a:prstGeom prst="rect">
            <a:avLst/>
          </a:prstGeom>
          <a:noFill/>
        </p:spPr>
        <p:txBody>
          <a:bodyPr wrap="none" rtlCol="0">
            <a:spAutoFit/>
          </a:bodyPr>
          <a:lstStyle/>
          <a:p>
            <a:r>
              <a:rPr lang="en-US" sz="2400" dirty="0"/>
              <a:t>Emergency definition is provided in RCW 66.20.010(19).</a:t>
            </a:r>
          </a:p>
        </p:txBody>
      </p:sp>
    </p:spTree>
    <p:extLst>
      <p:ext uri="{BB962C8B-B14F-4D97-AF65-F5344CB8AC3E}">
        <p14:creationId xmlns:p14="http://schemas.microsoft.com/office/powerpoint/2010/main" val="2914910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8FF9F-4E9B-540C-2A27-91FCACCF001A}"/>
              </a:ext>
            </a:extLst>
          </p:cNvPr>
          <p:cNvSpPr>
            <a:spLocks noGrp="1"/>
          </p:cNvSpPr>
          <p:nvPr>
            <p:ph type="title"/>
          </p:nvPr>
        </p:nvSpPr>
        <p:spPr/>
        <p:txBody>
          <a:bodyPr>
            <a:normAutofit/>
          </a:bodyPr>
          <a:lstStyle/>
          <a:p>
            <a:pPr algn="ctr"/>
            <a:r>
              <a:rPr lang="en-US" sz="3600" dirty="0">
                <a:latin typeface="Arial" panose="020B0604020202020204" pitchFamily="34" charset="0"/>
                <a:cs typeface="Arial" panose="020B0604020202020204" pitchFamily="34" charset="0"/>
              </a:rPr>
              <a:t>WAC 314-38-120(13): Definitions – Part 2</a:t>
            </a:r>
            <a:endParaRPr lang="en-US" sz="3600" dirty="0"/>
          </a:p>
        </p:txBody>
      </p:sp>
      <p:sp>
        <p:nvSpPr>
          <p:cNvPr id="3" name="Content Placeholder 2">
            <a:extLst>
              <a:ext uri="{FF2B5EF4-FFF2-40B4-BE49-F238E27FC236}">
                <a16:creationId xmlns:a16="http://schemas.microsoft.com/office/drawing/2014/main" id="{1389D00D-D1EA-9C25-A740-1E54487D9836}"/>
              </a:ext>
            </a:extLst>
          </p:cNvPr>
          <p:cNvSpPr>
            <a:spLocks noGrp="1"/>
          </p:cNvSpPr>
          <p:nvPr>
            <p:ph idx="1"/>
          </p:nvPr>
        </p:nvSpPr>
        <p:spPr>
          <a:xfrm>
            <a:off x="838200" y="2610196"/>
            <a:ext cx="10515600" cy="3897809"/>
          </a:xfrm>
        </p:spPr>
        <p:txBody>
          <a:bodyPr>
            <a:normAutofit fontScale="85000" lnSpcReduction="20000"/>
          </a:bodyPr>
          <a:lstStyle/>
          <a:p>
            <a:pPr marL="0" indent="0">
              <a:buNone/>
            </a:pPr>
            <a:r>
              <a:rPr lang="en-US" sz="3500" dirty="0">
                <a:effectLst/>
                <a:latin typeface="Courier New" panose="02070309020205020404" pitchFamily="49" charset="0"/>
                <a:ea typeface="Times New Roman" panose="02020603050405020304" pitchFamily="18" charset="0"/>
                <a:cs typeface="Times New Roman" panose="02020603050405020304" pitchFamily="18" charset="0"/>
              </a:rPr>
              <a:t>"Road closure" means whenever the condition of any state highway, county road, city street, or right-of-way is such that its use by vehicles will be dangerous to traffic, or it is being constructed, altered, or repaired in such a manner as to require their use to be closed or restricted to all vehicles for more than 48 hours.</a:t>
            </a:r>
          </a:p>
          <a:p>
            <a:pPr marL="0" indent="0">
              <a:buNone/>
            </a:pPr>
            <a:endParaRPr lang="en-US" sz="35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0" indent="0">
              <a:buNone/>
            </a:pPr>
            <a:r>
              <a:rPr lang="en-US" sz="3500" dirty="0">
                <a:effectLst/>
                <a:latin typeface="Arial" panose="020B0604020202020204" pitchFamily="34" charset="0"/>
                <a:ea typeface="Times New Roman" panose="02020603050405020304" pitchFamily="18" charset="0"/>
                <a:cs typeface="Arial" panose="020B0604020202020204" pitchFamily="34" charset="0"/>
              </a:rPr>
              <a:t>See </a:t>
            </a:r>
            <a:r>
              <a:rPr lang="en-US" sz="3500" dirty="0">
                <a:effectLst/>
                <a:latin typeface="Arial" panose="020B0604020202020204" pitchFamily="34" charset="0"/>
                <a:ea typeface="Times New Roman" panose="02020603050405020304" pitchFamily="18" charset="0"/>
                <a:cs typeface="Arial" panose="020B0604020202020204" pitchFamily="34" charset="0"/>
                <a:hlinkClick r:id="rId2"/>
              </a:rPr>
              <a:t>RCW 47.48.010</a:t>
            </a:r>
            <a:endParaRPr lang="en-US" sz="3500"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1118248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12C22-EA68-8129-8C13-876AC0501692}"/>
              </a:ext>
            </a:extLst>
          </p:cNvPr>
          <p:cNvSpPr>
            <a:spLocks noGrp="1"/>
          </p:cNvSpPr>
          <p:nvPr>
            <p:ph type="title"/>
          </p:nvPr>
        </p:nvSpPr>
        <p:spPr>
          <a:xfrm>
            <a:off x="838200" y="1461074"/>
            <a:ext cx="10515600" cy="689343"/>
          </a:xfrm>
        </p:spPr>
        <p:txBody>
          <a:bodyPr>
            <a:normAutofit/>
          </a:bodyPr>
          <a:lstStyle/>
          <a:p>
            <a:pPr algn="ctr"/>
            <a:r>
              <a:rPr lang="en-US" sz="3600" dirty="0">
                <a:latin typeface="Arial" panose="020B0604020202020204" pitchFamily="34" charset="0"/>
                <a:cs typeface="Arial" panose="020B0604020202020204" pitchFamily="34" charset="0"/>
              </a:rPr>
              <a:t>WAC 314-38-120(13): Definitions – Part 3</a:t>
            </a:r>
            <a:endParaRPr lang="en-US" sz="3600" dirty="0"/>
          </a:p>
        </p:txBody>
      </p:sp>
      <p:sp>
        <p:nvSpPr>
          <p:cNvPr id="3" name="Content Placeholder 2">
            <a:extLst>
              <a:ext uri="{FF2B5EF4-FFF2-40B4-BE49-F238E27FC236}">
                <a16:creationId xmlns:a16="http://schemas.microsoft.com/office/drawing/2014/main" id="{C890C0D4-B859-36D5-3628-01980E22BDC0}"/>
              </a:ext>
            </a:extLst>
          </p:cNvPr>
          <p:cNvSpPr>
            <a:spLocks noGrp="1"/>
          </p:cNvSpPr>
          <p:nvPr>
            <p:ph idx="1"/>
          </p:nvPr>
        </p:nvSpPr>
        <p:spPr>
          <a:xfrm>
            <a:off x="360505" y="2250743"/>
            <a:ext cx="11470990" cy="3866278"/>
          </a:xfrm>
        </p:spPr>
        <p:txBody>
          <a:bodyPr>
            <a:noAutofit/>
          </a:bodyPr>
          <a:lstStyle/>
          <a:p>
            <a:pPr marL="0" marR="0" indent="0">
              <a:lnSpc>
                <a:spcPct val="100000"/>
              </a:lnSpc>
              <a:spcBef>
                <a:spcPts val="0"/>
              </a:spcBef>
              <a:buNone/>
            </a:pPr>
            <a:r>
              <a:rPr lang="en-US" sz="2400" dirty="0">
                <a:effectLst/>
                <a:latin typeface="Courier New" panose="02070309020205020404" pitchFamily="49" charset="0"/>
                <a:ea typeface="Times New Roman" panose="02020603050405020304" pitchFamily="18" charset="0"/>
                <a:cs typeface="Times New Roman" panose="02020603050405020304" pitchFamily="18" charset="0"/>
              </a:rPr>
              <a:t>"Host" means a liquor licensee with the same retail sales privileges that allows a permit holder to operate on their premises pursuant to the terms of the emergency liquor permit.</a:t>
            </a:r>
          </a:p>
          <a:p>
            <a:pPr marL="0" marR="0" indent="0">
              <a:lnSpc>
                <a:spcPct val="100000"/>
              </a:lnSpc>
              <a:spcBef>
                <a:spcPts val="0"/>
              </a:spcBef>
              <a:buNone/>
            </a:pPr>
            <a:endParaRPr lang="en-US" sz="24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0" indent="0">
              <a:lnSpc>
                <a:spcPct val="100000"/>
              </a:lnSpc>
              <a:spcBef>
                <a:spcPts val="0"/>
              </a:spcBef>
              <a:buNone/>
            </a:pPr>
            <a:r>
              <a:rPr lang="en-US" sz="2400" dirty="0">
                <a:effectLst/>
                <a:latin typeface="Courier New" panose="02070309020205020404" pitchFamily="49" charset="0"/>
                <a:ea typeface="Times New Roman" panose="02020603050405020304" pitchFamily="18" charset="0"/>
                <a:cs typeface="Times New Roman" panose="02020603050405020304" pitchFamily="18" charset="0"/>
              </a:rPr>
              <a:t>"Permit holder" means a licensed manufacturer that has experienced an emergency that has made its premises inaccessible and unable to operate due to an emergency or road closure.</a:t>
            </a:r>
            <a:endParaRPr lang="en-US" sz="2400" dirty="0"/>
          </a:p>
        </p:txBody>
      </p:sp>
    </p:spTree>
    <p:extLst>
      <p:ext uri="{BB962C8B-B14F-4D97-AF65-F5344CB8AC3E}">
        <p14:creationId xmlns:p14="http://schemas.microsoft.com/office/powerpoint/2010/main" val="11039540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45AC2-C797-ECB4-67E3-9F41E426F580}"/>
              </a:ext>
            </a:extLst>
          </p:cNvPr>
          <p:cNvSpPr>
            <a:spLocks noGrp="1"/>
          </p:cNvSpPr>
          <p:nvPr>
            <p:ph type="title"/>
          </p:nvPr>
        </p:nvSpPr>
        <p:spPr/>
        <p:txBody>
          <a:bodyPr>
            <a:normAutofit/>
          </a:bodyPr>
          <a:lstStyle/>
          <a:p>
            <a:pPr algn="ctr"/>
            <a:r>
              <a:rPr lang="en-US" sz="3600" dirty="0">
                <a:latin typeface="Arial" panose="020B0604020202020204" pitchFamily="34" charset="0"/>
                <a:cs typeface="Arial" panose="020B0604020202020204" pitchFamily="34" charset="0"/>
              </a:rPr>
              <a:t>WAC 314-38-120(13): Definitions – Part 4</a:t>
            </a:r>
            <a:endParaRPr lang="en-US" sz="3600" dirty="0"/>
          </a:p>
        </p:txBody>
      </p:sp>
      <p:sp>
        <p:nvSpPr>
          <p:cNvPr id="3" name="Content Placeholder 2">
            <a:extLst>
              <a:ext uri="{FF2B5EF4-FFF2-40B4-BE49-F238E27FC236}">
                <a16:creationId xmlns:a16="http://schemas.microsoft.com/office/drawing/2014/main" id="{8D76E796-84C4-17B5-8BD3-CBF6B053B57B}"/>
              </a:ext>
            </a:extLst>
          </p:cNvPr>
          <p:cNvSpPr>
            <a:spLocks noGrp="1"/>
          </p:cNvSpPr>
          <p:nvPr>
            <p:ph idx="1"/>
          </p:nvPr>
        </p:nvSpPr>
        <p:spPr>
          <a:xfrm>
            <a:off x="787751" y="2828881"/>
            <a:ext cx="10515600" cy="2668099"/>
          </a:xfrm>
        </p:spPr>
        <p:txBody>
          <a:bodyPr/>
          <a:lstStyle/>
          <a:p>
            <a:pPr marL="0" indent="0">
              <a:buNone/>
            </a:pPr>
            <a:r>
              <a:rPr lang="en-US" sz="2400" dirty="0">
                <a:effectLst/>
                <a:latin typeface="Courier New" panose="02070309020205020404" pitchFamily="49" charset="0"/>
                <a:ea typeface="Times New Roman" panose="02020603050405020304" pitchFamily="18" charset="0"/>
                <a:cs typeface="Times New Roman" panose="02020603050405020304" pitchFamily="18" charset="0"/>
              </a:rPr>
              <a:t>"Inaccessible" means unable to be safely entered, reached, or used for on-premises business purposes for more than 48 hours.</a:t>
            </a:r>
          </a:p>
          <a:p>
            <a:pPr marL="0" indent="0">
              <a:buNone/>
            </a:pPr>
            <a:endParaRPr lang="en-US" sz="2400" dirty="0">
              <a:latin typeface="Courier New" panose="02070309020205020404" pitchFamily="49" charset="0"/>
              <a:ea typeface="Times New Roman" panose="02020603050405020304" pitchFamily="18" charset="0"/>
              <a:cs typeface="Times New Roman" panose="02020603050405020304" pitchFamily="18" charset="0"/>
            </a:endParaRPr>
          </a:p>
          <a:p>
            <a:pPr marL="0" indent="0">
              <a:buNone/>
            </a:pPr>
            <a:r>
              <a:rPr lang="en-US" sz="2400" dirty="0">
                <a:effectLst/>
                <a:latin typeface="Courier New" panose="02070309020205020404" pitchFamily="49" charset="0"/>
                <a:ea typeface="Times New Roman" panose="02020603050405020304" pitchFamily="18" charset="0"/>
                <a:cs typeface="Times New Roman" panose="02020603050405020304" pitchFamily="18" charset="0"/>
              </a:rPr>
              <a:t>"Unable to operate" means unable to perform the on-premises activities which the liquor license authorizes in Titles 66 RCW and 314 WAC.</a:t>
            </a:r>
          </a:p>
          <a:p>
            <a:pPr marL="0" indent="0">
              <a:buNone/>
            </a:pPr>
            <a:endParaRPr lang="en-US" dirty="0"/>
          </a:p>
        </p:txBody>
      </p:sp>
    </p:spTree>
    <p:extLst>
      <p:ext uri="{BB962C8B-B14F-4D97-AF65-F5344CB8AC3E}">
        <p14:creationId xmlns:p14="http://schemas.microsoft.com/office/powerpoint/2010/main" val="16913787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112" y="2045226"/>
            <a:ext cx="10515600" cy="1325563"/>
          </a:xfrm>
        </p:spPr>
        <p:txBody>
          <a:bodyPr>
            <a:normAutofit/>
          </a:bodyPr>
          <a:lstStyle/>
          <a:p>
            <a:pPr algn="ctr"/>
            <a:r>
              <a:rPr lang="en-US" sz="5400" dirty="0">
                <a:latin typeface="Arial" panose="020B0604020202020204" pitchFamily="34" charset="0"/>
                <a:cs typeface="Arial" panose="020B0604020202020204" pitchFamily="34" charset="0"/>
              </a:rPr>
              <a:t>Thank You!</a:t>
            </a:r>
          </a:p>
        </p:txBody>
      </p:sp>
      <p:sp>
        <p:nvSpPr>
          <p:cNvPr id="3" name="Content Placeholder 2"/>
          <p:cNvSpPr>
            <a:spLocks noGrp="1"/>
          </p:cNvSpPr>
          <p:nvPr>
            <p:ph idx="1"/>
          </p:nvPr>
        </p:nvSpPr>
        <p:spPr>
          <a:xfrm>
            <a:off x="829112" y="5155474"/>
            <a:ext cx="10515600" cy="1113767"/>
          </a:xfrm>
        </p:spPr>
        <p:txBody>
          <a:bodyPr/>
          <a:lstStyle/>
          <a:p>
            <a:pPr marL="0" indent="0" algn="ctr">
              <a:buNone/>
            </a:pPr>
            <a:r>
              <a:rPr lang="en-US" dirty="0">
                <a:latin typeface="Arial" panose="020B0604020202020204" pitchFamily="34" charset="0"/>
                <a:cs typeface="Arial" panose="020B0604020202020204" pitchFamily="34" charset="0"/>
              </a:rPr>
              <a:t>For any questions or feedback, please contact Policy &amp; Rules at </a:t>
            </a:r>
            <a:r>
              <a:rPr lang="en-US" dirty="0">
                <a:latin typeface="Arial" panose="020B0604020202020204" pitchFamily="34" charset="0"/>
                <a:cs typeface="Arial" panose="020B0604020202020204" pitchFamily="34" charset="0"/>
                <a:hlinkClick r:id="rId2"/>
              </a:rPr>
              <a:t>rules@lcb.wa.gov</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2023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AF02F-AC83-13EB-A6EF-5D14C2252F1C}"/>
              </a:ext>
            </a:extLst>
          </p:cNvPr>
          <p:cNvSpPr>
            <a:spLocks noGrp="1"/>
          </p:cNvSpPr>
          <p:nvPr>
            <p:ph type="title"/>
          </p:nvPr>
        </p:nvSpPr>
        <p:spPr>
          <a:xfrm>
            <a:off x="838200" y="1461075"/>
            <a:ext cx="10515600" cy="607362"/>
          </a:xfrm>
        </p:spPr>
        <p:txBody>
          <a:bodyPr>
            <a:normAutofit/>
          </a:bodyPr>
          <a:lstStyle/>
          <a:p>
            <a:pPr algn="ctr"/>
            <a:r>
              <a:rPr lang="en-US" sz="3600" dirty="0">
                <a:latin typeface="Arial" panose="020B0604020202020204" pitchFamily="34" charset="0"/>
                <a:cs typeface="Arial" panose="020B0604020202020204" pitchFamily="34" charset="0"/>
              </a:rPr>
              <a:t>Notes</a:t>
            </a:r>
          </a:p>
        </p:txBody>
      </p:sp>
      <p:sp>
        <p:nvSpPr>
          <p:cNvPr id="3" name="Content Placeholder 2">
            <a:extLst>
              <a:ext uri="{FF2B5EF4-FFF2-40B4-BE49-F238E27FC236}">
                <a16:creationId xmlns:a16="http://schemas.microsoft.com/office/drawing/2014/main" id="{BC7D3E41-0C12-A5CF-4E90-1DFBA8989ECF}"/>
              </a:ext>
            </a:extLst>
          </p:cNvPr>
          <p:cNvSpPr>
            <a:spLocks noGrp="1"/>
          </p:cNvSpPr>
          <p:nvPr>
            <p:ph idx="1"/>
          </p:nvPr>
        </p:nvSpPr>
        <p:spPr>
          <a:xfrm>
            <a:off x="712601" y="2068436"/>
            <a:ext cx="10641199" cy="4362642"/>
          </a:xfrm>
        </p:spPr>
        <p:txBody>
          <a:bodyPr>
            <a:noAutofit/>
          </a:bodyPr>
          <a:lstStyle/>
          <a:p>
            <a:pPr marL="0" marR="0" indent="0">
              <a:lnSpc>
                <a:spcPct val="107000"/>
              </a:lnSpc>
              <a:spcBef>
                <a:spcPts val="0"/>
              </a:spcBef>
              <a:buNone/>
            </a:pPr>
            <a:r>
              <a:rPr lang="en-US" sz="2000" dirty="0">
                <a:effectLst/>
                <a:latin typeface="Arial" panose="020B0604020202020204" pitchFamily="34" charset="0"/>
                <a:ea typeface="Calibri" panose="020F0502020204030204" pitchFamily="34" charset="0"/>
                <a:cs typeface="Arial" panose="020B0604020202020204" pitchFamily="34" charset="0"/>
              </a:rPr>
              <a:t>During the meeting please keep the following in mind:</a:t>
            </a:r>
          </a:p>
          <a:p>
            <a:pPr marL="342900" indent="-342900">
              <a:lnSpc>
                <a:spcPct val="107000"/>
              </a:lnSpc>
              <a:spcBef>
                <a:spcPts val="0"/>
              </a:spcBef>
              <a:buFont typeface="Symbol" panose="05050102010706020507" pitchFamily="18" charset="2"/>
              <a:buChar char=""/>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These sessions </a:t>
            </a: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will be recorded</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and are subject to public disclosure. The purpose of the recordings is to make sure we collect all feedback, and they will be posted on the Rules webpage.</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While the Teams chat feature will be ON, any written questions submitted in chat will be saved in the rulemaking file and are </a:t>
            </a:r>
            <a:r>
              <a:rPr lang="en-US" sz="2000" b="1" dirty="0">
                <a:effectLst/>
                <a:latin typeface="Arial" panose="020B0604020202020204" pitchFamily="34" charset="0"/>
                <a:ea typeface="Calibri" panose="020F0502020204030204" pitchFamily="34" charset="0"/>
                <a:cs typeface="Arial" panose="020B0604020202020204" pitchFamily="34" charset="0"/>
              </a:rPr>
              <a:t>subject to public disclosure</a:t>
            </a:r>
            <a:r>
              <a:rPr lang="en-US" sz="2000" dirty="0">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Questions and comments in the session’s Team chat will not be responded to in real time, but will be </a:t>
            </a:r>
            <a:r>
              <a:rPr lang="en-US" sz="2000" b="1" dirty="0">
                <a:effectLst/>
                <a:latin typeface="Arial" panose="020B0604020202020204" pitchFamily="34" charset="0"/>
                <a:ea typeface="Calibri" panose="020F0502020204030204" pitchFamily="34" charset="0"/>
                <a:cs typeface="Arial" panose="020B0604020202020204" pitchFamily="34" charset="0"/>
              </a:rPr>
              <a:t>addressed at the end of the session</a:t>
            </a:r>
            <a:r>
              <a:rPr lang="en-US" sz="2000" dirty="0">
                <a:effectLst/>
                <a:latin typeface="Arial" panose="020B0604020202020204" pitchFamily="34" charset="0"/>
                <a:ea typeface="Calibri" panose="020F0502020204030204" pitchFamily="34" charset="0"/>
                <a:cs typeface="Arial" panose="020B0604020202020204" pitchFamily="34" charset="0"/>
              </a:rPr>
              <a:t>.</a:t>
            </a:r>
          </a:p>
          <a:p>
            <a:pPr marL="342900" marR="0" lvl="0" indent="-342900">
              <a:lnSpc>
                <a:spcPct val="107000"/>
              </a:lnSpc>
              <a:spcBef>
                <a:spcPts val="0"/>
              </a:spcBef>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Participants will be muted and will only be unmuted when the session’s leader enables their microphone. </a:t>
            </a:r>
          </a:p>
          <a:p>
            <a:pPr marL="342900" marR="0" lvl="0" indent="-342900">
              <a:lnSpc>
                <a:spcPct val="107000"/>
              </a:lnSpc>
              <a:spcBef>
                <a:spcPts val="0"/>
              </a:spcBef>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To ask questions during the sessions, participants must </a:t>
            </a:r>
            <a:r>
              <a:rPr lang="en-US" sz="2000" b="1" dirty="0">
                <a:effectLst/>
                <a:latin typeface="Arial" panose="020B0604020202020204" pitchFamily="34" charset="0"/>
                <a:ea typeface="Calibri" panose="020F0502020204030204" pitchFamily="34" charset="0"/>
                <a:cs typeface="Arial" panose="020B0604020202020204" pitchFamily="34" charset="0"/>
              </a:rPr>
              <a:t>use the raise hand</a:t>
            </a:r>
            <a:r>
              <a:rPr lang="en-US" sz="2000" dirty="0">
                <a:effectLst/>
                <a:latin typeface="Arial" panose="020B0604020202020204" pitchFamily="34" charset="0"/>
                <a:ea typeface="Calibri" panose="020F0502020204030204" pitchFamily="34" charset="0"/>
                <a:cs typeface="Arial" panose="020B0604020202020204" pitchFamily="34" charset="0"/>
              </a:rPr>
              <a:t> function and they will then be unmuted to ask their question.</a:t>
            </a:r>
          </a:p>
          <a:p>
            <a:pPr marL="342900" marR="0" lvl="0" indent="-342900">
              <a:lnSpc>
                <a:spcPct val="107000"/>
              </a:lnSpc>
              <a:spcBef>
                <a:spcPts val="0"/>
              </a:spcBef>
              <a:buFont typeface="Symbol" panose="05050102010706020507" pitchFamily="18" charset="2"/>
              <a:buChar char=""/>
            </a:pPr>
            <a:r>
              <a:rPr lang="en-US" sz="2000" dirty="0">
                <a:effectLst/>
                <a:latin typeface="Arial" panose="020B0604020202020204" pitchFamily="34" charset="0"/>
                <a:ea typeface="Calibri" panose="020F0502020204030204" pitchFamily="34" charset="0"/>
                <a:cs typeface="Arial" panose="020B0604020202020204" pitchFamily="34" charset="0"/>
              </a:rPr>
              <a:t>If you would like to submit questions before, during or after the engagement session, feel free to email the rules team at </a:t>
            </a:r>
            <a:r>
              <a:rPr lang="en-US" sz="20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rules@lcb.wa.gov</a:t>
            </a:r>
            <a:r>
              <a:rPr lang="en-US" sz="2000" dirty="0">
                <a:effectLst/>
                <a:latin typeface="Arial" panose="020B0604020202020204" pitchFamily="34"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3627954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B4DD5-D068-74E1-1F68-4F5909848435}"/>
              </a:ext>
            </a:extLst>
          </p:cNvPr>
          <p:cNvSpPr>
            <a:spLocks noGrp="1"/>
          </p:cNvSpPr>
          <p:nvPr>
            <p:ph type="title"/>
          </p:nvPr>
        </p:nvSpPr>
        <p:spPr>
          <a:xfrm>
            <a:off x="838200" y="1461075"/>
            <a:ext cx="10515600" cy="611566"/>
          </a:xfrm>
        </p:spPr>
        <p:txBody>
          <a:bodyPr>
            <a:normAutofit/>
          </a:bodyPr>
          <a:lstStyle/>
          <a:p>
            <a:pPr algn="ctr"/>
            <a:r>
              <a:rPr lang="en-US" sz="3600" dirty="0">
                <a:latin typeface="Arial" panose="020B0604020202020204" pitchFamily="34" charset="0"/>
                <a:cs typeface="Arial" panose="020B0604020202020204" pitchFamily="34" charset="0"/>
              </a:rPr>
              <a:t>HB 2204 Rulemaking Project Timeline</a:t>
            </a:r>
          </a:p>
        </p:txBody>
      </p:sp>
      <p:graphicFrame>
        <p:nvGraphicFramePr>
          <p:cNvPr id="4" name="Table 4">
            <a:extLst>
              <a:ext uri="{FF2B5EF4-FFF2-40B4-BE49-F238E27FC236}">
                <a16:creationId xmlns:a16="http://schemas.microsoft.com/office/drawing/2014/main" id="{A5547E1F-267F-7900-230D-4A2C83195C42}"/>
              </a:ext>
            </a:extLst>
          </p:cNvPr>
          <p:cNvGraphicFramePr>
            <a:graphicFrameLocks noGrp="1"/>
          </p:cNvGraphicFramePr>
          <p:nvPr>
            <p:ph idx="1"/>
            <p:extLst>
              <p:ext uri="{D42A27DB-BD31-4B8C-83A1-F6EECF244321}">
                <p14:modId xmlns:p14="http://schemas.microsoft.com/office/powerpoint/2010/main" val="2270924744"/>
              </p:ext>
            </p:extLst>
          </p:nvPr>
        </p:nvGraphicFramePr>
        <p:xfrm>
          <a:off x="383178" y="2072642"/>
          <a:ext cx="11390811" cy="4413344"/>
        </p:xfrm>
        <a:graphic>
          <a:graphicData uri="http://schemas.openxmlformats.org/drawingml/2006/table">
            <a:tbl>
              <a:tblPr firstRow="1" bandRow="1">
                <a:tableStyleId>{5C22544A-7EE6-4342-B048-85BDC9FD1C3A}</a:tableStyleId>
              </a:tblPr>
              <a:tblGrid>
                <a:gridCol w="2663776">
                  <a:extLst>
                    <a:ext uri="{9D8B030D-6E8A-4147-A177-3AD203B41FA5}">
                      <a16:colId xmlns:a16="http://schemas.microsoft.com/office/drawing/2014/main" val="1923909862"/>
                    </a:ext>
                  </a:extLst>
                </a:gridCol>
                <a:gridCol w="803360">
                  <a:extLst>
                    <a:ext uri="{9D8B030D-6E8A-4147-A177-3AD203B41FA5}">
                      <a16:colId xmlns:a16="http://schemas.microsoft.com/office/drawing/2014/main" val="3344410896"/>
                    </a:ext>
                  </a:extLst>
                </a:gridCol>
                <a:gridCol w="1344573">
                  <a:extLst>
                    <a:ext uri="{9D8B030D-6E8A-4147-A177-3AD203B41FA5}">
                      <a16:colId xmlns:a16="http://schemas.microsoft.com/office/drawing/2014/main" val="1202274644"/>
                    </a:ext>
                  </a:extLst>
                </a:gridCol>
                <a:gridCol w="6579102">
                  <a:extLst>
                    <a:ext uri="{9D8B030D-6E8A-4147-A177-3AD203B41FA5}">
                      <a16:colId xmlns:a16="http://schemas.microsoft.com/office/drawing/2014/main" val="2645919910"/>
                    </a:ext>
                  </a:extLst>
                </a:gridCol>
              </a:tblGrid>
              <a:tr h="450530">
                <a:tc gridSpan="3">
                  <a:txBody>
                    <a:bodyPr/>
                    <a:lstStyle/>
                    <a:p>
                      <a:r>
                        <a:rPr lang="en-US" sz="1800" dirty="0">
                          <a:latin typeface="Arial" panose="020B0604020202020204" pitchFamily="34" charset="0"/>
                          <a:cs typeface="Arial" panose="020B0604020202020204" pitchFamily="34" charset="0"/>
                        </a:rPr>
                        <a:t>Date</a:t>
                      </a:r>
                    </a:p>
                  </a:txBody>
                  <a:tcPr/>
                </a:tc>
                <a:tc hMerge="1">
                  <a:txBody>
                    <a:bodyPr/>
                    <a:lstStyle/>
                    <a:p>
                      <a:endParaRPr lang="en-US"/>
                    </a:p>
                  </a:txBody>
                  <a:tcPr/>
                </a:tc>
                <a:tc hMerge="1">
                  <a:txBody>
                    <a:bodyPr/>
                    <a:lstStyle/>
                    <a:p>
                      <a:endParaRPr lang="en-US"/>
                    </a:p>
                  </a:txBody>
                  <a:tcPr/>
                </a:tc>
                <a:tc>
                  <a:txBody>
                    <a:bodyPr/>
                    <a:lstStyle/>
                    <a:p>
                      <a:r>
                        <a:rPr lang="en-US" sz="1800" dirty="0">
                          <a:latin typeface="Arial" panose="020B0604020202020204" pitchFamily="34" charset="0"/>
                          <a:cs typeface="Arial" panose="020B0604020202020204" pitchFamily="34" charset="0"/>
                        </a:rPr>
                        <a:t>Stage</a:t>
                      </a:r>
                    </a:p>
                  </a:txBody>
                  <a:tcPr/>
                </a:tc>
                <a:extLst>
                  <a:ext uri="{0D108BD9-81ED-4DB2-BD59-A6C34878D82A}">
                    <a16:rowId xmlns:a16="http://schemas.microsoft.com/office/drawing/2014/main" val="4061441992"/>
                  </a:ext>
                </a:extLst>
              </a:tr>
              <a:tr h="380719">
                <a:tc gridSpan="3">
                  <a:txBody>
                    <a:bodyPr/>
                    <a:lstStyle/>
                    <a:p>
                      <a:r>
                        <a:rPr lang="en-US" sz="1800" dirty="0">
                          <a:latin typeface="Arial" panose="020B0604020202020204" pitchFamily="34" charset="0"/>
                          <a:cs typeface="Arial" panose="020B0604020202020204" pitchFamily="34" charset="0"/>
                        </a:rPr>
                        <a:t>June 6, 2024</a:t>
                      </a:r>
                    </a:p>
                  </a:txBody>
                  <a:tcPr/>
                </a:tc>
                <a:tc hMerge="1">
                  <a:txBody>
                    <a:bodyPr/>
                    <a:lstStyle/>
                    <a:p>
                      <a:endParaRPr lang="en-US"/>
                    </a:p>
                  </a:txBody>
                  <a:tcPr/>
                </a:tc>
                <a:tc hMerge="1">
                  <a:txBody>
                    <a:bodyPr/>
                    <a:lstStyle/>
                    <a:p>
                      <a:endParaRPr lang="en-US"/>
                    </a:p>
                  </a:txBody>
                  <a:tcPr/>
                </a:tc>
                <a:tc>
                  <a:txBody>
                    <a:bodyPr/>
                    <a:lstStyle/>
                    <a:p>
                      <a:r>
                        <a:rPr lang="en-US" sz="1800" dirty="0">
                          <a:latin typeface="Arial" panose="020B0604020202020204" pitchFamily="34" charset="0"/>
                          <a:cs typeface="Arial" panose="020B0604020202020204" pitchFamily="34" charset="0"/>
                          <a:hlinkClick r:id="rId2"/>
                        </a:rPr>
                        <a:t>House Bill 2204 </a:t>
                      </a:r>
                      <a:r>
                        <a:rPr lang="en-US" sz="1800" dirty="0">
                          <a:latin typeface="Arial" panose="020B0604020202020204" pitchFamily="34" charset="0"/>
                          <a:cs typeface="Arial" panose="020B0604020202020204" pitchFamily="34" charset="0"/>
                        </a:rPr>
                        <a:t>Effective Date</a:t>
                      </a:r>
                    </a:p>
                  </a:txBody>
                  <a:tcPr/>
                </a:tc>
                <a:extLst>
                  <a:ext uri="{0D108BD9-81ED-4DB2-BD59-A6C34878D82A}">
                    <a16:rowId xmlns:a16="http://schemas.microsoft.com/office/drawing/2014/main" val="923187015"/>
                  </a:ext>
                </a:extLst>
              </a:tr>
              <a:tr h="358670">
                <a:tc gridSpan="3">
                  <a:txBody>
                    <a:bodyPr/>
                    <a:lstStyle/>
                    <a:p>
                      <a:r>
                        <a:rPr lang="en-US" sz="1800" dirty="0">
                          <a:latin typeface="Arial" panose="020B0604020202020204" pitchFamily="34" charset="0"/>
                          <a:cs typeface="Arial" panose="020B0604020202020204" pitchFamily="34" charset="0"/>
                        </a:rPr>
                        <a:t>July 3, 2024</a:t>
                      </a:r>
                    </a:p>
                  </a:txBody>
                  <a:tcPr/>
                </a:tc>
                <a:tc hMerge="1">
                  <a:txBody>
                    <a:bodyPr/>
                    <a:lstStyle/>
                    <a:p>
                      <a:endParaRPr lang="en-US"/>
                    </a:p>
                  </a:txBody>
                  <a:tcPr/>
                </a:tc>
                <a:tc hMerge="1">
                  <a:txBody>
                    <a:bodyPr/>
                    <a:lstStyle/>
                    <a:p>
                      <a:endParaRPr lang="en-US"/>
                    </a:p>
                  </a:txBody>
                  <a:tcPr/>
                </a:tc>
                <a:tc>
                  <a:txBody>
                    <a:bodyPr/>
                    <a:lstStyle/>
                    <a:p>
                      <a:r>
                        <a:rPr lang="en-US" sz="1800" dirty="0">
                          <a:latin typeface="Arial" panose="020B0604020202020204" pitchFamily="34" charset="0"/>
                          <a:cs typeface="Arial" panose="020B0604020202020204" pitchFamily="34" charset="0"/>
                        </a:rPr>
                        <a:t>Policy Statement filed as </a:t>
                      </a:r>
                      <a:r>
                        <a:rPr lang="en-US" sz="1800" dirty="0">
                          <a:latin typeface="Arial" panose="020B0604020202020204" pitchFamily="34" charset="0"/>
                          <a:cs typeface="Arial" panose="020B0604020202020204" pitchFamily="34" charset="0"/>
                          <a:hlinkClick r:id="rId3"/>
                        </a:rPr>
                        <a:t>WSR 24-15-002</a:t>
                      </a:r>
                      <a:endParaRPr lang="en-US"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19597727"/>
                  </a:ext>
                </a:extLst>
              </a:tr>
              <a:tr h="362328">
                <a:tc gridSpan="3">
                  <a:txBody>
                    <a:bodyPr/>
                    <a:lstStyle/>
                    <a:p>
                      <a:r>
                        <a:rPr lang="en-US" sz="1800" dirty="0">
                          <a:latin typeface="Arial" panose="020B0604020202020204" pitchFamily="34" charset="0"/>
                          <a:cs typeface="Arial" panose="020B0604020202020204" pitchFamily="34" charset="0"/>
                        </a:rPr>
                        <a:t>August 14, 2024</a:t>
                      </a:r>
                    </a:p>
                  </a:txBody>
                  <a:tcPr/>
                </a:tc>
                <a:tc hMerge="1">
                  <a:txBody>
                    <a:bodyPr/>
                    <a:lstStyle/>
                    <a:p>
                      <a:endParaRPr lang="en-US"/>
                    </a:p>
                  </a:txBody>
                  <a:tcPr/>
                </a:tc>
                <a:tc hMerge="1">
                  <a:txBody>
                    <a:bodyPr/>
                    <a:lstStyle/>
                    <a:p>
                      <a:endParaRPr lang="en-US"/>
                    </a:p>
                  </a:txBody>
                  <a:tcPr/>
                </a:tc>
                <a:tc>
                  <a:txBody>
                    <a:bodyPr/>
                    <a:lstStyle/>
                    <a:p>
                      <a:r>
                        <a:rPr lang="en-US" sz="1800" dirty="0">
                          <a:latin typeface="Arial" panose="020B0604020202020204" pitchFamily="34" charset="0"/>
                          <a:cs typeface="Arial" panose="020B0604020202020204" pitchFamily="34" charset="0"/>
                        </a:rPr>
                        <a:t>CR 101 Filed – Rulemaking officially begins, filed as </a:t>
                      </a:r>
                      <a:r>
                        <a:rPr lang="en-US" sz="1800" dirty="0">
                          <a:latin typeface="Arial" panose="020B0604020202020204" pitchFamily="34" charset="0"/>
                          <a:cs typeface="Arial" panose="020B0604020202020204" pitchFamily="34" charset="0"/>
                          <a:hlinkClick r:id="rId4"/>
                        </a:rPr>
                        <a:t>WSR 24-17-049</a:t>
                      </a:r>
                      <a:endParaRPr lang="en-US"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93734704"/>
                  </a:ext>
                </a:extLst>
              </a:tr>
              <a:tr h="599872">
                <a:tc>
                  <a:txBody>
                    <a:bodyPr/>
                    <a:lstStyle/>
                    <a:p>
                      <a:r>
                        <a:rPr lang="en-US" sz="1800" dirty="0">
                          <a:latin typeface="Arial" panose="020B0604020202020204" pitchFamily="34" charset="0"/>
                          <a:cs typeface="Arial" panose="020B0604020202020204" pitchFamily="34" charset="0"/>
                        </a:rPr>
                        <a:t>September 30, 2024</a:t>
                      </a:r>
                    </a:p>
                    <a:p>
                      <a:r>
                        <a:rPr lang="en-US" sz="1800" dirty="0">
                          <a:latin typeface="Arial" panose="020B0604020202020204" pitchFamily="34" charset="0"/>
                          <a:cs typeface="Arial" panose="020B0604020202020204" pitchFamily="34" charset="0"/>
                        </a:rPr>
                        <a:t>October 3, 2024</a:t>
                      </a:r>
                    </a:p>
                  </a:txBody>
                  <a:tcPr/>
                </a:tc>
                <a:tc gridSpan="2">
                  <a:txBody>
                    <a:bodyPr/>
                    <a:lstStyle/>
                    <a:p>
                      <a:r>
                        <a:rPr lang="en-US" sz="1800" b="1" u="sng" dirty="0">
                          <a:solidFill>
                            <a:srgbClr val="FF0000"/>
                          </a:solidFill>
                          <a:latin typeface="Arial" panose="020B0604020202020204" pitchFamily="34" charset="0"/>
                          <a:cs typeface="Arial" panose="020B0604020202020204" pitchFamily="34" charset="0"/>
                          <a:sym typeface="Wingdings" panose="05000000000000000000" pitchFamily="2" charset="2"/>
                        </a:rPr>
                        <a:t>WE ARE HERE</a:t>
                      </a:r>
                      <a:endParaRPr lang="en-US" sz="1800" dirty="0">
                        <a:latin typeface="Arial" panose="020B0604020202020204" pitchFamily="34" charset="0"/>
                        <a:cs typeface="Arial" panose="020B0604020202020204" pitchFamily="34" charset="0"/>
                      </a:endParaRPr>
                    </a:p>
                  </a:txBody>
                  <a:tcPr/>
                </a:tc>
                <a:tc hMerge="1">
                  <a:txBody>
                    <a:bodyPr/>
                    <a:lstStyle/>
                    <a:p>
                      <a:r>
                        <a:rPr lang="en-US" b="1" u="sng" dirty="0">
                          <a:solidFill>
                            <a:srgbClr val="FF0000"/>
                          </a:solidFill>
                          <a:sym typeface="Wingdings" panose="05000000000000000000" pitchFamily="2" charset="2"/>
                        </a:rPr>
                        <a:t>WE ARE HERE</a:t>
                      </a:r>
                      <a:endParaRPr lang="en-US" dirty="0"/>
                    </a:p>
                  </a:txBody>
                  <a:tcPr/>
                </a:tc>
                <a:tc>
                  <a:txBody>
                    <a:bodyPr/>
                    <a:lstStyle/>
                    <a:p>
                      <a:r>
                        <a:rPr lang="en-US" sz="1800" dirty="0">
                          <a:latin typeface="Arial" panose="020B0604020202020204" pitchFamily="34" charset="0"/>
                          <a:cs typeface="Arial" panose="020B0604020202020204" pitchFamily="34" charset="0"/>
                        </a:rPr>
                        <a:t>Stakeholder Engagements</a:t>
                      </a:r>
                      <a:endParaRPr lang="en-US" sz="1800" b="1" u="sng" dirty="0">
                        <a:solidFill>
                          <a:srgbClr val="FF000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484088378"/>
                  </a:ext>
                </a:extLst>
              </a:tr>
              <a:tr h="358772">
                <a:tc gridSpan="2">
                  <a:txBody>
                    <a:bodyPr/>
                    <a:lstStyle/>
                    <a:p>
                      <a:r>
                        <a:rPr lang="en-US" sz="1800" i="0" u="none" dirty="0">
                          <a:latin typeface="Arial" panose="020B0604020202020204" pitchFamily="34" charset="0"/>
                          <a:cs typeface="Arial" panose="020B0604020202020204" pitchFamily="34" charset="0"/>
                        </a:rPr>
                        <a:t>October 23, 2024</a:t>
                      </a:r>
                    </a:p>
                  </a:txBody>
                  <a:tcPr/>
                </a:tc>
                <a:tc hMerge="1">
                  <a:txBody>
                    <a:bodyPr/>
                    <a:lstStyle/>
                    <a:p>
                      <a:endParaRPr lang="en-US" i="0" u="none" dirty="0"/>
                    </a:p>
                  </a:txBody>
                  <a:tcPr/>
                </a:tc>
                <a:tc>
                  <a:txBody>
                    <a:bodyPr/>
                    <a:lstStyle/>
                    <a:p>
                      <a:r>
                        <a:rPr lang="en-US" sz="1800" i="0" u="none" dirty="0">
                          <a:highlight>
                            <a:srgbClr val="FFFF00"/>
                          </a:highlight>
                          <a:latin typeface="Arial" panose="020B0604020202020204" pitchFamily="34" charset="0"/>
                          <a:cs typeface="Arial" panose="020B0604020202020204" pitchFamily="34" charset="0"/>
                        </a:rPr>
                        <a:t>Tentative</a:t>
                      </a:r>
                    </a:p>
                  </a:txBody>
                  <a:tcPr/>
                </a:tc>
                <a:tc>
                  <a:txBody>
                    <a:bodyPr/>
                    <a:lstStyle/>
                    <a:p>
                      <a:r>
                        <a:rPr lang="en-US" sz="1800" i="0" u="none" dirty="0">
                          <a:latin typeface="Arial" panose="020B0604020202020204" pitchFamily="34" charset="0"/>
                          <a:cs typeface="Arial" panose="020B0604020202020204" pitchFamily="34" charset="0"/>
                        </a:rPr>
                        <a:t>CR 102 Filed – Draft Rules Proposed </a:t>
                      </a:r>
                      <a:endParaRPr lang="en-US" sz="1800" i="0" u="none" dirty="0">
                        <a:highlight>
                          <a:srgbClr val="FFFF00"/>
                        </a:highligh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03231294"/>
                  </a:ext>
                </a:extLst>
              </a:tr>
              <a:tr h="377063">
                <a:tc gridSpan="2">
                  <a:txBody>
                    <a:bodyPr/>
                    <a:lstStyle/>
                    <a:p>
                      <a:r>
                        <a:rPr lang="en-US" sz="1800" i="0" dirty="0">
                          <a:latin typeface="Arial" panose="020B0604020202020204" pitchFamily="34" charset="0"/>
                          <a:cs typeface="Arial" panose="020B0604020202020204" pitchFamily="34" charset="0"/>
                        </a:rPr>
                        <a:t>October 23 – December 4, 2024</a:t>
                      </a:r>
                    </a:p>
                  </a:txBody>
                  <a:tcPr/>
                </a:tc>
                <a:tc hMerge="1">
                  <a:txBody>
                    <a:bodyPr/>
                    <a:lstStyle/>
                    <a:p>
                      <a:endParaRPr lang="en-US" i="0" dirty="0"/>
                    </a:p>
                  </a:txBody>
                  <a:tcPr/>
                </a:tc>
                <a:tc>
                  <a:txBody>
                    <a:bodyPr/>
                    <a:lstStyle/>
                    <a:p>
                      <a:r>
                        <a:rPr lang="en-US" sz="1800" i="0" dirty="0">
                          <a:highlight>
                            <a:srgbClr val="FFFF00"/>
                          </a:highlight>
                          <a:latin typeface="Arial" panose="020B0604020202020204" pitchFamily="34" charset="0"/>
                          <a:cs typeface="Arial" panose="020B0604020202020204" pitchFamily="34" charset="0"/>
                        </a:rPr>
                        <a:t>Tentative</a:t>
                      </a:r>
                      <a:endParaRPr lang="en-US" sz="1800" dirty="0">
                        <a:latin typeface="Arial" panose="020B0604020202020204" pitchFamily="34" charset="0"/>
                        <a:cs typeface="Arial" panose="020B0604020202020204" pitchFamily="34" charset="0"/>
                      </a:endParaRPr>
                    </a:p>
                  </a:txBody>
                  <a:tcPr/>
                </a:tc>
                <a:tc>
                  <a:txBody>
                    <a:bodyPr/>
                    <a:lstStyle/>
                    <a:p>
                      <a:r>
                        <a:rPr lang="en-US" sz="1800" i="0" dirty="0">
                          <a:latin typeface="Arial" panose="020B0604020202020204" pitchFamily="34" charset="0"/>
                          <a:cs typeface="Arial" panose="020B0604020202020204" pitchFamily="34" charset="0"/>
                        </a:rPr>
                        <a:t>Public Feedback Period on Draft Rules</a:t>
                      </a:r>
                      <a:endParaRPr lang="en-US" sz="1800" i="0" dirty="0">
                        <a:highlight>
                          <a:srgbClr val="FFFF00"/>
                        </a:highligh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63193502"/>
                  </a:ext>
                </a:extLst>
              </a:tr>
              <a:tr h="351353">
                <a:tc gridSpan="2">
                  <a:txBody>
                    <a:bodyPr/>
                    <a:lstStyle/>
                    <a:p>
                      <a:r>
                        <a:rPr lang="en-US" sz="1800" i="0" dirty="0">
                          <a:latin typeface="Arial" panose="020B0604020202020204" pitchFamily="34" charset="0"/>
                          <a:cs typeface="Arial" panose="020B0604020202020204" pitchFamily="34" charset="0"/>
                        </a:rPr>
                        <a:t>December 4, 2024</a:t>
                      </a:r>
                    </a:p>
                  </a:txBody>
                  <a:tcPr/>
                </a:tc>
                <a:tc hMerge="1">
                  <a:txBody>
                    <a:bodyPr/>
                    <a:lstStyle/>
                    <a:p>
                      <a:endParaRPr lang="en-US" i="0" dirty="0"/>
                    </a:p>
                  </a:txBody>
                  <a:tcPr/>
                </a:tc>
                <a:tc>
                  <a:txBody>
                    <a:bodyPr/>
                    <a:lstStyle/>
                    <a:p>
                      <a:r>
                        <a:rPr lang="en-US" sz="1800" i="0" dirty="0">
                          <a:highlight>
                            <a:srgbClr val="FFFF00"/>
                          </a:highlight>
                          <a:latin typeface="Arial" panose="020B0604020202020204" pitchFamily="34" charset="0"/>
                          <a:cs typeface="Arial" panose="020B0604020202020204" pitchFamily="34" charset="0"/>
                        </a:rPr>
                        <a:t>Tentative</a:t>
                      </a:r>
                      <a:endParaRPr lang="en-US" sz="1800" dirty="0">
                        <a:latin typeface="Arial" panose="020B0604020202020204" pitchFamily="34" charset="0"/>
                        <a:cs typeface="Arial" panose="020B0604020202020204" pitchFamily="34" charset="0"/>
                      </a:endParaRPr>
                    </a:p>
                  </a:txBody>
                  <a:tcPr/>
                </a:tc>
                <a:tc>
                  <a:txBody>
                    <a:bodyPr/>
                    <a:lstStyle/>
                    <a:p>
                      <a:r>
                        <a:rPr lang="en-US" sz="1800" i="0" dirty="0">
                          <a:latin typeface="Arial" panose="020B0604020202020204" pitchFamily="34" charset="0"/>
                          <a:cs typeface="Arial" panose="020B0604020202020204" pitchFamily="34" charset="0"/>
                        </a:rPr>
                        <a:t>Public Hearing</a:t>
                      </a:r>
                      <a:endParaRPr lang="en-US" sz="1800" i="0" dirty="0">
                        <a:highlight>
                          <a:srgbClr val="FFFF00"/>
                        </a:highligh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77323104"/>
                  </a:ext>
                </a:extLst>
              </a:tr>
              <a:tr h="377062">
                <a:tc gridSpan="2">
                  <a:txBody>
                    <a:bodyPr/>
                    <a:lstStyle/>
                    <a:p>
                      <a:r>
                        <a:rPr lang="en-US" sz="1800" i="0" dirty="0">
                          <a:latin typeface="Arial" panose="020B0604020202020204" pitchFamily="34" charset="0"/>
                          <a:cs typeface="Arial" panose="020B0604020202020204" pitchFamily="34" charset="0"/>
                        </a:rPr>
                        <a:t>December 18, 2024</a:t>
                      </a:r>
                    </a:p>
                  </a:txBody>
                  <a:tcPr/>
                </a:tc>
                <a:tc hMerge="1">
                  <a:txBody>
                    <a:bodyPr/>
                    <a:lstStyle/>
                    <a:p>
                      <a:endParaRPr lang="en-US" i="0" dirty="0"/>
                    </a:p>
                  </a:txBody>
                  <a:tcPr/>
                </a:tc>
                <a:tc>
                  <a:txBody>
                    <a:bodyPr/>
                    <a:lstStyle/>
                    <a:p>
                      <a:r>
                        <a:rPr lang="en-US" sz="1800" i="0" dirty="0">
                          <a:highlight>
                            <a:srgbClr val="FFFF00"/>
                          </a:highlight>
                          <a:latin typeface="Arial" panose="020B0604020202020204" pitchFamily="34" charset="0"/>
                          <a:cs typeface="Arial" panose="020B0604020202020204" pitchFamily="34" charset="0"/>
                        </a:rPr>
                        <a:t>Tentative</a:t>
                      </a:r>
                      <a:endParaRPr lang="en-US" sz="1800" dirty="0">
                        <a:latin typeface="Arial" panose="020B0604020202020204" pitchFamily="34" charset="0"/>
                        <a:cs typeface="Arial" panose="020B0604020202020204" pitchFamily="34" charset="0"/>
                      </a:endParaRPr>
                    </a:p>
                  </a:txBody>
                  <a:tcPr/>
                </a:tc>
                <a:tc>
                  <a:txBody>
                    <a:bodyPr/>
                    <a:lstStyle/>
                    <a:p>
                      <a:r>
                        <a:rPr lang="en-US" sz="1800" i="0" dirty="0">
                          <a:latin typeface="Arial" panose="020B0604020202020204" pitchFamily="34" charset="0"/>
                          <a:cs typeface="Arial" panose="020B0604020202020204" pitchFamily="34" charset="0"/>
                        </a:rPr>
                        <a:t>CR 103 Filed – Final Rules filed</a:t>
                      </a:r>
                      <a:endParaRPr lang="en-US" sz="1800" i="0" dirty="0">
                        <a:highlight>
                          <a:srgbClr val="FFFF00"/>
                        </a:highligh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86971392"/>
                  </a:ext>
                </a:extLst>
              </a:tr>
              <a:tr h="450530">
                <a:tc gridSpan="2">
                  <a:txBody>
                    <a:bodyPr/>
                    <a:lstStyle/>
                    <a:p>
                      <a:r>
                        <a:rPr lang="en-US" sz="1800" b="1" i="0" dirty="0">
                          <a:latin typeface="Arial" panose="020B0604020202020204" pitchFamily="34" charset="0"/>
                          <a:cs typeface="Arial" panose="020B0604020202020204" pitchFamily="34" charset="0"/>
                        </a:rPr>
                        <a:t>January 18, 2025</a:t>
                      </a:r>
                    </a:p>
                  </a:txBody>
                  <a:tcPr/>
                </a:tc>
                <a:tc hMerge="1">
                  <a:txBody>
                    <a:bodyPr/>
                    <a:lstStyle/>
                    <a:p>
                      <a:endParaRPr lang="en-US" i="0" dirty="0"/>
                    </a:p>
                  </a:txBody>
                  <a:tcPr/>
                </a:tc>
                <a:tc>
                  <a:txBody>
                    <a:bodyPr/>
                    <a:lstStyle/>
                    <a:p>
                      <a:r>
                        <a:rPr lang="en-US" sz="1800" i="0" dirty="0">
                          <a:highlight>
                            <a:srgbClr val="FFFF00"/>
                          </a:highlight>
                          <a:latin typeface="Arial" panose="020B0604020202020204" pitchFamily="34" charset="0"/>
                          <a:cs typeface="Arial" panose="020B0604020202020204" pitchFamily="34" charset="0"/>
                        </a:rPr>
                        <a:t>Tentative</a:t>
                      </a:r>
                      <a:endParaRPr lang="en-US" sz="1800" dirty="0">
                        <a:latin typeface="Arial" panose="020B0604020202020204" pitchFamily="34" charset="0"/>
                        <a:cs typeface="Arial" panose="020B0604020202020204" pitchFamily="34" charset="0"/>
                      </a:endParaRPr>
                    </a:p>
                  </a:txBody>
                  <a:tcPr/>
                </a:tc>
                <a:tc>
                  <a:txBody>
                    <a:bodyPr/>
                    <a:lstStyle/>
                    <a:p>
                      <a:r>
                        <a:rPr lang="en-US" sz="1800" i="0" dirty="0">
                          <a:latin typeface="Arial" panose="020B0604020202020204" pitchFamily="34" charset="0"/>
                          <a:cs typeface="Arial" panose="020B0604020202020204" pitchFamily="34" charset="0"/>
                        </a:rPr>
                        <a:t>Rules effective</a:t>
                      </a:r>
                      <a:endParaRPr lang="en-US" sz="1800" i="0" dirty="0">
                        <a:highlight>
                          <a:srgbClr val="FFFF00"/>
                        </a:highligh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896802379"/>
                  </a:ext>
                </a:extLst>
              </a:tr>
            </a:tbl>
          </a:graphicData>
        </a:graphic>
      </p:graphicFrame>
    </p:spTree>
    <p:extLst>
      <p:ext uri="{BB962C8B-B14F-4D97-AF65-F5344CB8AC3E}">
        <p14:creationId xmlns:p14="http://schemas.microsoft.com/office/powerpoint/2010/main" val="3556079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EC997-1F00-8EBE-5055-810E4D25F847}"/>
              </a:ext>
            </a:extLst>
          </p:cNvPr>
          <p:cNvSpPr>
            <a:spLocks noGrp="1"/>
          </p:cNvSpPr>
          <p:nvPr>
            <p:ph type="title"/>
          </p:nvPr>
        </p:nvSpPr>
        <p:spPr>
          <a:xfrm>
            <a:off x="838200" y="1158292"/>
            <a:ext cx="10515600" cy="926373"/>
          </a:xfrm>
        </p:spPr>
        <p:txBody>
          <a:bodyPr>
            <a:normAutofit/>
          </a:bodyPr>
          <a:lstStyle/>
          <a:p>
            <a:pPr algn="ctr"/>
            <a:r>
              <a:rPr lang="en-US" sz="3200" dirty="0">
                <a:latin typeface="Arial" panose="020B0604020202020204" pitchFamily="34" charset="0"/>
                <a:cs typeface="Arial" panose="020B0604020202020204" pitchFamily="34" charset="0"/>
              </a:rPr>
              <a:t>House Bill 2204 – new RCW 66.20.010(19)</a:t>
            </a:r>
          </a:p>
        </p:txBody>
      </p:sp>
      <p:sp>
        <p:nvSpPr>
          <p:cNvPr id="4" name="Content Placeholder 3">
            <a:extLst>
              <a:ext uri="{FF2B5EF4-FFF2-40B4-BE49-F238E27FC236}">
                <a16:creationId xmlns:a16="http://schemas.microsoft.com/office/drawing/2014/main" id="{360BE0F7-3242-5972-9B2D-76B35B8245CD}"/>
              </a:ext>
            </a:extLst>
          </p:cNvPr>
          <p:cNvSpPr>
            <a:spLocks noGrp="1"/>
          </p:cNvSpPr>
          <p:nvPr>
            <p:ph idx="1"/>
          </p:nvPr>
        </p:nvSpPr>
        <p:spPr>
          <a:xfrm>
            <a:off x="496389" y="1915886"/>
            <a:ext cx="11216640" cy="4577800"/>
          </a:xfrm>
        </p:spPr>
        <p:txBody>
          <a:bodyPr>
            <a:noAutofit/>
          </a:bodyPr>
          <a:lstStyle/>
          <a:p>
            <a:pPr marL="0" indent="0">
              <a:spcBef>
                <a:spcPts val="0"/>
              </a:spcBef>
              <a:buNone/>
            </a:pPr>
            <a:r>
              <a:rPr lang="en-US" sz="2400" b="0" i="0" dirty="0">
                <a:solidFill>
                  <a:srgbClr val="000000"/>
                </a:solidFill>
                <a:effectLst/>
                <a:latin typeface="Arial" panose="020B0604020202020204" pitchFamily="34" charset="0"/>
                <a:cs typeface="Arial" panose="020B0604020202020204" pitchFamily="34" charset="0"/>
              </a:rPr>
              <a:t>(19) Where the application is for an emergency liquor permit by a licensed manufacturer to authorize the sale, service, and consumption of liquor on the premises of another liquor licensee with retail sales privileges when an emergency or disaster as defined in RCW </a:t>
            </a:r>
            <a:r>
              <a:rPr lang="en-US" sz="2400" b="1" i="0" u="none" strike="noStrike" dirty="0">
                <a:solidFill>
                  <a:srgbClr val="2B674D"/>
                </a:solidFill>
                <a:effectLst/>
                <a:latin typeface="Arial" panose="020B0604020202020204" pitchFamily="34" charset="0"/>
                <a:cs typeface="Arial" panose="020B0604020202020204" pitchFamily="34" charset="0"/>
                <a:hlinkClick r:id="rId2"/>
              </a:rPr>
              <a:t>38.52.010</a:t>
            </a:r>
            <a:r>
              <a:rPr lang="en-US" sz="2400" b="0" i="0" dirty="0">
                <a:solidFill>
                  <a:srgbClr val="000000"/>
                </a:solidFill>
                <a:effectLst/>
                <a:latin typeface="Arial" panose="020B0604020202020204" pitchFamily="34" charset="0"/>
                <a:cs typeface="Arial" panose="020B0604020202020204" pitchFamily="34" charset="0"/>
              </a:rPr>
              <a:t> has made the premises of the applicant inaccessible and unable to operate due to an emergency or road closure, except that the fee must be waived if there is a proclamation of a state of emergency issued by the governor or by the city, town, or county where the applicant is located. The permit shall be valid for 30 days and may be continually renewed for periods of 30 days if the emergency or disaster continues. Employees or agents of the emergency permit holder or the licensed premises may serve liquor provided by the permit holder. The permit holder may store no more than a 30-day supply of liquor at the licensed premises in segregated storage. No more than a total of three emergency permit holders may sell at the same licensed premises under an emergency permit.</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9125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3BC53-E4CB-AB8C-9FA1-A0E1950856D1}"/>
              </a:ext>
            </a:extLst>
          </p:cNvPr>
          <p:cNvSpPr>
            <a:spLocks noGrp="1"/>
          </p:cNvSpPr>
          <p:nvPr>
            <p:ph type="title"/>
          </p:nvPr>
        </p:nvSpPr>
        <p:spPr/>
        <p:txBody>
          <a:bodyPr>
            <a:normAutofit fontScale="90000"/>
          </a:bodyPr>
          <a:lstStyle/>
          <a:p>
            <a:pPr algn="ctr"/>
            <a:r>
              <a:rPr lang="en-US" sz="3600" dirty="0">
                <a:latin typeface="Arial" panose="020B0604020202020204" pitchFamily="34" charset="0"/>
                <a:cs typeface="Arial" panose="020B0604020202020204" pitchFamily="34" charset="0"/>
              </a:rPr>
              <a:t>HB 2204 – Broken Down Part 1 of 2: RCW 66.20.010</a:t>
            </a:r>
          </a:p>
        </p:txBody>
      </p:sp>
      <p:sp>
        <p:nvSpPr>
          <p:cNvPr id="3" name="Content Placeholder 2">
            <a:extLst>
              <a:ext uri="{FF2B5EF4-FFF2-40B4-BE49-F238E27FC236}">
                <a16:creationId xmlns:a16="http://schemas.microsoft.com/office/drawing/2014/main" id="{C4F6D4BF-BE44-EFD2-8834-981B185A11DE}"/>
              </a:ext>
            </a:extLst>
          </p:cNvPr>
          <p:cNvSpPr>
            <a:spLocks noGrp="1"/>
          </p:cNvSpPr>
          <p:nvPr>
            <p:ph idx="1"/>
          </p:nvPr>
        </p:nvSpPr>
        <p:spPr>
          <a:xfrm>
            <a:off x="400594" y="2281646"/>
            <a:ext cx="5695406" cy="4275908"/>
          </a:xfrm>
        </p:spPr>
        <p:txBody>
          <a:bodyPr>
            <a:noAutofit/>
          </a:bodyPr>
          <a:lstStyle/>
          <a:p>
            <a:pPr marL="0" indent="0">
              <a:buNone/>
            </a:pPr>
            <a:r>
              <a:rPr lang="en-US" sz="2200" b="0" i="0" dirty="0">
                <a:solidFill>
                  <a:srgbClr val="000000"/>
                </a:solidFill>
                <a:effectLst/>
                <a:latin typeface="Arial" panose="020B0604020202020204" pitchFamily="34" charset="0"/>
                <a:cs typeface="Arial" panose="020B0604020202020204" pitchFamily="34" charset="0"/>
              </a:rPr>
              <a:t>(19) Where the application is for an emergency liquor permit by a </a:t>
            </a:r>
            <a:r>
              <a:rPr lang="en-US" sz="2200" b="0" i="0" dirty="0">
                <a:solidFill>
                  <a:srgbClr val="000000"/>
                </a:solidFill>
                <a:effectLst/>
                <a:highlight>
                  <a:srgbClr val="FFFF00"/>
                </a:highlight>
                <a:latin typeface="Arial" panose="020B0604020202020204" pitchFamily="34" charset="0"/>
                <a:cs typeface="Arial" panose="020B0604020202020204" pitchFamily="34" charset="0"/>
              </a:rPr>
              <a:t>licensed manufacturer</a:t>
            </a:r>
            <a:r>
              <a:rPr lang="en-US" sz="2200" b="0" i="0" dirty="0">
                <a:solidFill>
                  <a:srgbClr val="000000"/>
                </a:solidFill>
                <a:effectLst/>
                <a:latin typeface="Arial" panose="020B0604020202020204" pitchFamily="34" charset="0"/>
                <a:cs typeface="Arial" panose="020B0604020202020204" pitchFamily="34" charset="0"/>
              </a:rPr>
              <a:t> to authorize the sale, service, and consumption of liquor </a:t>
            </a:r>
            <a:r>
              <a:rPr lang="en-US" sz="2200" b="0" i="0" dirty="0">
                <a:solidFill>
                  <a:srgbClr val="000000"/>
                </a:solidFill>
                <a:effectLst/>
                <a:highlight>
                  <a:srgbClr val="00FF00"/>
                </a:highlight>
                <a:latin typeface="Arial" panose="020B0604020202020204" pitchFamily="34" charset="0"/>
                <a:cs typeface="Arial" panose="020B0604020202020204" pitchFamily="34" charset="0"/>
              </a:rPr>
              <a:t>on the premises of another liquor licensee with retail sales privileges</a:t>
            </a:r>
            <a:r>
              <a:rPr lang="en-US" sz="2200" b="0" i="0" dirty="0">
                <a:solidFill>
                  <a:srgbClr val="000000"/>
                </a:solidFill>
                <a:effectLst/>
                <a:latin typeface="Arial" panose="020B0604020202020204" pitchFamily="34" charset="0"/>
                <a:cs typeface="Arial" panose="020B0604020202020204" pitchFamily="34" charset="0"/>
              </a:rPr>
              <a:t> </a:t>
            </a:r>
            <a:r>
              <a:rPr lang="en-US" sz="2200" b="0" i="0" dirty="0">
                <a:solidFill>
                  <a:srgbClr val="000000"/>
                </a:solidFill>
                <a:effectLst/>
                <a:highlight>
                  <a:srgbClr val="00FFFF"/>
                </a:highlight>
                <a:latin typeface="Arial" panose="020B0604020202020204" pitchFamily="34" charset="0"/>
                <a:cs typeface="Arial" panose="020B0604020202020204" pitchFamily="34" charset="0"/>
              </a:rPr>
              <a:t>when an emergency or disaster as defined in RCW </a:t>
            </a:r>
            <a:r>
              <a:rPr lang="en-US" sz="2200" b="1" i="0" u="none" strike="noStrike" dirty="0">
                <a:solidFill>
                  <a:srgbClr val="2B674D"/>
                </a:solidFill>
                <a:effectLst/>
                <a:highlight>
                  <a:srgbClr val="00FFFF"/>
                </a:highlight>
                <a:latin typeface="Arial" panose="020B0604020202020204" pitchFamily="34" charset="0"/>
                <a:cs typeface="Arial" panose="020B0604020202020204" pitchFamily="34" charset="0"/>
                <a:hlinkClick r:id="rId2"/>
              </a:rPr>
              <a:t>38.52.010</a:t>
            </a:r>
            <a:r>
              <a:rPr lang="en-US" sz="2200" b="0" i="0" dirty="0">
                <a:solidFill>
                  <a:srgbClr val="000000"/>
                </a:solidFill>
                <a:effectLst/>
                <a:latin typeface="Arial" panose="020B0604020202020204" pitchFamily="34" charset="0"/>
                <a:cs typeface="Arial" panose="020B0604020202020204" pitchFamily="34" charset="0"/>
              </a:rPr>
              <a:t> has made the premises of the applicant </a:t>
            </a:r>
            <a:r>
              <a:rPr lang="en-US" sz="2200" b="0" i="0" dirty="0">
                <a:solidFill>
                  <a:srgbClr val="000000"/>
                </a:solidFill>
                <a:effectLst/>
                <a:highlight>
                  <a:srgbClr val="FFFF00"/>
                </a:highlight>
                <a:latin typeface="Arial" panose="020B0604020202020204" pitchFamily="34" charset="0"/>
                <a:cs typeface="Arial" panose="020B0604020202020204" pitchFamily="34" charset="0"/>
              </a:rPr>
              <a:t>inaccessible </a:t>
            </a:r>
            <a:r>
              <a:rPr lang="en-US" sz="2200" b="1" i="0" u="sng" dirty="0">
                <a:solidFill>
                  <a:srgbClr val="000000"/>
                </a:solidFill>
                <a:effectLst/>
                <a:latin typeface="Arial" panose="020B0604020202020204" pitchFamily="34" charset="0"/>
                <a:cs typeface="Arial" panose="020B0604020202020204" pitchFamily="34" charset="0"/>
              </a:rPr>
              <a:t>and</a:t>
            </a:r>
            <a:r>
              <a:rPr lang="en-US" sz="2200" b="0" i="0" dirty="0">
                <a:solidFill>
                  <a:srgbClr val="000000"/>
                </a:solidFill>
                <a:effectLst/>
                <a:latin typeface="Arial" panose="020B0604020202020204" pitchFamily="34" charset="0"/>
                <a:cs typeface="Arial" panose="020B0604020202020204" pitchFamily="34" charset="0"/>
              </a:rPr>
              <a:t> </a:t>
            </a:r>
            <a:r>
              <a:rPr lang="en-US" sz="2200" b="0" i="0" dirty="0">
                <a:solidFill>
                  <a:srgbClr val="000000"/>
                </a:solidFill>
                <a:effectLst/>
                <a:highlight>
                  <a:srgbClr val="FFFF00"/>
                </a:highlight>
                <a:latin typeface="Arial" panose="020B0604020202020204" pitchFamily="34" charset="0"/>
                <a:cs typeface="Arial" panose="020B0604020202020204" pitchFamily="34" charset="0"/>
              </a:rPr>
              <a:t>unable to operate </a:t>
            </a:r>
            <a:r>
              <a:rPr lang="en-US" sz="2200" b="0" i="0" dirty="0">
                <a:solidFill>
                  <a:srgbClr val="000000"/>
                </a:solidFill>
                <a:effectLst/>
                <a:highlight>
                  <a:srgbClr val="00FF00"/>
                </a:highlight>
                <a:latin typeface="Arial" panose="020B0604020202020204" pitchFamily="34" charset="0"/>
                <a:cs typeface="Arial" panose="020B0604020202020204" pitchFamily="34" charset="0"/>
              </a:rPr>
              <a:t>due to an emergency or road closure</a:t>
            </a:r>
            <a:r>
              <a:rPr lang="en-US" sz="2200" b="0" i="0" dirty="0">
                <a:solidFill>
                  <a:srgbClr val="000000"/>
                </a:solidFill>
                <a:effectLst/>
                <a:latin typeface="Arial" panose="020B0604020202020204" pitchFamily="34" charset="0"/>
                <a:cs typeface="Arial" panose="020B0604020202020204" pitchFamily="34" charset="0"/>
              </a:rPr>
              <a:t>, </a:t>
            </a:r>
            <a:r>
              <a:rPr lang="en-US" sz="2200" b="0" i="0" dirty="0">
                <a:solidFill>
                  <a:srgbClr val="000000"/>
                </a:solidFill>
                <a:effectLst/>
                <a:highlight>
                  <a:srgbClr val="00FFFF"/>
                </a:highlight>
                <a:latin typeface="Arial" panose="020B0604020202020204" pitchFamily="34" charset="0"/>
                <a:cs typeface="Arial" panose="020B0604020202020204" pitchFamily="34" charset="0"/>
              </a:rPr>
              <a:t>except that the fee must be waived</a:t>
            </a:r>
            <a:r>
              <a:rPr lang="en-US" sz="2200" b="0" i="0" dirty="0">
                <a:solidFill>
                  <a:srgbClr val="000000"/>
                </a:solidFill>
                <a:effectLst/>
                <a:latin typeface="Arial" panose="020B0604020202020204" pitchFamily="34" charset="0"/>
                <a:cs typeface="Arial" panose="020B0604020202020204" pitchFamily="34" charset="0"/>
              </a:rPr>
              <a:t> if there is a proclamation of a state of emergency issued by the governor or by the city, town, or county where the applicant is located.[…]</a:t>
            </a:r>
            <a:endParaRPr lang="en-US" sz="2200" b="0" i="0" u="none" strike="noStrike" baseline="0"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034C44C2-9432-F9E1-E011-DB429D0DED77}"/>
              </a:ext>
            </a:extLst>
          </p:cNvPr>
          <p:cNvSpPr txBox="1"/>
          <p:nvPr/>
        </p:nvSpPr>
        <p:spPr>
          <a:xfrm>
            <a:off x="6461760" y="2387448"/>
            <a:ext cx="4892040" cy="4062651"/>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Permit holders = manufacturers.</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Host = retail privileges.</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Emergency or disaster = RCW 38.52.010.</a:t>
            </a:r>
          </a:p>
          <a:p>
            <a:pPr marL="342900" indent="-342900">
              <a:buFont typeface="Arial" panose="020B0604020202020204" pitchFamily="34" charset="0"/>
              <a:buChar char="•"/>
            </a:pPr>
            <a:r>
              <a:rPr lang="en-US" sz="2400" u="sng" dirty="0">
                <a:latin typeface="Arial" panose="020B0604020202020204" pitchFamily="34" charset="0"/>
                <a:cs typeface="Arial" panose="020B0604020202020204" pitchFamily="34" charset="0"/>
              </a:rPr>
              <a:t>Inaccessible</a:t>
            </a:r>
            <a:r>
              <a:rPr lang="en-US" sz="2400" dirty="0">
                <a:latin typeface="Arial" panose="020B0604020202020204" pitchFamily="34" charset="0"/>
                <a:cs typeface="Arial" panose="020B0604020202020204" pitchFamily="34" charset="0"/>
              </a:rPr>
              <a:t> and </a:t>
            </a:r>
            <a:r>
              <a:rPr lang="en-US" sz="2400" u="sng" dirty="0">
                <a:latin typeface="Arial" panose="020B0604020202020204" pitchFamily="34" charset="0"/>
                <a:cs typeface="Arial" panose="020B0604020202020204" pitchFamily="34" charset="0"/>
              </a:rPr>
              <a:t>unable to operate.</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Due to emergency or </a:t>
            </a:r>
            <a:r>
              <a:rPr lang="en-US" sz="2400" u="sng" dirty="0">
                <a:latin typeface="Arial" panose="020B0604020202020204" pitchFamily="34" charset="0"/>
                <a:cs typeface="Arial" panose="020B0604020202020204" pitchFamily="34" charset="0"/>
              </a:rPr>
              <a:t>road closure.</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Mandatory </a:t>
            </a:r>
            <a:r>
              <a:rPr lang="en-US" sz="2400" u="sng" dirty="0">
                <a:latin typeface="Arial" panose="020B0604020202020204" pitchFamily="34" charset="0"/>
                <a:cs typeface="Arial" panose="020B0604020202020204" pitchFamily="34" charset="0"/>
              </a:rPr>
              <a:t>fee waived</a:t>
            </a:r>
            <a:r>
              <a:rPr lang="en-US" sz="2400" dirty="0">
                <a:latin typeface="Arial" panose="020B0604020202020204" pitchFamily="34" charset="0"/>
                <a:cs typeface="Arial" panose="020B0604020202020204" pitchFamily="34" charset="0"/>
              </a:rPr>
              <a:t> if emergency declared</a:t>
            </a:r>
          </a:p>
          <a:p>
            <a:pPr marL="342900" indent="-342900">
              <a:buAutoNum type="arabicPeriod"/>
            </a:pPr>
            <a:endParaRPr lang="en-US" dirty="0"/>
          </a:p>
        </p:txBody>
      </p:sp>
    </p:spTree>
    <p:extLst>
      <p:ext uri="{BB962C8B-B14F-4D97-AF65-F5344CB8AC3E}">
        <p14:creationId xmlns:p14="http://schemas.microsoft.com/office/powerpoint/2010/main" val="1228058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B810E-AD07-A226-3048-0A8BA8AA9BD9}"/>
              </a:ext>
            </a:extLst>
          </p:cNvPr>
          <p:cNvSpPr>
            <a:spLocks noGrp="1"/>
          </p:cNvSpPr>
          <p:nvPr>
            <p:ph type="title"/>
          </p:nvPr>
        </p:nvSpPr>
        <p:spPr/>
        <p:txBody>
          <a:bodyPr>
            <a:noAutofit/>
          </a:bodyPr>
          <a:lstStyle/>
          <a:p>
            <a:pPr algn="ctr"/>
            <a:r>
              <a:rPr lang="en-US" sz="3200" dirty="0">
                <a:latin typeface="Arial" panose="020B0604020202020204" pitchFamily="34" charset="0"/>
                <a:cs typeface="Arial" panose="020B0604020202020204" pitchFamily="34" charset="0"/>
              </a:rPr>
              <a:t>HB 2204 – Broken Down Part 2 of 2: RCW 66.20.010</a:t>
            </a:r>
            <a:endParaRPr lang="en-US" sz="3200" dirty="0"/>
          </a:p>
        </p:txBody>
      </p:sp>
      <p:sp>
        <p:nvSpPr>
          <p:cNvPr id="3" name="Content Placeholder 2">
            <a:extLst>
              <a:ext uri="{FF2B5EF4-FFF2-40B4-BE49-F238E27FC236}">
                <a16:creationId xmlns:a16="http://schemas.microsoft.com/office/drawing/2014/main" id="{8B403996-4E75-C1CD-74E1-9CA087CD500B}"/>
              </a:ext>
            </a:extLst>
          </p:cNvPr>
          <p:cNvSpPr>
            <a:spLocks noGrp="1"/>
          </p:cNvSpPr>
          <p:nvPr>
            <p:ph idx="1"/>
          </p:nvPr>
        </p:nvSpPr>
        <p:spPr>
          <a:xfrm>
            <a:off x="661852" y="2481944"/>
            <a:ext cx="5608320" cy="4011742"/>
          </a:xfrm>
        </p:spPr>
        <p:txBody>
          <a:bodyPr>
            <a:normAutofit fontScale="92500" lnSpcReduction="10000"/>
          </a:bodyPr>
          <a:lstStyle/>
          <a:p>
            <a:pPr marL="0" indent="0">
              <a:buNone/>
            </a:pPr>
            <a:r>
              <a:rPr lang="en-US" sz="2400" dirty="0">
                <a:solidFill>
                  <a:srgbClr val="000000"/>
                </a:solidFill>
                <a:latin typeface="Arial" panose="020B0604020202020204" pitchFamily="34" charset="0"/>
                <a:cs typeface="Arial" panose="020B0604020202020204" pitchFamily="34" charset="0"/>
              </a:rPr>
              <a:t>(19) […] </a:t>
            </a:r>
            <a:r>
              <a:rPr lang="en-US" sz="2400" b="0" i="0" dirty="0">
                <a:solidFill>
                  <a:srgbClr val="000000"/>
                </a:solidFill>
                <a:effectLst/>
                <a:latin typeface="Arial" panose="020B0604020202020204" pitchFamily="34" charset="0"/>
                <a:cs typeface="Arial" panose="020B0604020202020204" pitchFamily="34" charset="0"/>
              </a:rPr>
              <a:t>The permit shall be </a:t>
            </a:r>
            <a:r>
              <a:rPr lang="en-US" sz="2400" b="0" i="0" dirty="0">
                <a:solidFill>
                  <a:srgbClr val="000000"/>
                </a:solidFill>
                <a:effectLst/>
                <a:highlight>
                  <a:srgbClr val="FFFF00"/>
                </a:highlight>
                <a:latin typeface="Arial" panose="020B0604020202020204" pitchFamily="34" charset="0"/>
                <a:cs typeface="Arial" panose="020B0604020202020204" pitchFamily="34" charset="0"/>
              </a:rPr>
              <a:t>valid for 30 days</a:t>
            </a:r>
            <a:r>
              <a:rPr lang="en-US" sz="2400" b="0" i="0" dirty="0">
                <a:solidFill>
                  <a:srgbClr val="000000"/>
                </a:solidFill>
                <a:effectLst/>
                <a:latin typeface="Arial" panose="020B0604020202020204" pitchFamily="34" charset="0"/>
                <a:cs typeface="Arial" panose="020B0604020202020204" pitchFamily="34" charset="0"/>
              </a:rPr>
              <a:t> and may be </a:t>
            </a:r>
            <a:r>
              <a:rPr lang="en-US" sz="2400" b="0" i="0" dirty="0">
                <a:solidFill>
                  <a:srgbClr val="000000"/>
                </a:solidFill>
                <a:effectLst/>
                <a:highlight>
                  <a:srgbClr val="00FF00"/>
                </a:highlight>
                <a:latin typeface="Arial" panose="020B0604020202020204" pitchFamily="34" charset="0"/>
                <a:cs typeface="Arial" panose="020B0604020202020204" pitchFamily="34" charset="0"/>
              </a:rPr>
              <a:t>continually renewed for periods of 30 days if the emergency or disaster continues</a:t>
            </a:r>
            <a:r>
              <a:rPr lang="en-US" sz="2400" b="0" i="0" dirty="0">
                <a:solidFill>
                  <a:srgbClr val="000000"/>
                </a:solidFill>
                <a:effectLst/>
                <a:latin typeface="Arial" panose="020B0604020202020204" pitchFamily="34" charset="0"/>
                <a:cs typeface="Arial" panose="020B0604020202020204" pitchFamily="34" charset="0"/>
              </a:rPr>
              <a:t>. </a:t>
            </a:r>
            <a:r>
              <a:rPr lang="en-US" sz="2400" b="0" i="0" dirty="0">
                <a:solidFill>
                  <a:srgbClr val="000000"/>
                </a:solidFill>
                <a:effectLst/>
                <a:highlight>
                  <a:srgbClr val="00FFFF"/>
                </a:highlight>
                <a:latin typeface="Arial" panose="020B0604020202020204" pitchFamily="34" charset="0"/>
                <a:cs typeface="Arial" panose="020B0604020202020204" pitchFamily="34" charset="0"/>
              </a:rPr>
              <a:t>Employees or agents of the emergency permit holder or the licensed premises may serve liquor provided by the permit holder</a:t>
            </a:r>
            <a:r>
              <a:rPr lang="en-US" sz="2400" b="0" i="0" dirty="0">
                <a:solidFill>
                  <a:srgbClr val="000000"/>
                </a:solidFill>
                <a:effectLst/>
                <a:latin typeface="Arial" panose="020B0604020202020204" pitchFamily="34" charset="0"/>
                <a:cs typeface="Arial" panose="020B0604020202020204" pitchFamily="34" charset="0"/>
              </a:rPr>
              <a:t>. The permit holder may store no more than a </a:t>
            </a:r>
            <a:r>
              <a:rPr lang="en-US" sz="2400" b="0" i="0" dirty="0">
                <a:solidFill>
                  <a:srgbClr val="000000"/>
                </a:solidFill>
                <a:effectLst/>
                <a:highlight>
                  <a:srgbClr val="FFFF00"/>
                </a:highlight>
                <a:latin typeface="Arial" panose="020B0604020202020204" pitchFamily="34" charset="0"/>
                <a:cs typeface="Arial" panose="020B0604020202020204" pitchFamily="34" charset="0"/>
              </a:rPr>
              <a:t>30-day supply of liquor</a:t>
            </a:r>
            <a:r>
              <a:rPr lang="en-US" sz="2400" b="0" i="0" dirty="0">
                <a:solidFill>
                  <a:srgbClr val="000000"/>
                </a:solidFill>
                <a:effectLst/>
                <a:latin typeface="Arial" panose="020B0604020202020204" pitchFamily="34" charset="0"/>
                <a:cs typeface="Arial" panose="020B0604020202020204" pitchFamily="34" charset="0"/>
              </a:rPr>
              <a:t> at the licensed premises in segregated storage. </a:t>
            </a:r>
            <a:r>
              <a:rPr lang="en-US" sz="2400" b="0" i="0" dirty="0">
                <a:solidFill>
                  <a:srgbClr val="000000"/>
                </a:solidFill>
                <a:effectLst/>
                <a:highlight>
                  <a:srgbClr val="00FF00"/>
                </a:highlight>
                <a:latin typeface="Arial" panose="020B0604020202020204" pitchFamily="34" charset="0"/>
                <a:cs typeface="Arial" panose="020B0604020202020204" pitchFamily="34" charset="0"/>
              </a:rPr>
              <a:t>No more than a total of three emergency permit holders </a:t>
            </a:r>
            <a:r>
              <a:rPr lang="en-US" sz="2400" b="0" i="0" dirty="0">
                <a:solidFill>
                  <a:srgbClr val="000000"/>
                </a:solidFill>
                <a:effectLst/>
                <a:latin typeface="Arial" panose="020B0604020202020204" pitchFamily="34" charset="0"/>
                <a:cs typeface="Arial" panose="020B0604020202020204" pitchFamily="34" charset="0"/>
              </a:rPr>
              <a:t>may sell at the same licensed premises under an emergency permit.</a:t>
            </a:r>
            <a:endParaRPr lang="en-US" sz="2400" dirty="0"/>
          </a:p>
        </p:txBody>
      </p:sp>
      <p:sp>
        <p:nvSpPr>
          <p:cNvPr id="7" name="TextBox 6">
            <a:extLst>
              <a:ext uri="{FF2B5EF4-FFF2-40B4-BE49-F238E27FC236}">
                <a16:creationId xmlns:a16="http://schemas.microsoft.com/office/drawing/2014/main" id="{3FBCC143-7125-352C-4726-D93D4088712E}"/>
              </a:ext>
            </a:extLst>
          </p:cNvPr>
          <p:cNvSpPr txBox="1"/>
          <p:nvPr/>
        </p:nvSpPr>
        <p:spPr>
          <a:xfrm>
            <a:off x="6468292" y="2610196"/>
            <a:ext cx="4885508" cy="3693319"/>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Permit duration </a:t>
            </a:r>
            <a:r>
              <a:rPr lang="en-US" sz="2400" u="sng" dirty="0">
                <a:latin typeface="Arial" panose="020B0604020202020204" pitchFamily="34" charset="0"/>
                <a:cs typeface="Arial" panose="020B0604020202020204" pitchFamily="34" charset="0"/>
              </a:rPr>
              <a:t>30 days</a:t>
            </a:r>
            <a:r>
              <a:rPr lang="en-US" sz="2400" dirty="0">
                <a:latin typeface="Arial" panose="020B0604020202020204" pitchFamily="34" charset="0"/>
                <a:cs typeface="Arial" panose="020B0604020202020204" pitchFamily="34" charset="0"/>
              </a:rPr>
              <a:t>.</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Permit renewal for </a:t>
            </a:r>
            <a:r>
              <a:rPr lang="en-US" sz="2400" u="sng" dirty="0">
                <a:latin typeface="Arial" panose="020B0604020202020204" pitchFamily="34" charset="0"/>
                <a:cs typeface="Arial" panose="020B0604020202020204" pitchFamily="34" charset="0"/>
              </a:rPr>
              <a:t>30 days at a time</a:t>
            </a:r>
            <a:r>
              <a:rPr lang="en-US" sz="2400" dirty="0">
                <a:latin typeface="Arial" panose="020B0604020202020204" pitchFamily="34" charset="0"/>
                <a:cs typeface="Arial" panose="020B0604020202020204" pitchFamily="34" charset="0"/>
              </a:rPr>
              <a:t> during emergency/disaster.</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Liquor can be served by either employees/agents of </a:t>
            </a:r>
            <a:r>
              <a:rPr lang="en-US" sz="2400" u="sng" dirty="0">
                <a:latin typeface="Arial" panose="020B0604020202020204" pitchFamily="34" charset="0"/>
                <a:cs typeface="Arial" panose="020B0604020202020204" pitchFamily="34" charset="0"/>
              </a:rPr>
              <a:t>permit holder</a:t>
            </a:r>
            <a:r>
              <a:rPr lang="en-US" sz="2400" dirty="0">
                <a:latin typeface="Arial" panose="020B0604020202020204" pitchFamily="34" charset="0"/>
                <a:cs typeface="Arial" panose="020B0604020202020204" pitchFamily="34" charset="0"/>
              </a:rPr>
              <a:t> or </a:t>
            </a:r>
            <a:r>
              <a:rPr lang="en-US" sz="2400" u="sng" dirty="0">
                <a:latin typeface="Arial" panose="020B0604020202020204" pitchFamily="34" charset="0"/>
                <a:cs typeface="Arial" panose="020B0604020202020204" pitchFamily="34" charset="0"/>
              </a:rPr>
              <a:t>host</a:t>
            </a:r>
            <a:r>
              <a:rPr lang="en-US" sz="2400" dirty="0">
                <a:latin typeface="Arial" panose="020B0604020202020204" pitchFamily="34" charset="0"/>
                <a:cs typeface="Arial" panose="020B0604020202020204" pitchFamily="34" charset="0"/>
              </a:rPr>
              <a:t>.</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30 day liquor supply limit</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Max 3 permit holders per host premises.</a:t>
            </a:r>
          </a:p>
          <a:p>
            <a:endParaRPr lang="en-US" dirty="0"/>
          </a:p>
        </p:txBody>
      </p:sp>
    </p:spTree>
    <p:extLst>
      <p:ext uri="{BB962C8B-B14F-4D97-AF65-F5344CB8AC3E}">
        <p14:creationId xmlns:p14="http://schemas.microsoft.com/office/powerpoint/2010/main" val="1680284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C30C8-E8D4-8835-A0EB-3EA18ED672BA}"/>
              </a:ext>
            </a:extLst>
          </p:cNvPr>
          <p:cNvSpPr>
            <a:spLocks noGrp="1"/>
          </p:cNvSpPr>
          <p:nvPr>
            <p:ph type="title"/>
          </p:nvPr>
        </p:nvSpPr>
        <p:spPr>
          <a:xfrm>
            <a:off x="707571" y="1260777"/>
            <a:ext cx="10515600" cy="926373"/>
          </a:xfrm>
        </p:spPr>
        <p:txBody>
          <a:bodyPr>
            <a:normAutofit/>
          </a:bodyPr>
          <a:lstStyle/>
          <a:p>
            <a:pPr algn="ctr"/>
            <a:r>
              <a:rPr lang="en-US" sz="3600" dirty="0">
                <a:latin typeface="Arial" panose="020B0604020202020204" pitchFamily="34" charset="0"/>
                <a:cs typeface="Arial" panose="020B0604020202020204" pitchFamily="34" charset="0"/>
              </a:rPr>
              <a:t>Policy Statement PS24-01, WSR 24-15-002</a:t>
            </a:r>
          </a:p>
        </p:txBody>
      </p:sp>
      <p:sp>
        <p:nvSpPr>
          <p:cNvPr id="3" name="Content Placeholder 2">
            <a:extLst>
              <a:ext uri="{FF2B5EF4-FFF2-40B4-BE49-F238E27FC236}">
                <a16:creationId xmlns:a16="http://schemas.microsoft.com/office/drawing/2014/main" id="{74AC4F53-79C8-37F4-61CC-82A447673D02}"/>
              </a:ext>
            </a:extLst>
          </p:cNvPr>
          <p:cNvSpPr>
            <a:spLocks noGrp="1"/>
          </p:cNvSpPr>
          <p:nvPr>
            <p:ph idx="1"/>
          </p:nvPr>
        </p:nvSpPr>
        <p:spPr>
          <a:xfrm>
            <a:off x="391887" y="2061556"/>
            <a:ext cx="11512730" cy="4504707"/>
          </a:xfrm>
        </p:spPr>
        <p:txBody>
          <a:bodyPr>
            <a:noAutofit/>
          </a:bodyPr>
          <a:lstStyle/>
          <a:p>
            <a:r>
              <a:rPr lang="en-US" sz="1800" dirty="0">
                <a:latin typeface="Arial" panose="020B0604020202020204" pitchFamily="34" charset="0"/>
                <a:cs typeface="Arial" panose="020B0604020202020204" pitchFamily="34" charset="0"/>
              </a:rPr>
              <a:t>Issued July 3, 2024, can be found </a:t>
            </a:r>
            <a:r>
              <a:rPr lang="en-US" sz="1800" dirty="0">
                <a:latin typeface="Arial" panose="020B0604020202020204" pitchFamily="34" charset="0"/>
                <a:cs typeface="Arial" panose="020B0604020202020204" pitchFamily="34" charset="0"/>
                <a:hlinkClick r:id="rId2"/>
              </a:rPr>
              <a:t>here</a:t>
            </a:r>
            <a:r>
              <a:rPr lang="en-US" sz="1800" dirty="0">
                <a:latin typeface="Arial" panose="020B0604020202020204" pitchFamily="34" charset="0"/>
                <a:cs typeface="Arial" panose="020B0604020202020204" pitchFamily="34" charset="0"/>
              </a:rPr>
              <a:t>, and applies until final rules in place.</a:t>
            </a:r>
          </a:p>
          <a:p>
            <a:pPr marL="0" indent="0">
              <a:buNone/>
            </a:pPr>
            <a:r>
              <a:rPr lang="en-US" sz="1800" dirty="0">
                <a:latin typeface="Arial" panose="020B0604020202020204" pitchFamily="34" charset="0"/>
                <a:cs typeface="Arial" panose="020B0604020202020204" pitchFamily="34" charset="0"/>
              </a:rPr>
              <a:t>POLICY STATEMENT </a:t>
            </a:r>
          </a:p>
          <a:p>
            <a:pPr marL="0" indent="0">
              <a:buNone/>
            </a:pPr>
            <a:r>
              <a:rPr lang="en-US" sz="1800" dirty="0">
                <a:latin typeface="Arial" panose="020B0604020202020204" pitchFamily="34" charset="0"/>
                <a:cs typeface="Arial" panose="020B0604020202020204" pitchFamily="34" charset="0"/>
              </a:rPr>
              <a:t>In accordance with HB 2204, LCB will issue emergency permits allowing holders to share space with another licensee (a “host licensee”), with existing retail sales privileges, free of charge, under the following conditions: </a:t>
            </a:r>
          </a:p>
          <a:p>
            <a:pPr marL="0" indent="0">
              <a:buNone/>
            </a:pPr>
            <a:r>
              <a:rPr lang="en-US" sz="1800" dirty="0">
                <a:latin typeface="Arial" panose="020B0604020202020204" pitchFamily="34" charset="0"/>
                <a:cs typeface="Arial" panose="020B0604020202020204" pitchFamily="34" charset="0"/>
              </a:rPr>
              <a:t>• An emergency or disaster as defined in </a:t>
            </a:r>
            <a:r>
              <a:rPr lang="en-US" sz="1800" dirty="0">
                <a:latin typeface="Arial" panose="020B0604020202020204" pitchFamily="34" charset="0"/>
                <a:cs typeface="Arial" panose="020B0604020202020204" pitchFamily="34" charset="0"/>
                <a:hlinkClick r:id="rId3"/>
              </a:rPr>
              <a:t>RCW 38.52.010</a:t>
            </a:r>
            <a:r>
              <a:rPr lang="en-US" sz="1800" dirty="0">
                <a:latin typeface="Arial" panose="020B0604020202020204" pitchFamily="34" charset="0"/>
                <a:cs typeface="Arial" panose="020B0604020202020204" pitchFamily="34" charset="0"/>
              </a:rPr>
              <a:t> is declared making the premises of the applicant inaccessible and unable to operate due to an emergency or road closure. </a:t>
            </a:r>
          </a:p>
          <a:p>
            <a:pPr marL="0" indent="0">
              <a:buNone/>
            </a:pPr>
            <a:r>
              <a:rPr lang="en-US" sz="1800" dirty="0">
                <a:latin typeface="Arial" panose="020B0604020202020204" pitchFamily="34" charset="0"/>
                <a:cs typeface="Arial" panose="020B0604020202020204" pitchFamily="34" charset="0"/>
              </a:rPr>
              <a:t>• No more than a total of three emergency permit holders may sell at the same host licensee premises under an emergency permit. </a:t>
            </a:r>
          </a:p>
          <a:p>
            <a:pPr marL="0" indent="0">
              <a:buNone/>
            </a:pPr>
            <a:r>
              <a:rPr lang="en-US" sz="1800" dirty="0">
                <a:latin typeface="Arial" panose="020B0604020202020204" pitchFamily="34" charset="0"/>
                <a:cs typeface="Arial" panose="020B0604020202020204" pitchFamily="34" charset="0"/>
              </a:rPr>
              <a:t>• The emergency permit holder will have only the same privileges as the host licensee. </a:t>
            </a:r>
          </a:p>
          <a:p>
            <a:pPr marL="0" indent="0">
              <a:buNone/>
            </a:pPr>
            <a:r>
              <a:rPr lang="en-US" sz="1800" dirty="0">
                <a:latin typeface="Arial" panose="020B0604020202020204" pitchFamily="34" charset="0"/>
                <a:cs typeface="Arial" panose="020B0604020202020204" pitchFamily="34" charset="0"/>
              </a:rPr>
              <a:t>• The emergency permit holder’s employees must meet the same MAST permit requirements as the host licensee’s employees. </a:t>
            </a:r>
          </a:p>
          <a:p>
            <a:pPr marL="0" indent="0">
              <a:buNone/>
            </a:pPr>
            <a:r>
              <a:rPr lang="en-US" sz="1800" dirty="0">
                <a:latin typeface="Arial" panose="020B0604020202020204" pitchFamily="34" charset="0"/>
                <a:cs typeface="Arial" panose="020B0604020202020204" pitchFamily="34" charset="0"/>
              </a:rPr>
              <a:t>• Any manufacturer co-locating with a retail host licensee must not enter into any agreements outside of this emergency permit allowance that could cause undue influence during the period of the emergency permit or extend to any future preferential treatment for either party</a:t>
            </a:r>
          </a:p>
        </p:txBody>
      </p:sp>
    </p:spTree>
    <p:extLst>
      <p:ext uri="{BB962C8B-B14F-4D97-AF65-F5344CB8AC3E}">
        <p14:creationId xmlns:p14="http://schemas.microsoft.com/office/powerpoint/2010/main" val="726975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4AC0A-0C06-A31C-136C-E4965AA66090}"/>
              </a:ext>
            </a:extLst>
          </p:cNvPr>
          <p:cNvSpPr>
            <a:spLocks noGrp="1"/>
          </p:cNvSpPr>
          <p:nvPr>
            <p:ph type="title"/>
          </p:nvPr>
        </p:nvSpPr>
        <p:spPr/>
        <p:txBody>
          <a:bodyPr>
            <a:normAutofit/>
          </a:bodyPr>
          <a:lstStyle/>
          <a:p>
            <a:pPr algn="ctr"/>
            <a:r>
              <a:rPr lang="en-US" sz="3200" u="sng" dirty="0">
                <a:latin typeface="Arial" panose="020B0604020202020204" pitchFamily="34" charset="0"/>
                <a:cs typeface="Arial" panose="020B0604020202020204" pitchFamily="34" charset="0"/>
              </a:rPr>
              <a:t>New</a:t>
            </a:r>
            <a:r>
              <a:rPr lang="en-US" sz="3200" dirty="0">
                <a:latin typeface="Arial" panose="020B0604020202020204" pitchFamily="34" charset="0"/>
                <a:cs typeface="Arial" panose="020B0604020202020204" pitchFamily="34" charset="0"/>
              </a:rPr>
              <a:t> WAC 314-38-120 – Emergency Liquor Permits</a:t>
            </a:r>
          </a:p>
        </p:txBody>
      </p:sp>
      <p:sp>
        <p:nvSpPr>
          <p:cNvPr id="3" name="Content Placeholder 2">
            <a:extLst>
              <a:ext uri="{FF2B5EF4-FFF2-40B4-BE49-F238E27FC236}">
                <a16:creationId xmlns:a16="http://schemas.microsoft.com/office/drawing/2014/main" id="{3FD61D29-D027-45BC-AF4F-503B63B19106}"/>
              </a:ext>
            </a:extLst>
          </p:cNvPr>
          <p:cNvSpPr>
            <a:spLocks noGrp="1"/>
          </p:cNvSpPr>
          <p:nvPr>
            <p:ph idx="1"/>
          </p:nvPr>
        </p:nvSpPr>
        <p:spPr>
          <a:xfrm>
            <a:off x="491447" y="2857496"/>
            <a:ext cx="11209105" cy="3779610"/>
          </a:xfrm>
        </p:spPr>
        <p:txBody>
          <a:bodyPr>
            <a:normAutofit/>
          </a:bodyPr>
          <a:lstStyle/>
          <a:p>
            <a:r>
              <a:rPr lang="en-US" dirty="0">
                <a:latin typeface="Arial" panose="020B0604020202020204" pitchFamily="34" charset="0"/>
                <a:cs typeface="Arial" panose="020B0604020202020204" pitchFamily="34" charset="0"/>
              </a:rPr>
              <a:t>Proposed new section of WAC 314-38, at WAC 314-38-120 – Emergency Liquor Permits</a:t>
            </a:r>
          </a:p>
          <a:p>
            <a:r>
              <a:rPr lang="en-US" dirty="0">
                <a:latin typeface="Arial" panose="020B0604020202020204" pitchFamily="34" charset="0"/>
                <a:cs typeface="Arial" panose="020B0604020202020204" pitchFamily="34" charset="0"/>
              </a:rPr>
              <a:t>Draft can be found </a:t>
            </a:r>
            <a:r>
              <a:rPr lang="en-US" dirty="0">
                <a:latin typeface="Arial" panose="020B0604020202020204" pitchFamily="34" charset="0"/>
                <a:cs typeface="Arial" panose="020B0604020202020204" pitchFamily="34" charset="0"/>
                <a:hlinkClick r:id="rId2"/>
              </a:rPr>
              <a:t>here</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pPr marL="0" indent="0">
              <a:buNone/>
            </a:pPr>
            <a:r>
              <a:rPr lang="x-none" dirty="0">
                <a:latin typeface="Arial" panose="020B0604020202020204" pitchFamily="34" charset="0"/>
                <a:cs typeface="Arial" panose="020B0604020202020204" pitchFamily="34" charset="0"/>
                <a:hlinkClick r:id="rId2"/>
              </a:rPr>
              <a:t>https://lcb.wa.gov/sites/default/files/publications/rules/2024-Proposed-Rules/OTS-5783.3.sh.pdf</a:t>
            </a:r>
            <a:endParaRPr lang="x-none"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val="34458008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96473E166C2F41BE39ADE71B0FDC3D" ma:contentTypeVersion="16" ma:contentTypeDescription="Create a new document." ma:contentTypeScope="" ma:versionID="5047bb6568ff0c86dabc6a88ab3e61eb">
  <xsd:schema xmlns:xsd="http://www.w3.org/2001/XMLSchema" xmlns:xs="http://www.w3.org/2001/XMLSchema" xmlns:p="http://schemas.microsoft.com/office/2006/metadata/properties" xmlns:ns2="b264d358-dcb0-4960-b731-efa83f1b0d76" xmlns:ns3="b614d534-8803-4f80-8bd5-1f4a3b774f0f" targetNamespace="http://schemas.microsoft.com/office/2006/metadata/properties" ma:root="true" ma:fieldsID="df9a201fcca0db062ccb6f20d0181493" ns2:_="" ns3:_="">
    <xsd:import namespace="b264d358-dcb0-4960-b731-efa83f1b0d76"/>
    <xsd:import namespace="b614d534-8803-4f80-8bd5-1f4a3b774f0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Source" minOccurs="0"/>
                <xsd:element ref="ns2:Date" minOccurs="0"/>
                <xsd:element ref="ns2:Date0" minOccurs="0"/>
                <xsd:element ref="ns2:Cont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64d358-dcb0-4960-b731-efa83f1b0d7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360a6a1c-50a4-4ec0-87e3-f00760ffe76b"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Source" ma:index="20" nillable="true" ma:displayName="Source" ma:format="Dropdown" ma:internalName="Source">
      <xsd:simpleType>
        <xsd:restriction base="dms:Text">
          <xsd:maxLength value="255"/>
        </xsd:restriction>
      </xsd:simpleType>
    </xsd:element>
    <xsd:element name="Date" ma:index="21" nillable="true" ma:displayName="Date" ma:default="[today]" ma:format="DateOnly" ma:internalName="Date">
      <xsd:simpleType>
        <xsd:restriction base="dms:DateTime"/>
      </xsd:simpleType>
    </xsd:element>
    <xsd:element name="Date0" ma:index="22" nillable="true" ma:displayName="Date " ma:format="DateOnly" ma:internalName="Date0">
      <xsd:simpleType>
        <xsd:restriction base="dms:DateTime"/>
      </xsd:simpleType>
    </xsd:element>
    <xsd:element name="Content" ma:index="23" nillable="true" ma:displayName="Content" ma:format="Dropdown" ma:internalName="Content">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614d534-8803-4f80-8bd5-1f4a3b774f0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9d14ad47-8666-4d6a-802b-2b372750380d}" ma:internalName="TaxCatchAll" ma:showField="CatchAllData" ma:web="b614d534-8803-4f80-8bd5-1f4a3b774f0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264d358-dcb0-4960-b731-efa83f1b0d76">
      <Terms xmlns="http://schemas.microsoft.com/office/infopath/2007/PartnerControls"/>
    </lcf76f155ced4ddcb4097134ff3c332f>
    <TaxCatchAll xmlns="b614d534-8803-4f80-8bd5-1f4a3b774f0f" xsi:nil="true"/>
    <Source xmlns="b264d358-dcb0-4960-b731-efa83f1b0d76" xsi:nil="true"/>
    <Date xmlns="b264d358-dcb0-4960-b731-efa83f1b0d76">2024-08-30T18:29:33+00:00</Date>
    <Content xmlns="b264d358-dcb0-4960-b731-efa83f1b0d76" xsi:nil="true"/>
    <Date0 xmlns="b264d358-dcb0-4960-b731-efa83f1b0d7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708373-80C0-438D-80F0-652A96CF5D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64d358-dcb0-4960-b731-efa83f1b0d76"/>
    <ds:schemaRef ds:uri="b614d534-8803-4f80-8bd5-1f4a3b774f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1CF34F8-8F60-4F8A-99CF-18A2EECDC402}">
  <ds:schemaRefs>
    <ds:schemaRef ds:uri="http://www.w3.org/XML/1998/namespace"/>
    <ds:schemaRef ds:uri="http://purl.org/dc/dcmitype/"/>
    <ds:schemaRef ds:uri="http://schemas.microsoft.com/sharepoint/v3"/>
    <ds:schemaRef ds:uri="http://schemas.microsoft.com/office/2006/metadata/properties"/>
    <ds:schemaRef ds:uri="http://purl.org/dc/elements/1.1/"/>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b264d358-dcb0-4960-b731-efa83f1b0d76"/>
    <ds:schemaRef ds:uri="b614d534-8803-4f80-8bd5-1f4a3b774f0f"/>
  </ds:schemaRefs>
</ds:datastoreItem>
</file>

<file path=customXml/itemProps3.xml><?xml version="1.0" encoding="utf-8"?>
<ds:datastoreItem xmlns:ds="http://schemas.openxmlformats.org/officeDocument/2006/customXml" ds:itemID="{B22C99CC-10C1-49D6-BD39-FB9D2F60D6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3746</TotalTime>
  <Words>2566</Words>
  <Application>Microsoft Office PowerPoint</Application>
  <PresentationFormat>Widescreen</PresentationFormat>
  <Paragraphs>183</Paragraphs>
  <Slides>26</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Courier New</vt:lpstr>
      <vt:lpstr>Symbol</vt:lpstr>
      <vt:lpstr>Office Theme</vt:lpstr>
      <vt:lpstr>HB 2204 Emergency Permit Stakeholder Feedback Sessions</vt:lpstr>
      <vt:lpstr>Objective</vt:lpstr>
      <vt:lpstr>Notes</vt:lpstr>
      <vt:lpstr>HB 2204 Rulemaking Project Timeline</vt:lpstr>
      <vt:lpstr>House Bill 2204 – new RCW 66.20.010(19)</vt:lpstr>
      <vt:lpstr>HB 2204 – Broken Down Part 1 of 2: RCW 66.20.010</vt:lpstr>
      <vt:lpstr>HB 2204 – Broken Down Part 2 of 2: RCW 66.20.010</vt:lpstr>
      <vt:lpstr>Policy Statement PS24-01, WSR 24-15-002</vt:lpstr>
      <vt:lpstr>New WAC 314-38-120 – Emergency Liquor Permits</vt:lpstr>
      <vt:lpstr>WAC 314-38-120(1): Introduction</vt:lpstr>
      <vt:lpstr>WAC 314-38-120(2): No Fee</vt:lpstr>
      <vt:lpstr>WAC 314-38-120(3): Who can get the permit?</vt:lpstr>
      <vt:lpstr>WAC 314-38-120(4): Who can host? - Part 1</vt:lpstr>
      <vt:lpstr>WAC 314-38-120(5): Who can host? – Part 2</vt:lpstr>
      <vt:lpstr>WAC 314-38-120(6)-(7): Applying for the permit</vt:lpstr>
      <vt:lpstr>WAC 314-38-120(8): Separate Liquor and MAST</vt:lpstr>
      <vt:lpstr>WAC 314-38-120(9): Undue Influence</vt:lpstr>
      <vt:lpstr>WAC 314-38-120(10): Permit Requirements</vt:lpstr>
      <vt:lpstr>WAC 314-38-120(11)(a)-(b): Separate Records, Taxes</vt:lpstr>
      <vt:lpstr>WAC 314-38-120(11)(c): Distinctive Glassware</vt:lpstr>
      <vt:lpstr>WAC 314-38-120(12): Joint Liability</vt:lpstr>
      <vt:lpstr>WAC 314-38-120(13): Definitions – Part 1</vt:lpstr>
      <vt:lpstr>WAC 314-38-120(13): Definitions – Part 2</vt:lpstr>
      <vt:lpstr>WAC 314-38-120(13): Definitions – Part 3</vt:lpstr>
      <vt:lpstr>WAC 314-38-120(13): Definitions – Part 4</vt:lpstr>
      <vt:lpstr>Thank You!</vt:lpstr>
    </vt:vector>
  </TitlesOfParts>
  <Company>Washington State Liquor Cannabis Board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Segawa, Mary B (LCB)</dc:creator>
  <cp:lastModifiedBy>Jacobs, Daniel (LCB)</cp:lastModifiedBy>
  <cp:revision>61</cp:revision>
  <cp:lastPrinted>2017-08-17T22:26:17Z</cp:lastPrinted>
  <dcterms:created xsi:type="dcterms:W3CDTF">2017-08-14T17:34:10Z</dcterms:created>
  <dcterms:modified xsi:type="dcterms:W3CDTF">2024-10-01T18:43:41Z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0x0101002E96473E166C2F41BE39ADE71B0FDC3D</vt:lpwstr>
  </property>
</Properties>
</file>