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5"/>
  </p:notesMasterIdLst>
  <p:handoutMasterIdLst>
    <p:handoutMasterId r:id="rId26"/>
  </p:handoutMasterIdLst>
  <p:sldIdLst>
    <p:sldId id="273" r:id="rId6"/>
    <p:sldId id="275" r:id="rId7"/>
    <p:sldId id="291" r:id="rId8"/>
    <p:sldId id="276" r:id="rId9"/>
    <p:sldId id="277" r:id="rId10"/>
    <p:sldId id="278" r:id="rId11"/>
    <p:sldId id="279" r:id="rId12"/>
    <p:sldId id="290" r:id="rId13"/>
    <p:sldId id="280" r:id="rId14"/>
    <p:sldId id="281" r:id="rId15"/>
    <p:sldId id="282" r:id="rId16"/>
    <p:sldId id="283" r:id="rId17"/>
    <p:sldId id="284" r:id="rId18"/>
    <p:sldId id="285" r:id="rId19"/>
    <p:sldId id="286" r:id="rId20"/>
    <p:sldId id="287" r:id="rId21"/>
    <p:sldId id="288" r:id="rId22"/>
    <p:sldId id="289" r:id="rId23"/>
    <p:sldId id="271"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84489" autoAdjust="0"/>
  </p:normalViewPr>
  <p:slideViewPr>
    <p:cSldViewPr snapToGrid="0">
      <p:cViewPr varScale="1">
        <p:scale>
          <a:sx n="79" d="100"/>
          <a:sy n="79" d="100"/>
        </p:scale>
        <p:origin x="330" y="39"/>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1DA355-A433-6EA5-5536-592CB281BAD0}"/>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AACAA1C-5678-B23A-F2C8-2B65379A68C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5058D99-BEAA-4EC4-8DC4-C2FB75C914AD}" type="datetimeFigureOut">
              <a:rPr lang="en-US" smtClean="0"/>
              <a:t>5/29/2024</a:t>
            </a:fld>
            <a:endParaRPr lang="en-US"/>
          </a:p>
        </p:txBody>
      </p:sp>
      <p:sp>
        <p:nvSpPr>
          <p:cNvPr id="4" name="Footer Placeholder 3">
            <a:extLst>
              <a:ext uri="{FF2B5EF4-FFF2-40B4-BE49-F238E27FC236}">
                <a16:creationId xmlns:a16="http://schemas.microsoft.com/office/drawing/2014/main" id="{5E234444-C411-CA12-8AB7-201B9C9B5547}"/>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4F8BF18-A355-2419-C740-C9211563CF0B}"/>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5F15B0E-E14D-4AA8-B872-1254CDE90096}" type="slidenum">
              <a:rPr lang="en-US" smtClean="0"/>
              <a:t>‹#›</a:t>
            </a:fld>
            <a:endParaRPr lang="en-US"/>
          </a:p>
        </p:txBody>
      </p:sp>
    </p:spTree>
    <p:extLst>
      <p:ext uri="{BB962C8B-B14F-4D97-AF65-F5344CB8AC3E}">
        <p14:creationId xmlns:p14="http://schemas.microsoft.com/office/powerpoint/2010/main" val="887215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ECC14F4-47D4-4B10-AD04-A0AA26481A3E}" type="datetimeFigureOut">
              <a:rPr lang="en-US" smtClean="0"/>
              <a:t>5/29/2024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316388E-63E9-4AC0-87C2-FA10E58516F7}" type="slidenum">
              <a:rPr lang="en-US" smtClean="0"/>
              <a:t>‹#›</a:t>
            </a:fld>
            <a:endParaRPr lang="en-US"/>
          </a:p>
        </p:txBody>
      </p:sp>
    </p:spTree>
    <p:extLst>
      <p:ext uri="{BB962C8B-B14F-4D97-AF65-F5344CB8AC3E}">
        <p14:creationId xmlns:p14="http://schemas.microsoft.com/office/powerpoint/2010/main" val="12727937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the new changes to medical cannabis endorsements at WAC 314-55-080 will be all the more important.</a:t>
            </a:r>
          </a:p>
        </p:txBody>
      </p:sp>
      <p:sp>
        <p:nvSpPr>
          <p:cNvPr id="4" name="Slide Number Placeholder 3"/>
          <p:cNvSpPr>
            <a:spLocks noGrp="1"/>
          </p:cNvSpPr>
          <p:nvPr>
            <p:ph type="sldNum" sz="quarter" idx="5"/>
          </p:nvPr>
        </p:nvSpPr>
        <p:spPr/>
        <p:txBody>
          <a:bodyPr/>
          <a:lstStyle/>
          <a:p>
            <a:fld id="{D316388E-63E9-4AC0-87C2-FA10E58516F7}" type="slidenum">
              <a:rPr lang="en-US" smtClean="0"/>
              <a:t>10</a:t>
            </a:fld>
            <a:endParaRPr lang="en-US"/>
          </a:p>
        </p:txBody>
      </p:sp>
    </p:spTree>
    <p:extLst>
      <p:ext uri="{BB962C8B-B14F-4D97-AF65-F5344CB8AC3E}">
        <p14:creationId xmlns:p14="http://schemas.microsoft.com/office/powerpoint/2010/main" val="1884732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in (2)(c), would it be overly burdensome to keep track of the SKUs?</a:t>
            </a:r>
          </a:p>
        </p:txBody>
      </p:sp>
      <p:sp>
        <p:nvSpPr>
          <p:cNvPr id="4" name="Slide Number Placeholder 3"/>
          <p:cNvSpPr>
            <a:spLocks noGrp="1"/>
          </p:cNvSpPr>
          <p:nvPr>
            <p:ph type="sldNum" sz="quarter" idx="5"/>
          </p:nvPr>
        </p:nvSpPr>
        <p:spPr/>
        <p:txBody>
          <a:bodyPr/>
          <a:lstStyle/>
          <a:p>
            <a:fld id="{D316388E-63E9-4AC0-87C2-FA10E58516F7}" type="slidenum">
              <a:rPr lang="en-US" smtClean="0"/>
              <a:t>11</a:t>
            </a:fld>
            <a:endParaRPr lang="en-US"/>
          </a:p>
        </p:txBody>
      </p:sp>
    </p:spTree>
    <p:extLst>
      <p:ext uri="{BB962C8B-B14F-4D97-AF65-F5344CB8AC3E}">
        <p14:creationId xmlns:p14="http://schemas.microsoft.com/office/powerpoint/2010/main" val="518888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default assumption of LCB is going to be that excise tax should be collected per RCW 69.50.535. It is going to be incumbent on the retailer to keep proof showing why it was permissible for them to NOT collect the excise tax. Similar to other record requirements, if retailers don’t keep records as required, they can be on the hook not just for violations of record requirements, but also in this case, for remitting the 37% excise tax PLUS penalties.</a:t>
            </a:r>
          </a:p>
          <a:p>
            <a:endParaRPr lang="en-US" dirty="0"/>
          </a:p>
          <a:p>
            <a:r>
              <a:rPr lang="en-US" dirty="0"/>
              <a:t>If retailer gets audited and found to have incorrectly exempted excise taxes, and challenges it and goes to hearing, it is not going to be about LCB needing to prove that the retailer was incorrect to exempt the excise tax, it will be about the retailer proving that they were correct to exempt it.</a:t>
            </a:r>
          </a:p>
        </p:txBody>
      </p:sp>
      <p:sp>
        <p:nvSpPr>
          <p:cNvPr id="4" name="Slide Number Placeholder 3"/>
          <p:cNvSpPr>
            <a:spLocks noGrp="1"/>
          </p:cNvSpPr>
          <p:nvPr>
            <p:ph type="sldNum" sz="quarter" idx="5"/>
          </p:nvPr>
        </p:nvSpPr>
        <p:spPr/>
        <p:txBody>
          <a:bodyPr/>
          <a:lstStyle/>
          <a:p>
            <a:fld id="{D316388E-63E9-4AC0-87C2-FA10E58516F7}" type="slidenum">
              <a:rPr lang="en-US" smtClean="0"/>
              <a:t>12</a:t>
            </a:fld>
            <a:endParaRPr lang="en-US"/>
          </a:p>
        </p:txBody>
      </p:sp>
    </p:spTree>
    <p:extLst>
      <p:ext uri="{BB962C8B-B14F-4D97-AF65-F5344CB8AC3E}">
        <p14:creationId xmlns:p14="http://schemas.microsoft.com/office/powerpoint/2010/main" val="2932428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are there other terms used in 314-55-090 that should be defined?</a:t>
            </a:r>
          </a:p>
        </p:txBody>
      </p:sp>
      <p:sp>
        <p:nvSpPr>
          <p:cNvPr id="4" name="Slide Number Placeholder 3"/>
          <p:cNvSpPr>
            <a:spLocks noGrp="1"/>
          </p:cNvSpPr>
          <p:nvPr>
            <p:ph type="sldNum" sz="quarter" idx="5"/>
          </p:nvPr>
        </p:nvSpPr>
        <p:spPr/>
        <p:txBody>
          <a:bodyPr/>
          <a:lstStyle/>
          <a:p>
            <a:fld id="{D316388E-63E9-4AC0-87C2-FA10E58516F7}" type="slidenum">
              <a:rPr lang="en-US" smtClean="0"/>
              <a:t>13</a:t>
            </a:fld>
            <a:endParaRPr lang="en-US"/>
          </a:p>
        </p:txBody>
      </p:sp>
    </p:spTree>
    <p:extLst>
      <p:ext uri="{BB962C8B-B14F-4D97-AF65-F5344CB8AC3E}">
        <p14:creationId xmlns:p14="http://schemas.microsoft.com/office/powerpoint/2010/main" val="719639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for records kept to demonstrate excise tax exempted to make sense, retailers are also going to need to keep sales records of sales where they don’t apply the excise tax, so that during an audit, LCB staff are able to adequately distinguish the products where a tax was exempted from those where it wasn’t, or in a single sale where some products had excise tax exempted and some did not.</a:t>
            </a:r>
          </a:p>
        </p:txBody>
      </p:sp>
      <p:sp>
        <p:nvSpPr>
          <p:cNvPr id="4" name="Slide Number Placeholder 3"/>
          <p:cNvSpPr>
            <a:spLocks noGrp="1"/>
          </p:cNvSpPr>
          <p:nvPr>
            <p:ph type="sldNum" sz="quarter" idx="5"/>
          </p:nvPr>
        </p:nvSpPr>
        <p:spPr/>
        <p:txBody>
          <a:bodyPr/>
          <a:lstStyle/>
          <a:p>
            <a:fld id="{D316388E-63E9-4AC0-87C2-FA10E58516F7}" type="slidenum">
              <a:rPr lang="en-US" smtClean="0"/>
              <a:t>15</a:t>
            </a:fld>
            <a:endParaRPr lang="en-US"/>
          </a:p>
        </p:txBody>
      </p:sp>
    </p:spTree>
    <p:extLst>
      <p:ext uri="{BB962C8B-B14F-4D97-AF65-F5344CB8AC3E}">
        <p14:creationId xmlns:p14="http://schemas.microsoft.com/office/powerpoint/2010/main" val="370646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change in (1)(e) from three to five is a typographical change. It already cross-references 087 which has required five year record retention for years, and somehow, 3 years got into this section when it should have said 5 years.</a:t>
            </a:r>
          </a:p>
          <a:p>
            <a:r>
              <a:rPr lang="en-US" dirty="0"/>
              <a:t>The change to the monthly report from “listing” to “summarizing” should actually make it easier for licensees</a:t>
            </a:r>
          </a:p>
        </p:txBody>
      </p:sp>
      <p:sp>
        <p:nvSpPr>
          <p:cNvPr id="4" name="Slide Number Placeholder 3"/>
          <p:cNvSpPr>
            <a:spLocks noGrp="1"/>
          </p:cNvSpPr>
          <p:nvPr>
            <p:ph type="sldNum" sz="quarter" idx="5"/>
          </p:nvPr>
        </p:nvSpPr>
        <p:spPr/>
        <p:txBody>
          <a:bodyPr/>
          <a:lstStyle/>
          <a:p>
            <a:fld id="{D316388E-63E9-4AC0-87C2-FA10E58516F7}" type="slidenum">
              <a:rPr lang="en-US" smtClean="0"/>
              <a:t>16</a:t>
            </a:fld>
            <a:endParaRPr lang="en-US"/>
          </a:p>
        </p:txBody>
      </p:sp>
    </p:spTree>
    <p:extLst>
      <p:ext uri="{BB962C8B-B14F-4D97-AF65-F5344CB8AC3E}">
        <p14:creationId xmlns:p14="http://schemas.microsoft.com/office/powerpoint/2010/main" val="1721198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16388E-63E9-4AC0-87C2-FA10E58516F7}" type="slidenum">
              <a:rPr lang="en-US" smtClean="0"/>
              <a:t>17</a:t>
            </a:fld>
            <a:endParaRPr lang="en-US"/>
          </a:p>
        </p:txBody>
      </p:sp>
    </p:spTree>
    <p:extLst>
      <p:ext uri="{BB962C8B-B14F-4D97-AF65-F5344CB8AC3E}">
        <p14:creationId xmlns:p14="http://schemas.microsoft.com/office/powerpoint/2010/main" val="1297320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Mailing address changed</a:t>
            </a:r>
          </a:p>
          <a:p>
            <a:r>
              <a:rPr lang="en-US" dirty="0"/>
              <a:t>Want to give flexibility for new tax/fee payment system in future, should it ever happen.</a:t>
            </a:r>
          </a:p>
        </p:txBody>
      </p:sp>
      <p:sp>
        <p:nvSpPr>
          <p:cNvPr id="4" name="Slide Number Placeholder 3"/>
          <p:cNvSpPr>
            <a:spLocks noGrp="1"/>
          </p:cNvSpPr>
          <p:nvPr>
            <p:ph type="sldNum" sz="quarter" idx="5"/>
          </p:nvPr>
        </p:nvSpPr>
        <p:spPr/>
        <p:txBody>
          <a:bodyPr/>
          <a:lstStyle/>
          <a:p>
            <a:fld id="{D316388E-63E9-4AC0-87C2-FA10E58516F7}" type="slidenum">
              <a:rPr lang="en-US" smtClean="0"/>
              <a:t>18</a:t>
            </a:fld>
            <a:endParaRPr lang="en-US"/>
          </a:p>
        </p:txBody>
      </p:sp>
    </p:spTree>
    <p:extLst>
      <p:ext uri="{BB962C8B-B14F-4D97-AF65-F5344CB8AC3E}">
        <p14:creationId xmlns:p14="http://schemas.microsoft.com/office/powerpoint/2010/main" val="32034838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8185" y="2161433"/>
            <a:ext cx="10055629" cy="1348530"/>
          </a:xfrm>
        </p:spPr>
        <p:txBody>
          <a:bodyPr anchor="ctr"/>
          <a:lstStyle>
            <a:lvl1pPr algn="ctr">
              <a:defRPr sz="6000" b="1"/>
            </a:lvl1pPr>
          </a:lstStyle>
          <a:p>
            <a:r>
              <a:rPr lang="en-US" dirty="0"/>
              <a:t>Click to edit Master title style</a:t>
            </a:r>
          </a:p>
        </p:txBody>
      </p:sp>
      <p:sp>
        <p:nvSpPr>
          <p:cNvPr id="3" name="Subtitle 2"/>
          <p:cNvSpPr>
            <a:spLocks noGrp="1"/>
          </p:cNvSpPr>
          <p:nvPr>
            <p:ph type="subTitle" idx="1"/>
          </p:nvPr>
        </p:nvSpPr>
        <p:spPr>
          <a:xfrm>
            <a:off x="1068185" y="3696837"/>
            <a:ext cx="10055629" cy="134853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a:extLst>
              <a:ext uri="{FF2B5EF4-FFF2-40B4-BE49-F238E27FC236}">
                <a16:creationId xmlns:a16="http://schemas.microsoft.com/office/drawing/2014/main" id="{266A3C76-888B-6444-CC05-232B10E696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1284224"/>
          </a:xfrm>
          <a:prstGeom prst="rect">
            <a:avLst/>
          </a:prstGeom>
        </p:spPr>
      </p:pic>
    </p:spTree>
    <p:extLst>
      <p:ext uri="{BB962C8B-B14F-4D97-AF65-F5344CB8AC3E}">
        <p14:creationId xmlns:p14="http://schemas.microsoft.com/office/powerpoint/2010/main" val="24880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074"/>
            <a:ext cx="10515600" cy="926373"/>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838200" y="2610196"/>
            <a:ext cx="10515600" cy="3883489"/>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4A5838AC-0F4F-CE30-74F1-A824C33867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1284224"/>
          </a:xfrm>
          <a:prstGeom prst="rect">
            <a:avLst/>
          </a:prstGeom>
        </p:spPr>
      </p:pic>
    </p:spTree>
    <p:extLst>
      <p:ext uri="{BB962C8B-B14F-4D97-AF65-F5344CB8AC3E}">
        <p14:creationId xmlns:p14="http://schemas.microsoft.com/office/powerpoint/2010/main" val="305591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6612" y="1444035"/>
            <a:ext cx="5157787" cy="823912"/>
          </a:xfrm>
        </p:spPr>
        <p:txBody>
          <a:bodyPr anchor="ctr">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344189"/>
            <a:ext cx="5157787" cy="42062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0612" y="1444035"/>
            <a:ext cx="5183188" cy="823912"/>
          </a:xfrm>
        </p:spPr>
        <p:txBody>
          <a:bodyPr anchor="ctr">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344189"/>
            <a:ext cx="5183188" cy="42062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C7E45C56-754B-FF7A-0F29-AD381D9ACD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1284224"/>
          </a:xfrm>
          <a:prstGeom prst="rect">
            <a:avLst/>
          </a:prstGeom>
        </p:spPr>
      </p:pic>
    </p:spTree>
    <p:extLst>
      <p:ext uri="{BB962C8B-B14F-4D97-AF65-F5344CB8AC3E}">
        <p14:creationId xmlns:p14="http://schemas.microsoft.com/office/powerpoint/2010/main" val="3015078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9309A-B5F1-4C46-9222-9C2FE1E63F8D}" type="slidenum">
              <a:rPr lang="en-US" smtClean="0"/>
              <a:t>‹#›</a:t>
            </a:fld>
            <a:endParaRPr lang="en-US"/>
          </a:p>
        </p:txBody>
      </p:sp>
    </p:spTree>
    <p:extLst>
      <p:ext uri="{BB962C8B-B14F-4D97-AF65-F5344CB8AC3E}">
        <p14:creationId xmlns:p14="http://schemas.microsoft.com/office/powerpoint/2010/main" val="3558767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ules@lcb.wa.gov" TargetMode="External"/><Relationship Id="rId2" Type="http://schemas.openxmlformats.org/officeDocument/2006/relationships/hyperlink" Target="mailto:Daniel.Jacobs@lcb.w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rules@lcb.w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ules@lcb.w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ules@lcb.w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cb.wa.gov/sites/default/files/publications/rules/2024-Proposed-Rules/WSR-24-11-03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cb.wa.gov/sites/default/files/publications/temp_links/Cannabis_Excise_Tax_Exemption_Guidance_5-29-2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F34F2-142F-149D-95E4-23F7271AD18E}"/>
              </a:ext>
            </a:extLst>
          </p:cNvPr>
          <p:cNvSpPr>
            <a:spLocks noGrp="1"/>
          </p:cNvSpPr>
          <p:nvPr>
            <p:ph type="ctrTitle"/>
          </p:nvPr>
        </p:nvSpPr>
        <p:spPr>
          <a:xfrm>
            <a:off x="1068185" y="1812633"/>
            <a:ext cx="10055629" cy="1348530"/>
          </a:xfrm>
        </p:spPr>
        <p:txBody>
          <a:bodyPr>
            <a:normAutofit/>
          </a:bodyPr>
          <a:lstStyle/>
          <a:p>
            <a:r>
              <a:rPr lang="en-US" sz="4800" dirty="0">
                <a:latin typeface="Arial" panose="020B0604020202020204" pitchFamily="34" charset="0"/>
                <a:cs typeface="Arial" panose="020B0604020202020204" pitchFamily="34" charset="0"/>
              </a:rPr>
              <a:t>SHB 1453 Draft Rules Discussion</a:t>
            </a:r>
          </a:p>
        </p:txBody>
      </p:sp>
      <p:sp>
        <p:nvSpPr>
          <p:cNvPr id="3" name="Subtitle 2">
            <a:extLst>
              <a:ext uri="{FF2B5EF4-FFF2-40B4-BE49-F238E27FC236}">
                <a16:creationId xmlns:a16="http://schemas.microsoft.com/office/drawing/2014/main" id="{732E0782-FD5F-CED8-8C97-D2A1E74FCED2}"/>
              </a:ext>
            </a:extLst>
          </p:cNvPr>
          <p:cNvSpPr>
            <a:spLocks noGrp="1"/>
          </p:cNvSpPr>
          <p:nvPr>
            <p:ph type="subTitle" idx="1"/>
          </p:nvPr>
        </p:nvSpPr>
        <p:spPr>
          <a:xfrm>
            <a:off x="1068185" y="3696837"/>
            <a:ext cx="10055629" cy="883872"/>
          </a:xfrm>
        </p:spPr>
        <p:txBody>
          <a:bodyPr>
            <a:normAutofit/>
          </a:bodyPr>
          <a:lstStyle/>
          <a:p>
            <a:r>
              <a:rPr lang="en-US" dirty="0">
                <a:latin typeface="Arial" panose="020B0604020202020204" pitchFamily="34" charset="0"/>
                <a:cs typeface="Arial" panose="020B0604020202020204" pitchFamily="34" charset="0"/>
              </a:rPr>
              <a:t>Monday, June 3, 10 a.m. – Noon</a:t>
            </a:r>
          </a:p>
          <a:p>
            <a:r>
              <a:rPr lang="en-US" dirty="0">
                <a:latin typeface="Arial" panose="020B0604020202020204" pitchFamily="34" charset="0"/>
                <a:cs typeface="Arial" panose="020B0604020202020204" pitchFamily="34" charset="0"/>
              </a:rPr>
              <a:t>Thursday, June 6, 1 p.m. – 3 p.m.</a:t>
            </a:r>
          </a:p>
          <a:p>
            <a:endParaRPr lang="en-US" dirty="0"/>
          </a:p>
        </p:txBody>
      </p:sp>
      <p:sp>
        <p:nvSpPr>
          <p:cNvPr id="4" name="TextBox 3">
            <a:extLst>
              <a:ext uri="{FF2B5EF4-FFF2-40B4-BE49-F238E27FC236}">
                <a16:creationId xmlns:a16="http://schemas.microsoft.com/office/drawing/2014/main" id="{00EE5841-EBC1-207D-D8C6-3D5FA8150A5E}"/>
              </a:ext>
            </a:extLst>
          </p:cNvPr>
          <p:cNvSpPr txBox="1"/>
          <p:nvPr/>
        </p:nvSpPr>
        <p:spPr>
          <a:xfrm>
            <a:off x="3836407" y="5481776"/>
            <a:ext cx="4519187" cy="923330"/>
          </a:xfrm>
          <a:prstGeom prst="rect">
            <a:avLst/>
          </a:prstGeom>
          <a:noFill/>
        </p:spPr>
        <p:txBody>
          <a:bodyPr wrap="none" rtlCol="0">
            <a:spAutoFit/>
          </a:bodyPr>
          <a:lstStyle/>
          <a:p>
            <a:pPr algn="ctr"/>
            <a:r>
              <a:rPr lang="en-US" dirty="0">
                <a:latin typeface="Arial" panose="020B0604020202020204" pitchFamily="34" charset="0"/>
                <a:cs typeface="Arial" panose="020B0604020202020204" pitchFamily="34" charset="0"/>
              </a:rPr>
              <a:t>Daniel Jacobs, Policy &amp; Rules Coordinator</a:t>
            </a:r>
          </a:p>
          <a:p>
            <a:pPr algn="ctr"/>
            <a:r>
              <a:rPr lang="en-US" dirty="0">
                <a:latin typeface="Arial" panose="020B0604020202020204" pitchFamily="34" charset="0"/>
                <a:cs typeface="Arial" panose="020B0604020202020204" pitchFamily="34" charset="0"/>
                <a:hlinkClick r:id="rId2"/>
              </a:rPr>
              <a:t>Daniel.Jacobs@lcb.wa.gov</a:t>
            </a: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hlinkClick r:id="rId3"/>
              </a:rPr>
              <a:t>rules@lcb.wa.gov</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68138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7446-0206-DA55-265D-4A180AF3CBDA}"/>
              </a:ext>
            </a:extLst>
          </p:cNvPr>
          <p:cNvSpPr>
            <a:spLocks noGrp="1"/>
          </p:cNvSpPr>
          <p:nvPr>
            <p:ph type="title"/>
          </p:nvPr>
        </p:nvSpPr>
        <p:spPr/>
        <p:txBody>
          <a:bodyPr>
            <a:noAutofit/>
          </a:bodyPr>
          <a:lstStyle/>
          <a:p>
            <a:pPr algn="ctr"/>
            <a:r>
              <a:rPr lang="en-US" sz="3600" dirty="0">
                <a:latin typeface="Arial" panose="020B0604020202020204" pitchFamily="34" charset="0"/>
                <a:cs typeface="Arial" panose="020B0604020202020204" pitchFamily="34" charset="0"/>
              </a:rPr>
              <a:t>WAC 314-55-090(1) – Elements to apply Excise Tax Exemption</a:t>
            </a:r>
          </a:p>
        </p:txBody>
      </p:sp>
      <p:sp>
        <p:nvSpPr>
          <p:cNvPr id="3" name="Content Placeholder 2">
            <a:extLst>
              <a:ext uri="{FF2B5EF4-FFF2-40B4-BE49-F238E27FC236}">
                <a16:creationId xmlns:a16="http://schemas.microsoft.com/office/drawing/2014/main" id="{6E3D8028-2514-1F25-7FB9-27F8DCB35645}"/>
              </a:ext>
            </a:extLst>
          </p:cNvPr>
          <p:cNvSpPr>
            <a:spLocks noGrp="1"/>
          </p:cNvSpPr>
          <p:nvPr>
            <p:ph idx="1"/>
          </p:nvPr>
        </p:nvSpPr>
        <p:spPr>
          <a:xfrm>
            <a:off x="248281" y="2610197"/>
            <a:ext cx="11517806" cy="926373"/>
          </a:xfrm>
        </p:spPr>
        <p:txBody>
          <a:bodyPr>
            <a:noAutofit/>
          </a:bodyPr>
          <a:lstStyle/>
          <a:p>
            <a:pPr marL="0" marR="0" indent="0">
              <a:lnSpc>
                <a:spcPts val="3200"/>
              </a:lnSpc>
              <a:spcBef>
                <a:spcPts val="0"/>
              </a:spcBef>
              <a:spcAft>
                <a:spcPts val="0"/>
              </a:spcAft>
              <a:buNone/>
            </a:pPr>
            <a:r>
              <a:rPr lang="en-US" sz="1800" dirty="0">
                <a:effectLst/>
                <a:latin typeface="Courier New" panose="02070309020205020404" pitchFamily="49" charset="0"/>
                <a:ea typeface="Times New Roman" panose="02020603050405020304" pitchFamily="18" charset="0"/>
                <a:cs typeface="Times New Roman" panose="02020603050405020304" pitchFamily="18" charset="0"/>
              </a:rPr>
              <a:t>(1) Pursuant to RCW 69.50.535(2), the excise tax levied in RCW 69.50.535(1) does not apply to sales of cannabis that satisfy all of the following conditions:</a:t>
            </a:r>
          </a:p>
        </p:txBody>
      </p:sp>
      <p:graphicFrame>
        <p:nvGraphicFramePr>
          <p:cNvPr id="4" name="Table 4">
            <a:extLst>
              <a:ext uri="{FF2B5EF4-FFF2-40B4-BE49-F238E27FC236}">
                <a16:creationId xmlns:a16="http://schemas.microsoft.com/office/drawing/2014/main" id="{02E7BAEF-5902-B4F0-F4C9-CAE963C57588}"/>
              </a:ext>
            </a:extLst>
          </p:cNvPr>
          <p:cNvGraphicFramePr>
            <a:graphicFrameLocks noGrp="1"/>
          </p:cNvGraphicFramePr>
          <p:nvPr>
            <p:extLst>
              <p:ext uri="{D42A27DB-BD31-4B8C-83A1-F6EECF244321}">
                <p14:modId xmlns:p14="http://schemas.microsoft.com/office/powerpoint/2010/main" val="4030113220"/>
              </p:ext>
            </p:extLst>
          </p:nvPr>
        </p:nvGraphicFramePr>
        <p:xfrm>
          <a:off x="411784" y="3640183"/>
          <a:ext cx="11166580" cy="2488759"/>
        </p:xfrm>
        <a:graphic>
          <a:graphicData uri="http://schemas.openxmlformats.org/drawingml/2006/table">
            <a:tbl>
              <a:tblPr firstRow="1" bandRow="1">
                <a:tableStyleId>{2D5ABB26-0587-4C30-8999-92F81FD0307C}</a:tableStyleId>
              </a:tblPr>
              <a:tblGrid>
                <a:gridCol w="11166580">
                  <a:extLst>
                    <a:ext uri="{9D8B030D-6E8A-4147-A177-3AD203B41FA5}">
                      <a16:colId xmlns:a16="http://schemas.microsoft.com/office/drawing/2014/main" val="3377535970"/>
                    </a:ext>
                  </a:extLst>
                </a:gridCol>
              </a:tblGrid>
              <a:tr h="6237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Courier New" panose="02070309020205020404" pitchFamily="49" charset="0"/>
                          <a:ea typeface="+mn-ea"/>
                          <a:cs typeface="Courier New" panose="02070309020205020404" pitchFamily="49" charset="0"/>
                        </a:rPr>
                        <a:t>(a) The sale is made by a cannabis retailer holding a valid medical cannabis endorsement issued pursuant to RCW 69.50.375, and compliant with WAC 314-55-080;</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348711"/>
                  </a:ext>
                </a:extLst>
              </a:tr>
              <a:tr h="7277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Courier New" panose="02070309020205020404" pitchFamily="49" charset="0"/>
                          <a:ea typeface="+mn-ea"/>
                          <a:cs typeface="Courier New" panose="02070309020205020404" pitchFamily="49" charset="0"/>
                        </a:rPr>
                        <a:t>(b) The sale is made to a qualifying patient or designated provider who has a valid recognition card issued pursuant to RCW 69.51A.230, and is in the database;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8297241"/>
                  </a:ext>
                </a:extLst>
              </a:tr>
              <a:tr h="934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Courier New" panose="02070309020205020404" pitchFamily="49" charset="0"/>
                          <a:ea typeface="+mn-ea"/>
                          <a:cs typeface="Courier New" panose="02070309020205020404" pitchFamily="49" charset="0"/>
                        </a:rPr>
                        <a:t>(c) The sale is of cannabis concentrates, useable cannabis, or cannabis-infused products identified by the department as a compliant cannabis product in chapter 246-70 WAC and tested to the standards in chapter 246-70 WAC;</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489374"/>
                  </a:ext>
                </a:extLst>
              </a:tr>
            </a:tbl>
          </a:graphicData>
        </a:graphic>
      </p:graphicFrame>
    </p:spTree>
    <p:extLst>
      <p:ext uri="{BB962C8B-B14F-4D97-AF65-F5344CB8AC3E}">
        <p14:creationId xmlns:p14="http://schemas.microsoft.com/office/powerpoint/2010/main" val="1987328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D1EE-119E-595F-E63D-54332CEB180C}"/>
              </a:ext>
            </a:extLst>
          </p:cNvPr>
          <p:cNvSpPr>
            <a:spLocks noGrp="1"/>
          </p:cNvSpPr>
          <p:nvPr>
            <p:ph type="title"/>
          </p:nvPr>
        </p:nvSpPr>
        <p:spPr>
          <a:xfrm>
            <a:off x="838200" y="1461075"/>
            <a:ext cx="10515600" cy="750902"/>
          </a:xfrm>
        </p:spPr>
        <p:txBody>
          <a:bodyPr>
            <a:noAutofit/>
          </a:bodyPr>
          <a:lstStyle/>
          <a:p>
            <a:pPr algn="ctr"/>
            <a:r>
              <a:rPr lang="en-US" sz="3600" dirty="0">
                <a:latin typeface="Arial" panose="020B0604020202020204" pitchFamily="34" charset="0"/>
                <a:cs typeface="Arial" panose="020B0604020202020204" pitchFamily="34" charset="0"/>
              </a:rPr>
              <a:t>WAC 314-55-090(2) – Record Keeping Requirements</a:t>
            </a:r>
          </a:p>
        </p:txBody>
      </p:sp>
      <p:sp>
        <p:nvSpPr>
          <p:cNvPr id="3" name="Content Placeholder 2">
            <a:extLst>
              <a:ext uri="{FF2B5EF4-FFF2-40B4-BE49-F238E27FC236}">
                <a16:creationId xmlns:a16="http://schemas.microsoft.com/office/drawing/2014/main" id="{AEB60ACF-7181-8C4E-E463-888DCA0107FA}"/>
              </a:ext>
            </a:extLst>
          </p:cNvPr>
          <p:cNvSpPr>
            <a:spLocks noGrp="1"/>
          </p:cNvSpPr>
          <p:nvPr>
            <p:ph idx="1"/>
          </p:nvPr>
        </p:nvSpPr>
        <p:spPr>
          <a:xfrm>
            <a:off x="308838" y="2289028"/>
            <a:ext cx="11511750" cy="4244415"/>
          </a:xfrm>
        </p:spPr>
        <p:txBody>
          <a:bodyPr>
            <a:noAutofit/>
          </a:bodyPr>
          <a:lstStyle/>
          <a:p>
            <a:pPr marL="0" marR="0" indent="0">
              <a:lnSpc>
                <a:spcPts val="3200"/>
              </a:lnSpc>
              <a:spcBef>
                <a:spcPts val="0"/>
              </a:spcBef>
              <a:spcAft>
                <a:spcPts val="0"/>
              </a:spcAft>
              <a:buNone/>
            </a:pPr>
            <a:r>
              <a:rPr lang="en-US" sz="1800" dirty="0">
                <a:effectLst/>
                <a:latin typeface="Courier New" panose="02070309020205020404" pitchFamily="49" charset="0"/>
                <a:ea typeface="Times New Roman" panose="02020603050405020304" pitchFamily="18" charset="0"/>
                <a:cs typeface="Times New Roman" panose="02020603050405020304" pitchFamily="18" charset="0"/>
              </a:rPr>
              <a:t>(2) Cannabis licensees must retain the following information for five years, consistent with WAC 314-55-087, for every sale where the excise tax is exempted per RCW 69.50.535(2):</a:t>
            </a:r>
          </a:p>
          <a:p>
            <a:pPr marL="0" marR="0" indent="0">
              <a:lnSpc>
                <a:spcPts val="3200"/>
              </a:lnSpc>
              <a:spcBef>
                <a:spcPts val="0"/>
              </a:spcBef>
              <a:spcAft>
                <a:spcPts val="0"/>
              </a:spcAft>
              <a:buNone/>
            </a:pPr>
            <a:endParaRPr lang="en-US" sz="1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65A9D0A4-BB01-1AA3-959C-33205FAC8B11}"/>
              </a:ext>
            </a:extLst>
          </p:cNvPr>
          <p:cNvGraphicFramePr>
            <a:graphicFrameLocks noGrp="1"/>
          </p:cNvGraphicFramePr>
          <p:nvPr>
            <p:extLst>
              <p:ext uri="{D42A27DB-BD31-4B8C-83A1-F6EECF244321}">
                <p14:modId xmlns:p14="http://schemas.microsoft.com/office/powerpoint/2010/main" val="1119802860"/>
              </p:ext>
            </p:extLst>
          </p:nvPr>
        </p:nvGraphicFramePr>
        <p:xfrm>
          <a:off x="308838" y="3816547"/>
          <a:ext cx="11376833" cy="2651345"/>
        </p:xfrm>
        <a:graphic>
          <a:graphicData uri="http://schemas.openxmlformats.org/drawingml/2006/table">
            <a:tbl>
              <a:tblPr firstRow="1" bandRow="1">
                <a:tableStyleId>{2D5ABB26-0587-4C30-8999-92F81FD0307C}</a:tableStyleId>
              </a:tblPr>
              <a:tblGrid>
                <a:gridCol w="11376833">
                  <a:extLst>
                    <a:ext uri="{9D8B030D-6E8A-4147-A177-3AD203B41FA5}">
                      <a16:colId xmlns:a16="http://schemas.microsoft.com/office/drawing/2014/main" val="1824356543"/>
                    </a:ext>
                  </a:extLst>
                </a:gridCol>
              </a:tblGrid>
              <a:tr h="369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Courier New" panose="02070309020205020404" pitchFamily="49" charset="0"/>
                          <a:ea typeface="+mn-ea"/>
                          <a:cs typeface="Courier New" panose="02070309020205020404" pitchFamily="49" charset="0"/>
                        </a:rPr>
                        <a:t>(a) Date of sale;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675340"/>
                  </a:ext>
                </a:extLst>
              </a:tr>
              <a:tr h="3693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Courier New" panose="02070309020205020404" pitchFamily="49" charset="0"/>
                          <a:ea typeface="+mn-ea"/>
                          <a:cs typeface="Courier New" panose="02070309020205020404" pitchFamily="49" charset="0"/>
                        </a:rPr>
                        <a:t>(b) Unique identifying number of qualifying patient making purchase;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6883950"/>
                  </a:ext>
                </a:extLst>
              </a:tr>
              <a:tr h="877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Courier New" panose="02070309020205020404" pitchFamily="49" charset="0"/>
                          <a:ea typeface="+mn-ea"/>
                          <a:cs typeface="Courier New" panose="02070309020205020404" pitchFamily="49" charset="0"/>
                        </a:rPr>
                        <a:t>(c) Stock keeping unit (SKU) of cannabis concentrates, useable cannabis, or cannabis-infused products identified by the department as a compliant cannabis product in chapter 246-70 WAC and tested to the standards in chapter 246-70 WAC;</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3151923"/>
                  </a:ext>
                </a:extLst>
              </a:tr>
              <a:tr h="998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Courier New" panose="02070309020205020404" pitchFamily="49" charset="0"/>
                          <a:ea typeface="+mn-ea"/>
                          <a:cs typeface="Courier New" panose="02070309020205020404" pitchFamily="49" charset="0"/>
                        </a:rPr>
                        <a:t>(d) Sales price of cannabis concentrates, useable cannabis, or cannabis-infused products identified by the department as a compliant cannabis product in chapter 246-70 WAC and tested to the standards in chapter 246-70 WAC.</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3271042"/>
                  </a:ext>
                </a:extLst>
              </a:tr>
            </a:tbl>
          </a:graphicData>
        </a:graphic>
      </p:graphicFrame>
    </p:spTree>
    <p:extLst>
      <p:ext uri="{BB962C8B-B14F-4D97-AF65-F5344CB8AC3E}">
        <p14:creationId xmlns:p14="http://schemas.microsoft.com/office/powerpoint/2010/main" val="2641973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76C97-3BE3-61B8-9AB0-17EBD014426B}"/>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WAC 314-55-090(3) Taxability Presumption</a:t>
            </a:r>
          </a:p>
        </p:txBody>
      </p:sp>
      <p:sp>
        <p:nvSpPr>
          <p:cNvPr id="6" name="Content Placeholder 5">
            <a:extLst>
              <a:ext uri="{FF2B5EF4-FFF2-40B4-BE49-F238E27FC236}">
                <a16:creationId xmlns:a16="http://schemas.microsoft.com/office/drawing/2014/main" id="{EB3A0A2C-8F2A-954F-6340-00B04F89C294}"/>
              </a:ext>
            </a:extLst>
          </p:cNvPr>
          <p:cNvSpPr>
            <a:spLocks noGrp="1"/>
          </p:cNvSpPr>
          <p:nvPr>
            <p:ph idx="1"/>
          </p:nvPr>
        </p:nvSpPr>
        <p:spPr>
          <a:xfrm>
            <a:off x="351225" y="2282972"/>
            <a:ext cx="11493585" cy="4432721"/>
          </a:xfrm>
        </p:spPr>
        <p:txBody>
          <a:bodyPr>
            <a:normAutofit/>
          </a:bodyPr>
          <a:lstStyle/>
          <a:p>
            <a:pPr marL="0" indent="0">
              <a:buNone/>
            </a:pPr>
            <a:r>
              <a:rPr lang="en-US" sz="2600" dirty="0">
                <a:effectLst/>
                <a:latin typeface="Courier New" panose="02070309020205020404" pitchFamily="49" charset="0"/>
                <a:ea typeface="Times New Roman" panose="02020603050405020304" pitchFamily="18" charset="0"/>
                <a:cs typeface="Times New Roman" panose="02020603050405020304" pitchFamily="18" charset="0"/>
              </a:rPr>
              <a:t>(3) For any sale where the excise tax was not collected, </a:t>
            </a:r>
            <a:r>
              <a:rPr lang="en-US" sz="2600" u="sng" dirty="0">
                <a:effectLst/>
                <a:latin typeface="Courier New" panose="02070309020205020404" pitchFamily="49" charset="0"/>
                <a:ea typeface="Times New Roman" panose="02020603050405020304" pitchFamily="18" charset="0"/>
                <a:cs typeface="Times New Roman" panose="02020603050405020304" pitchFamily="18" charset="0"/>
              </a:rPr>
              <a:t>if</a:t>
            </a:r>
            <a:r>
              <a:rPr lang="en-US" sz="2600" dirty="0">
                <a:effectLst/>
                <a:latin typeface="Courier New" panose="02070309020205020404" pitchFamily="49" charset="0"/>
                <a:ea typeface="Times New Roman" panose="02020603050405020304" pitchFamily="18" charset="0"/>
                <a:cs typeface="Times New Roman" panose="02020603050405020304" pitchFamily="18" charset="0"/>
              </a:rPr>
              <a:t> a cannabis licensee cannot produce the documentation </a:t>
            </a:r>
            <a:r>
              <a:rPr lang="en-US" sz="2600" u="sng" dirty="0">
                <a:effectLst/>
                <a:latin typeface="Courier New" panose="02070309020205020404" pitchFamily="49" charset="0"/>
                <a:ea typeface="Times New Roman" panose="02020603050405020304" pitchFamily="18" charset="0"/>
                <a:cs typeface="Times New Roman" panose="02020603050405020304" pitchFamily="18" charset="0"/>
              </a:rPr>
              <a:t>identified in subsection (2) of this section when requested by the LCB</a:t>
            </a:r>
            <a:r>
              <a:rPr lang="en-US" sz="2600" dirty="0">
                <a:effectLst/>
                <a:latin typeface="Courier New" panose="02070309020205020404" pitchFamily="49" charset="0"/>
                <a:ea typeface="Times New Roman" panose="02020603050405020304" pitchFamily="18" charset="0"/>
                <a:cs typeface="Times New Roman" panose="02020603050405020304" pitchFamily="18" charset="0"/>
              </a:rPr>
              <a:t>, such excise tax shall be </a:t>
            </a:r>
            <a:r>
              <a:rPr lang="en-US" sz="2600" u="sng" dirty="0">
                <a:effectLst/>
                <a:latin typeface="Courier New" panose="02070309020205020404" pitchFamily="49" charset="0"/>
                <a:ea typeface="Times New Roman" panose="02020603050405020304" pitchFamily="18" charset="0"/>
                <a:cs typeface="Times New Roman" panose="02020603050405020304" pitchFamily="18" charset="0"/>
              </a:rPr>
              <a:t>presumed</a:t>
            </a:r>
            <a:r>
              <a:rPr lang="en-US" sz="2600" dirty="0">
                <a:effectLst/>
                <a:latin typeface="Courier New" panose="02070309020205020404" pitchFamily="49" charset="0"/>
                <a:ea typeface="Times New Roman" panose="02020603050405020304" pitchFamily="18" charset="0"/>
                <a:cs typeface="Times New Roman" panose="02020603050405020304" pitchFamily="18" charset="0"/>
              </a:rPr>
              <a:t> to have been </a:t>
            </a:r>
            <a:r>
              <a:rPr lang="en-US" sz="2600" u="sng" dirty="0">
                <a:effectLst/>
                <a:latin typeface="Courier New" panose="02070309020205020404" pitchFamily="49" charset="0"/>
                <a:ea typeface="Times New Roman" panose="02020603050405020304" pitchFamily="18" charset="0"/>
                <a:cs typeface="Times New Roman" panose="02020603050405020304" pitchFamily="18" charset="0"/>
              </a:rPr>
              <a:t>incorrectly exempted</a:t>
            </a:r>
            <a:r>
              <a:rPr lang="en-US" sz="2600" dirty="0">
                <a:effectLst/>
                <a:latin typeface="Courier New" panose="02070309020205020404" pitchFamily="49" charset="0"/>
                <a:ea typeface="Times New Roman" panose="02020603050405020304" pitchFamily="18" charset="0"/>
                <a:cs typeface="Times New Roman" panose="02020603050405020304" pitchFamily="18" charset="0"/>
              </a:rPr>
              <a:t>, and the retailer </a:t>
            </a:r>
            <a:r>
              <a:rPr lang="en-US" sz="2600" u="sng" dirty="0">
                <a:effectLst/>
                <a:latin typeface="Courier New" panose="02070309020205020404" pitchFamily="49" charset="0"/>
                <a:ea typeface="Times New Roman" panose="02020603050405020304" pitchFamily="18" charset="0"/>
                <a:cs typeface="Times New Roman" panose="02020603050405020304" pitchFamily="18" charset="0"/>
              </a:rPr>
              <a:t>shall be responsible for remitting</a:t>
            </a:r>
            <a:r>
              <a:rPr lang="en-US" sz="2600" dirty="0">
                <a:effectLst/>
                <a:latin typeface="Courier New" panose="02070309020205020404" pitchFamily="49" charset="0"/>
                <a:ea typeface="Times New Roman" panose="02020603050405020304" pitchFamily="18" charset="0"/>
                <a:cs typeface="Times New Roman" panose="02020603050405020304" pitchFamily="18" charset="0"/>
              </a:rPr>
              <a:t> to the LCB the amount of excise tax that </a:t>
            </a:r>
            <a:r>
              <a:rPr lang="en-US" sz="2600" u="sng" dirty="0">
                <a:effectLst/>
                <a:latin typeface="Courier New" panose="02070309020205020404" pitchFamily="49" charset="0"/>
                <a:ea typeface="Times New Roman" panose="02020603050405020304" pitchFamily="18" charset="0"/>
                <a:cs typeface="Times New Roman" panose="02020603050405020304" pitchFamily="18" charset="0"/>
              </a:rPr>
              <a:t>should have been collected</a:t>
            </a:r>
            <a:r>
              <a:rPr lang="en-US" sz="2600"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US" sz="2600" u="sng" dirty="0">
                <a:effectLst/>
                <a:latin typeface="Courier New" panose="02070309020205020404" pitchFamily="49" charset="0"/>
                <a:ea typeface="Times New Roman" panose="02020603050405020304" pitchFamily="18" charset="0"/>
                <a:cs typeface="Times New Roman" panose="02020603050405020304" pitchFamily="18" charset="0"/>
              </a:rPr>
              <a:t>Penalties may apply</a:t>
            </a:r>
            <a:r>
              <a:rPr lang="en-US" sz="2600" dirty="0">
                <a:effectLst/>
                <a:latin typeface="Courier New" panose="02070309020205020404" pitchFamily="49" charset="0"/>
                <a:ea typeface="Times New Roman" panose="02020603050405020304" pitchFamily="18" charset="0"/>
                <a:cs typeface="Times New Roman" panose="02020603050405020304" pitchFamily="18" charset="0"/>
              </a:rPr>
              <a:t> to any incorrectly exempted excise tax payments that need to be remitted as described in this subsection, consistent with WAC 314-55-092.</a:t>
            </a:r>
          </a:p>
          <a:p>
            <a:pPr marL="0" indent="0">
              <a:buNone/>
            </a:pPr>
            <a:r>
              <a:rPr lang="en-US" sz="2600" dirty="0">
                <a:latin typeface="Courier New" panose="02070309020205020404" pitchFamily="49" charset="0"/>
                <a:cs typeface="Times New Roman" panose="02020603050405020304" pitchFamily="18" charset="0"/>
              </a:rPr>
              <a:t>(emphasis added)</a:t>
            </a:r>
            <a:endParaRPr lang="en-US" sz="2600" dirty="0"/>
          </a:p>
        </p:txBody>
      </p:sp>
    </p:spTree>
    <p:extLst>
      <p:ext uri="{BB962C8B-B14F-4D97-AF65-F5344CB8AC3E}">
        <p14:creationId xmlns:p14="http://schemas.microsoft.com/office/powerpoint/2010/main" val="2808932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7FC1-FA0D-450C-C5D7-7EC994DA7298}"/>
              </a:ext>
            </a:extLst>
          </p:cNvPr>
          <p:cNvSpPr>
            <a:spLocks noGrp="1"/>
          </p:cNvSpPr>
          <p:nvPr>
            <p:ph type="title"/>
          </p:nvPr>
        </p:nvSpPr>
        <p:spPr>
          <a:xfrm>
            <a:off x="838200" y="1332239"/>
            <a:ext cx="10515600" cy="629786"/>
          </a:xfrm>
        </p:spPr>
        <p:txBody>
          <a:bodyPr>
            <a:normAutofit/>
          </a:bodyPr>
          <a:lstStyle/>
          <a:p>
            <a:pPr algn="ctr"/>
            <a:r>
              <a:rPr lang="en-US" sz="3600" dirty="0">
                <a:latin typeface="Arial" panose="020B0604020202020204" pitchFamily="34" charset="0"/>
                <a:cs typeface="Arial" panose="020B0604020202020204" pitchFamily="34" charset="0"/>
              </a:rPr>
              <a:t>WAC 314-55-090(4) Definitions</a:t>
            </a:r>
          </a:p>
        </p:txBody>
      </p:sp>
      <p:sp>
        <p:nvSpPr>
          <p:cNvPr id="3" name="Content Placeholder 2">
            <a:extLst>
              <a:ext uri="{FF2B5EF4-FFF2-40B4-BE49-F238E27FC236}">
                <a16:creationId xmlns:a16="http://schemas.microsoft.com/office/drawing/2014/main" id="{83648781-819A-00D9-9028-5149FABEC509}"/>
              </a:ext>
            </a:extLst>
          </p:cNvPr>
          <p:cNvSpPr>
            <a:spLocks noGrp="1"/>
          </p:cNvSpPr>
          <p:nvPr>
            <p:ph idx="1"/>
          </p:nvPr>
        </p:nvSpPr>
        <p:spPr>
          <a:xfrm>
            <a:off x="349208" y="2010469"/>
            <a:ext cx="11493584" cy="4234936"/>
          </a:xfrm>
        </p:spPr>
        <p:txBody>
          <a:bodyPr>
            <a:noAutofit/>
          </a:bodyPr>
          <a:lstStyle/>
          <a:p>
            <a:pPr marL="0" marR="0" indent="0">
              <a:lnSpc>
                <a:spcPts val="3200"/>
              </a:lnSpc>
              <a:spcBef>
                <a:spcPts val="0"/>
              </a:spcBef>
              <a:spcAft>
                <a:spcPts val="0"/>
              </a:spcAft>
              <a:buNone/>
            </a:pPr>
            <a:r>
              <a:rPr lang="en-US" sz="2200" dirty="0">
                <a:effectLst/>
                <a:latin typeface="Courier New" panose="02070309020205020404" pitchFamily="49" charset="0"/>
                <a:ea typeface="Times New Roman" panose="02020603050405020304" pitchFamily="18" charset="0"/>
                <a:cs typeface="Times New Roman" panose="02020603050405020304" pitchFamily="18" charset="0"/>
              </a:rPr>
              <a:t>(a) "Database" means the medical cannabis authorization database as defined in RCW 69.51A.010.</a:t>
            </a:r>
          </a:p>
          <a:p>
            <a:pPr marL="0" marR="0" indent="0">
              <a:lnSpc>
                <a:spcPts val="3200"/>
              </a:lnSpc>
              <a:spcBef>
                <a:spcPts val="0"/>
              </a:spcBef>
              <a:spcAft>
                <a:spcPts val="0"/>
              </a:spcAft>
              <a:buNone/>
            </a:pPr>
            <a:r>
              <a:rPr lang="en-US" sz="2200" dirty="0">
                <a:effectLst/>
                <a:latin typeface="Courier New" panose="02070309020205020404" pitchFamily="49" charset="0"/>
                <a:ea typeface="Times New Roman" panose="02020603050405020304" pitchFamily="18" charset="0"/>
                <a:cs typeface="Times New Roman" panose="02020603050405020304" pitchFamily="18" charset="0"/>
              </a:rPr>
              <a:t>(b) "Department" means the Washington state department of health.</a:t>
            </a:r>
          </a:p>
          <a:p>
            <a:pPr marL="0" marR="0" indent="0">
              <a:lnSpc>
                <a:spcPts val="3200"/>
              </a:lnSpc>
              <a:spcBef>
                <a:spcPts val="0"/>
              </a:spcBef>
              <a:spcAft>
                <a:spcPts val="0"/>
              </a:spcAft>
              <a:buNone/>
            </a:pPr>
            <a:r>
              <a:rPr lang="en-US" sz="2200" dirty="0">
                <a:effectLst/>
                <a:latin typeface="Courier New" panose="02070309020205020404" pitchFamily="49" charset="0"/>
                <a:ea typeface="Times New Roman" panose="02020603050405020304" pitchFamily="18" charset="0"/>
                <a:cs typeface="Times New Roman" panose="02020603050405020304" pitchFamily="18" charset="0"/>
              </a:rPr>
              <a:t>(c) "Designated provider" has the same meaning provided in RCW 69.51A.010.</a:t>
            </a:r>
          </a:p>
          <a:p>
            <a:pPr marL="0" marR="0" indent="0">
              <a:lnSpc>
                <a:spcPts val="3200"/>
              </a:lnSpc>
              <a:spcBef>
                <a:spcPts val="0"/>
              </a:spcBef>
              <a:spcAft>
                <a:spcPts val="0"/>
              </a:spcAft>
              <a:buNone/>
            </a:pPr>
            <a:r>
              <a:rPr lang="en-US" sz="2200" dirty="0">
                <a:effectLst/>
                <a:latin typeface="Courier New" panose="02070309020205020404" pitchFamily="49" charset="0"/>
                <a:ea typeface="Times New Roman" panose="02020603050405020304" pitchFamily="18" charset="0"/>
                <a:cs typeface="Times New Roman" panose="02020603050405020304" pitchFamily="18" charset="0"/>
              </a:rPr>
              <a:t>(d) "Qualifying patient" has the same meaning provided in RCW 69.51A.010.</a:t>
            </a:r>
          </a:p>
          <a:p>
            <a:pPr marL="0" marR="0" indent="0">
              <a:lnSpc>
                <a:spcPts val="3200"/>
              </a:lnSpc>
              <a:spcBef>
                <a:spcPts val="0"/>
              </a:spcBef>
              <a:spcAft>
                <a:spcPts val="0"/>
              </a:spcAft>
              <a:buNone/>
            </a:pPr>
            <a:r>
              <a:rPr lang="en-US" sz="2200" dirty="0">
                <a:effectLst/>
                <a:latin typeface="Courier New" panose="02070309020205020404" pitchFamily="49" charset="0"/>
                <a:ea typeface="Times New Roman" panose="02020603050405020304" pitchFamily="18" charset="0"/>
                <a:cs typeface="Times New Roman" panose="02020603050405020304" pitchFamily="18" charset="0"/>
              </a:rPr>
              <a:t>(e) "Recognition card" has the same meaning provided in RCW 69.51A.010.</a:t>
            </a:r>
          </a:p>
          <a:p>
            <a:pPr marL="0" marR="0" indent="0">
              <a:lnSpc>
                <a:spcPts val="3200"/>
              </a:lnSpc>
              <a:spcBef>
                <a:spcPts val="0"/>
              </a:spcBef>
              <a:spcAft>
                <a:spcPts val="0"/>
              </a:spcAft>
              <a:buNone/>
            </a:pPr>
            <a:r>
              <a:rPr lang="en-US" sz="2200" dirty="0">
                <a:effectLst/>
                <a:latin typeface="Courier New" panose="02070309020205020404" pitchFamily="49" charset="0"/>
                <a:ea typeface="Times New Roman" panose="02020603050405020304" pitchFamily="18" charset="0"/>
                <a:cs typeface="Times New Roman" panose="02020603050405020304" pitchFamily="18" charset="0"/>
              </a:rPr>
              <a:t>(f) "Unique identifying number" refers to the unique identifying number described in RCW 69.51A.230.</a:t>
            </a:r>
          </a:p>
        </p:txBody>
      </p:sp>
    </p:spTree>
    <p:extLst>
      <p:ext uri="{BB962C8B-B14F-4D97-AF65-F5344CB8AC3E}">
        <p14:creationId xmlns:p14="http://schemas.microsoft.com/office/powerpoint/2010/main" val="29149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91BD9-5726-E245-C915-A3642071FE99}"/>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Other Changes – WAC 314-55-083(4)(j)</a:t>
            </a:r>
          </a:p>
        </p:txBody>
      </p:sp>
      <p:sp>
        <p:nvSpPr>
          <p:cNvPr id="3" name="Content Placeholder 2">
            <a:extLst>
              <a:ext uri="{FF2B5EF4-FFF2-40B4-BE49-F238E27FC236}">
                <a16:creationId xmlns:a16="http://schemas.microsoft.com/office/drawing/2014/main" id="{FC2A1682-7934-4E53-E3FD-0DFF2305186B}"/>
              </a:ext>
            </a:extLst>
          </p:cNvPr>
          <p:cNvSpPr>
            <a:spLocks noGrp="1"/>
          </p:cNvSpPr>
          <p:nvPr>
            <p:ph idx="1"/>
          </p:nvPr>
        </p:nvSpPr>
        <p:spPr>
          <a:xfrm>
            <a:off x="545007" y="2387447"/>
            <a:ext cx="11172635" cy="3389623"/>
          </a:xfrm>
        </p:spPr>
        <p:txBody>
          <a:bodyPr>
            <a:normAutofit/>
          </a:bodyPr>
          <a:lstStyle/>
          <a:p>
            <a:pPr marL="0" indent="0">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(4) … The following information is required and must be kept completely up-to-date in a system specified by the </a:t>
            </a:r>
            <a:r>
              <a:rPr lang="en-US" sz="2400" strike="sngStrike" dirty="0">
                <a:effectLst/>
                <a:latin typeface="Courier New" panose="02070309020205020404" pitchFamily="49" charset="0"/>
                <a:ea typeface="Times New Roman" panose="02020603050405020304" pitchFamily="18" charset="0"/>
                <a:cs typeface="Times New Roman" panose="02020603050405020304" pitchFamily="18" charset="0"/>
              </a:rPr>
              <a:t>WSLCB </a:t>
            </a: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LCB</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a:t>
            </a:r>
          </a:p>
          <a:p>
            <a:pPr marL="0" indent="0">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a:t>
            </a:r>
          </a:p>
          <a:p>
            <a:pPr marL="0" indent="0">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(j) Cannabis excise tax records</a:t>
            </a: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 including records required for medical cannabis patient excise tax exemptions in WAC 314-55-090</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a:t>
            </a:r>
            <a:endParaRPr lang="en-US" sz="2400" dirty="0">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53641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EBE13-47EA-9800-5C13-05547DC0DAD4}"/>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Other Changes – WAC 314-55-087(1)</a:t>
            </a:r>
          </a:p>
        </p:txBody>
      </p:sp>
      <p:sp>
        <p:nvSpPr>
          <p:cNvPr id="3" name="Content Placeholder 2">
            <a:extLst>
              <a:ext uri="{FF2B5EF4-FFF2-40B4-BE49-F238E27FC236}">
                <a16:creationId xmlns:a16="http://schemas.microsoft.com/office/drawing/2014/main" id="{514520F9-B4C5-ACF8-A40A-68554AD418DC}"/>
              </a:ext>
            </a:extLst>
          </p:cNvPr>
          <p:cNvSpPr>
            <a:spLocks noGrp="1"/>
          </p:cNvSpPr>
          <p:nvPr>
            <p:ph idx="1"/>
          </p:nvPr>
        </p:nvSpPr>
        <p:spPr>
          <a:xfrm>
            <a:off x="838200" y="2610197"/>
            <a:ext cx="10515600" cy="3711090"/>
          </a:xfrm>
        </p:spPr>
        <p:txBody>
          <a:bodyPr>
            <a:normAutofit/>
          </a:bodyPr>
          <a:lstStyle/>
          <a:p>
            <a:pPr marL="0" indent="0">
              <a:buNone/>
            </a:pPr>
            <a:r>
              <a:rPr lang="en-US" sz="2400" dirty="0">
                <a:latin typeface="Courier New" panose="02070309020205020404" pitchFamily="49" charset="0"/>
                <a:cs typeface="Courier New" panose="02070309020205020404" pitchFamily="49" charset="0"/>
              </a:rPr>
              <a:t>(1)… [records that have to be kept for five years include]…</a:t>
            </a:r>
          </a:p>
          <a:p>
            <a:pPr marL="0" indent="0">
              <a:buNone/>
            </a:pPr>
            <a:r>
              <a:rPr lang="en-US" sz="2400" dirty="0">
                <a:latin typeface="Courier New" panose="02070309020205020404" pitchFamily="49" charset="0"/>
                <a:cs typeface="Courier New" panose="02070309020205020404" pitchFamily="49" charset="0"/>
              </a:rPr>
              <a:t>…</a:t>
            </a:r>
          </a:p>
          <a:p>
            <a:pPr marL="0" marR="0" indent="0">
              <a:lnSpc>
                <a:spcPts val="3200"/>
              </a:lnSpc>
              <a:spcBef>
                <a:spcPts val="0"/>
              </a:spcBef>
              <a:spcAft>
                <a:spcPts val="0"/>
              </a:spcAft>
              <a:buNone/>
            </a:pP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(r) Detailed sale records including, but not limited to, date of sale, sale price, item sold, and taxes assessed;</a:t>
            </a:r>
          </a:p>
          <a:p>
            <a:pPr marL="0" indent="0">
              <a:lnSpc>
                <a:spcPts val="3200"/>
              </a:lnSpc>
              <a:spcBef>
                <a:spcPts val="0"/>
              </a:spcBef>
              <a:buNone/>
            </a:pPr>
            <a:endParaRPr lang="en-US" sz="2400" u="sng"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ts val="3200"/>
              </a:lnSpc>
              <a:spcBef>
                <a:spcPts val="0"/>
              </a:spcBef>
              <a:buNone/>
            </a:pP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(s) Records for medical cannabis patient excise tax exemptions as required in WAC 314-55-090</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a:t>
            </a:r>
          </a:p>
          <a:p>
            <a:pPr marL="0" marR="0" indent="0">
              <a:lnSpc>
                <a:spcPts val="3200"/>
              </a:lnSpc>
              <a:spcBef>
                <a:spcPts val="0"/>
              </a:spcBef>
              <a:spcAft>
                <a:spcPts val="0"/>
              </a:spcAft>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59569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00BA4-8C5C-5DD9-C05A-DD9776E924A9}"/>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Other Changes – WAC 314-55-089(1)</a:t>
            </a:r>
          </a:p>
        </p:txBody>
      </p:sp>
      <p:sp>
        <p:nvSpPr>
          <p:cNvPr id="3" name="Content Placeholder 2">
            <a:extLst>
              <a:ext uri="{FF2B5EF4-FFF2-40B4-BE49-F238E27FC236}">
                <a16:creationId xmlns:a16="http://schemas.microsoft.com/office/drawing/2014/main" id="{8167ED89-A2C5-34BC-08F8-CDED3F8D3E79}"/>
              </a:ext>
            </a:extLst>
          </p:cNvPr>
          <p:cNvSpPr>
            <a:spLocks noGrp="1"/>
          </p:cNvSpPr>
          <p:nvPr>
            <p:ph idx="1"/>
          </p:nvPr>
        </p:nvSpPr>
        <p:spPr/>
        <p:txBody>
          <a:bodyPr>
            <a:normAutofit lnSpcReduction="10000"/>
          </a:bodyPr>
          <a:lstStyle/>
          <a:p>
            <a:pPr marL="0" indent="0">
              <a:buNone/>
            </a:pPr>
            <a:r>
              <a:rPr lang="en-US" sz="2400" dirty="0">
                <a:latin typeface="Courier New" panose="02070309020205020404" pitchFamily="49" charset="0"/>
                <a:cs typeface="Courier New" panose="02070309020205020404" pitchFamily="49" charset="0"/>
              </a:rPr>
              <a:t>[regarding retailer monthly required reports]…</a:t>
            </a:r>
          </a:p>
          <a:p>
            <a:pPr marL="0" indent="0">
              <a:buNone/>
            </a:pP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(b)(ii) Each report will identify total product sales and total medical product sales where the excise tax was exempted, in the form and manner required by the LCB;</a:t>
            </a:r>
          </a:p>
          <a:p>
            <a:pPr marL="0" indent="0">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(c) … a report </a:t>
            </a:r>
            <a:r>
              <a:rPr lang="en-US" sz="2400" strike="sngStrike" dirty="0">
                <a:effectLst/>
                <a:latin typeface="Courier New" panose="02070309020205020404" pitchFamily="49" charset="0"/>
                <a:ea typeface="Times New Roman" panose="02020603050405020304" pitchFamily="18" charset="0"/>
                <a:cs typeface="Times New Roman" panose="02020603050405020304" pitchFamily="18" charset="0"/>
              </a:rPr>
              <a:t>listing</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summarizing</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 transactions for the month…</a:t>
            </a:r>
          </a:p>
          <a:p>
            <a:pPr marL="0" indent="0">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a:t>
            </a:r>
          </a:p>
          <a:p>
            <a:pPr marL="0" indent="0">
              <a:buNone/>
            </a:pPr>
            <a:r>
              <a:rPr lang="en-US" sz="2400" dirty="0">
                <a:latin typeface="Courier New" panose="02070309020205020404" pitchFamily="49" charset="0"/>
                <a:ea typeface="Times New Roman" panose="02020603050405020304" pitchFamily="18" charset="0"/>
                <a:cs typeface="Times New Roman" panose="02020603050405020304" pitchFamily="18" charset="0"/>
              </a:rPr>
              <a:t>(e) All records must be maintained and available for review for a </a:t>
            </a:r>
            <a:r>
              <a:rPr lang="en-US" sz="2400" strike="sngStrike" dirty="0">
                <a:latin typeface="Courier New" panose="02070309020205020404" pitchFamily="49" charset="0"/>
                <a:ea typeface="Times New Roman" panose="02020603050405020304" pitchFamily="18" charset="0"/>
                <a:cs typeface="Times New Roman" panose="02020603050405020304" pitchFamily="18" charset="0"/>
              </a:rPr>
              <a:t>three</a:t>
            </a:r>
            <a:r>
              <a:rPr lang="en-US" sz="2400" dirty="0">
                <a:latin typeface="Courier New" panose="02070309020205020404" pitchFamily="49" charset="0"/>
                <a:ea typeface="Times New Roman" panose="02020603050405020304" pitchFamily="18" charset="0"/>
                <a:cs typeface="Times New Roman" panose="02020603050405020304" pitchFamily="18" charset="0"/>
              </a:rPr>
              <a:t> </a:t>
            </a:r>
            <a:r>
              <a:rPr lang="en-US" sz="2400" u="sng" dirty="0">
                <a:latin typeface="Courier New" panose="02070309020205020404" pitchFamily="49" charset="0"/>
                <a:ea typeface="Times New Roman" panose="02020603050405020304" pitchFamily="18" charset="0"/>
                <a:cs typeface="Times New Roman" panose="02020603050405020304" pitchFamily="18" charset="0"/>
              </a:rPr>
              <a:t>five</a:t>
            </a:r>
            <a:r>
              <a:rPr lang="en-US" sz="2400" dirty="0">
                <a:latin typeface="Courier New" panose="02070309020205020404" pitchFamily="49" charset="0"/>
                <a:ea typeface="Times New Roman" panose="02020603050405020304" pitchFamily="18" charset="0"/>
                <a:cs typeface="Times New Roman" panose="02020603050405020304" pitchFamily="18" charset="0"/>
              </a:rPr>
              <a:t>-year period on licensed premises (see WAC 314-55-087).</a:t>
            </a:r>
            <a:endParaRPr lang="en-US" sz="2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6820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C90F-1ED0-46A2-0D2B-1FC18041ABC5}"/>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Other Changes – WAC 314-55-089(4)</a:t>
            </a:r>
          </a:p>
        </p:txBody>
      </p:sp>
      <p:sp>
        <p:nvSpPr>
          <p:cNvPr id="3" name="Content Placeholder 2">
            <a:extLst>
              <a:ext uri="{FF2B5EF4-FFF2-40B4-BE49-F238E27FC236}">
                <a16:creationId xmlns:a16="http://schemas.microsoft.com/office/drawing/2014/main" id="{39D351D3-AA1F-0CBE-8BA3-665544045B0A}"/>
              </a:ext>
            </a:extLst>
          </p:cNvPr>
          <p:cNvSpPr>
            <a:spLocks noGrp="1"/>
          </p:cNvSpPr>
          <p:nvPr>
            <p:ph idx="1"/>
          </p:nvPr>
        </p:nvSpPr>
        <p:spPr>
          <a:xfrm>
            <a:off x="838200" y="2387448"/>
            <a:ext cx="10515600" cy="4222074"/>
          </a:xfrm>
        </p:spPr>
        <p:txBody>
          <a:bodyPr>
            <a:normAutofit/>
          </a:bodyPr>
          <a:lstStyle/>
          <a:p>
            <a:pPr marL="0" marR="0" indent="0">
              <a:lnSpc>
                <a:spcPts val="3200"/>
              </a:lnSpc>
              <a:spcBef>
                <a:spcPts val="0"/>
              </a:spcBef>
              <a:spcAft>
                <a:spcPts val="0"/>
              </a:spcAft>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(b)</a:t>
            </a: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a:t>
            </a:r>
            <a:r>
              <a:rPr lang="en-US" sz="2400" u="sng" dirty="0" err="1">
                <a:effectLst/>
                <a:latin typeface="Courier New" panose="02070309020205020404" pitchFamily="49" charset="0"/>
                <a:ea typeface="Times New Roman" panose="02020603050405020304" pitchFamily="18" charset="0"/>
                <a:cs typeface="Times New Roman" panose="02020603050405020304" pitchFamily="18" charset="0"/>
              </a:rPr>
              <a:t>i</a:t>
            </a: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 A cannabis retailer licensee must collect from the buyer and remit to the ((</a:t>
            </a:r>
            <a:r>
              <a:rPr lang="en-US" sz="2400" strike="sngStrike" dirty="0">
                <a:effectLst/>
                <a:latin typeface="Courier New" panose="02070309020205020404" pitchFamily="49" charset="0"/>
                <a:ea typeface="Times New Roman" panose="02020603050405020304" pitchFamily="18" charset="0"/>
                <a:cs typeface="Times New Roman" panose="02020603050405020304" pitchFamily="18" charset="0"/>
              </a:rPr>
              <a:t>WSLCB</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LCB</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 a cannabis excise tax of 37 percent of the selling price on each retail sale of useable cannabis, cannabis concentrates, and cannabis-infused products</a:t>
            </a: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 except as identified in WAC 314-55-090 and RCW 69.50.535(2).</a:t>
            </a:r>
          </a:p>
          <a:p>
            <a:pPr marL="0" marR="0" indent="0">
              <a:lnSpc>
                <a:spcPts val="3200"/>
              </a:lnSpc>
              <a:spcBef>
                <a:spcPts val="0"/>
              </a:spcBef>
              <a:spcAft>
                <a:spcPts val="0"/>
              </a:spcAft>
              <a:buNone/>
            </a:pPr>
            <a:endParaRPr lang="en-US"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marR="0" indent="0">
              <a:lnSpc>
                <a:spcPts val="3200"/>
              </a:lnSpc>
              <a:spcBef>
                <a:spcPts val="0"/>
              </a:spcBef>
              <a:spcAft>
                <a:spcPts val="0"/>
              </a:spcAft>
              <a:buNone/>
            </a:pP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(ii) Records of medical cannabis excise tax exemptions provided must be maintained as required in WAC 314-55-087 and 314-55-090</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95291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E0E2D-8298-6F75-31A3-6E87E4BC09A1}"/>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Other Changes – WAC 314-55-089(5)</a:t>
            </a:r>
          </a:p>
        </p:txBody>
      </p:sp>
      <p:sp>
        <p:nvSpPr>
          <p:cNvPr id="3" name="Content Placeholder 2">
            <a:extLst>
              <a:ext uri="{FF2B5EF4-FFF2-40B4-BE49-F238E27FC236}">
                <a16:creationId xmlns:a16="http://schemas.microsoft.com/office/drawing/2014/main" id="{1A9E0CAE-ED56-F69A-402F-A76C56D2E7AA}"/>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[Streamlining language around payment methods for excise tax payments]</a:t>
            </a:r>
          </a:p>
          <a:p>
            <a:pPr marL="0" indent="0">
              <a:buNone/>
            </a:pPr>
            <a:endParaRPr lang="en-US" dirty="0"/>
          </a:p>
          <a:p>
            <a:pPr marL="0" marR="0" indent="0">
              <a:lnSpc>
                <a:spcPts val="3200"/>
              </a:lnSpc>
              <a:spcBef>
                <a:spcPts val="0"/>
              </a:spcBef>
              <a:spcAft>
                <a:spcPts val="0"/>
              </a:spcAft>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(a) By mail to ((</a:t>
            </a:r>
            <a:r>
              <a:rPr lang="en-US" sz="2400" strike="sngStrike" dirty="0">
                <a:effectLst/>
                <a:latin typeface="Courier New" panose="02070309020205020404" pitchFamily="49" charset="0"/>
                <a:ea typeface="Times New Roman" panose="02020603050405020304" pitchFamily="18" charset="0"/>
                <a:cs typeface="Times New Roman" panose="02020603050405020304" pitchFamily="18" charset="0"/>
              </a:rPr>
              <a:t>WSLCB, Attention: Accounts Receivable, P.O. Box 43085, Olympia, WA 98504</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US" sz="2400" u="sng" dirty="0">
                <a:effectLst/>
                <a:latin typeface="Courier New" panose="02070309020205020404" pitchFamily="49" charset="0"/>
                <a:ea typeface="Times New Roman" panose="02020603050405020304" pitchFamily="18" charset="0"/>
                <a:cs typeface="Times New Roman" panose="02020603050405020304" pitchFamily="18" charset="0"/>
              </a:rPr>
              <a:t>LCB</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a:t>
            </a:r>
          </a:p>
          <a:p>
            <a:pPr marL="0" marR="0" indent="0">
              <a:lnSpc>
                <a:spcPts val="3200"/>
              </a:lnSpc>
              <a:spcBef>
                <a:spcPts val="0"/>
              </a:spcBef>
              <a:spcAft>
                <a:spcPts val="0"/>
              </a:spcAft>
              <a:buNone/>
            </a:pP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(b) By paying through online access ((</a:t>
            </a:r>
            <a:r>
              <a:rPr lang="en-US" sz="2400" strike="sngStrike" dirty="0">
                <a:effectLst/>
                <a:latin typeface="Courier New" panose="02070309020205020404" pitchFamily="49" charset="0"/>
                <a:ea typeface="Times New Roman" panose="02020603050405020304" pitchFamily="18" charset="0"/>
                <a:cs typeface="Times New Roman" panose="02020603050405020304" pitchFamily="18" charset="0"/>
              </a:rPr>
              <a:t>through the WSLCB traceability system</a:t>
            </a:r>
            <a:r>
              <a:rPr lang="en-US" sz="2400" dirty="0">
                <a:effectLst/>
                <a:latin typeface="Courier New" panose="02070309020205020404" pitchFamily="49" charset="0"/>
                <a:ea typeface="Times New Roman" panose="02020603050405020304" pitchFamily="18" charset="0"/>
                <a:cs typeface="Times New Roman" panose="02020603050405020304" pitchFamily="18" charset="0"/>
              </a:rPr>
              <a:t>)); or</a:t>
            </a:r>
          </a:p>
          <a:p>
            <a:pPr marL="0" indent="0">
              <a:buNone/>
            </a:pPr>
            <a:endParaRPr lang="en-US" dirty="0"/>
          </a:p>
        </p:txBody>
      </p:sp>
    </p:spTree>
    <p:extLst>
      <p:ext uri="{BB962C8B-B14F-4D97-AF65-F5344CB8AC3E}">
        <p14:creationId xmlns:p14="http://schemas.microsoft.com/office/powerpoint/2010/main" val="2305981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112" y="2045226"/>
            <a:ext cx="10515600" cy="1325563"/>
          </a:xfrm>
        </p:spPr>
        <p:txBody>
          <a:bodyPr>
            <a:normAutofit/>
          </a:bodyPr>
          <a:lstStyle/>
          <a:p>
            <a:pPr algn="ctr"/>
            <a:r>
              <a:rPr lang="en-US" sz="5400" dirty="0">
                <a:latin typeface="Arial" panose="020B0604020202020204" pitchFamily="34" charset="0"/>
                <a:cs typeface="Arial" panose="020B0604020202020204" pitchFamily="34" charset="0"/>
              </a:rPr>
              <a:t>Thank You!</a:t>
            </a:r>
          </a:p>
        </p:txBody>
      </p:sp>
      <p:sp>
        <p:nvSpPr>
          <p:cNvPr id="3" name="Content Placeholder 2"/>
          <p:cNvSpPr>
            <a:spLocks noGrp="1"/>
          </p:cNvSpPr>
          <p:nvPr>
            <p:ph idx="1"/>
          </p:nvPr>
        </p:nvSpPr>
        <p:spPr>
          <a:xfrm>
            <a:off x="829112" y="5155474"/>
            <a:ext cx="10515600" cy="1113767"/>
          </a:xfrm>
        </p:spPr>
        <p:txBody>
          <a:bodyPr/>
          <a:lstStyle/>
          <a:p>
            <a:pPr marL="0" indent="0" algn="ctr">
              <a:buNone/>
            </a:pPr>
            <a:r>
              <a:rPr lang="en-US" dirty="0">
                <a:latin typeface="Arial" panose="020B0604020202020204" pitchFamily="34" charset="0"/>
                <a:cs typeface="Arial" panose="020B0604020202020204" pitchFamily="34" charset="0"/>
              </a:rPr>
              <a:t>For any questions or feedback, please contact Policy &amp; Rules at </a:t>
            </a:r>
            <a:r>
              <a:rPr lang="en-US" dirty="0">
                <a:latin typeface="Arial" panose="020B0604020202020204" pitchFamily="34" charset="0"/>
                <a:cs typeface="Arial" panose="020B0604020202020204" pitchFamily="34" charset="0"/>
                <a:hlinkClick r:id="rId2"/>
              </a:rPr>
              <a:t>rules@lcb.wa.gov</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534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B6E96-EFBB-9470-C6EC-1A7EF0E49BC9}"/>
              </a:ext>
            </a:extLst>
          </p:cNvPr>
          <p:cNvSpPr>
            <a:spLocks noGrp="1"/>
          </p:cNvSpPr>
          <p:nvPr>
            <p:ph type="title"/>
          </p:nvPr>
        </p:nvSpPr>
        <p:spPr/>
        <p:txBody>
          <a:bodyPr/>
          <a:lstStyle/>
          <a:p>
            <a:pPr algn="ctr"/>
            <a:r>
              <a:rPr lang="en-US" u="sng" dirty="0">
                <a:latin typeface="Arial" panose="020B0604020202020204" pitchFamily="34" charset="0"/>
                <a:cs typeface="Arial" panose="020B0604020202020204" pitchFamily="34" charset="0"/>
              </a:rPr>
              <a:t>Objective</a:t>
            </a:r>
          </a:p>
        </p:txBody>
      </p:sp>
      <p:sp>
        <p:nvSpPr>
          <p:cNvPr id="3" name="Content Placeholder 2">
            <a:extLst>
              <a:ext uri="{FF2B5EF4-FFF2-40B4-BE49-F238E27FC236}">
                <a16:creationId xmlns:a16="http://schemas.microsoft.com/office/drawing/2014/main" id="{2BBD4184-39C9-363D-C09D-DF41AEA458E8}"/>
              </a:ext>
            </a:extLst>
          </p:cNvPr>
          <p:cNvSpPr>
            <a:spLocks noGrp="1"/>
          </p:cNvSpPr>
          <p:nvPr>
            <p:ph idx="1"/>
          </p:nvPr>
        </p:nvSpPr>
        <p:spPr>
          <a:xfrm>
            <a:off x="1070956" y="2326487"/>
            <a:ext cx="10515600" cy="3883489"/>
          </a:xfrm>
        </p:spPr>
        <p:txBody>
          <a:bodyPr/>
          <a:lstStyle/>
          <a:p>
            <a:pPr marL="0" indent="0" algn="ctr">
              <a:buNone/>
            </a:pPr>
            <a:endParaRPr lang="en-US" sz="3200" dirty="0"/>
          </a:p>
          <a:p>
            <a:pPr marL="0" indent="0" algn="ctr">
              <a:buNone/>
            </a:pPr>
            <a:r>
              <a:rPr lang="en-US" sz="2800" dirty="0">
                <a:latin typeface="Arial" panose="020B0604020202020204" pitchFamily="34" charset="0"/>
                <a:cs typeface="Arial" panose="020B0604020202020204" pitchFamily="34" charset="0"/>
              </a:rPr>
              <a:t>To obtain public feedback on draft rule language to implement SHB 1453.</a:t>
            </a:r>
          </a:p>
          <a:p>
            <a:pPr marL="0" indent="0" algn="ctr">
              <a:buNone/>
            </a:pPr>
            <a:endParaRPr lang="en-US" sz="2800" dirty="0">
              <a:latin typeface="Arial" panose="020B0604020202020204" pitchFamily="34" charset="0"/>
              <a:cs typeface="Arial" panose="020B0604020202020204" pitchFamily="34" charset="0"/>
            </a:endParaRPr>
          </a:p>
          <a:p>
            <a:pPr marL="0" indent="0" algn="ctr">
              <a:buNone/>
            </a:pPr>
            <a:endParaRPr lang="en-US" sz="2800" dirty="0">
              <a:latin typeface="Arial" panose="020B0604020202020204" pitchFamily="34" charset="0"/>
              <a:cs typeface="Arial" panose="020B0604020202020204" pitchFamily="34" charset="0"/>
            </a:endParaRPr>
          </a:p>
          <a:p>
            <a:pPr marL="0" indent="0" algn="ctr">
              <a:buNone/>
            </a:pPr>
            <a:r>
              <a:rPr lang="en-US" sz="2800" dirty="0">
                <a:latin typeface="Arial" panose="020B0604020202020204" pitchFamily="34" charset="0"/>
                <a:cs typeface="Arial" panose="020B0604020202020204" pitchFamily="34" charset="0"/>
              </a:rPr>
              <a:t>For feedback or questions, contact </a:t>
            </a:r>
            <a:r>
              <a:rPr lang="en-US" sz="2800" dirty="0">
                <a:latin typeface="Arial" panose="020B0604020202020204" pitchFamily="34" charset="0"/>
                <a:cs typeface="Arial" panose="020B0604020202020204" pitchFamily="34" charset="0"/>
                <a:hlinkClick r:id="rId2"/>
              </a:rPr>
              <a:t>rules@lcb.wa.gov</a:t>
            </a:r>
            <a:endParaRPr lang="en-US" sz="2800" dirty="0">
              <a:latin typeface="Arial" panose="020B0604020202020204" pitchFamily="34" charset="0"/>
              <a:cs typeface="Arial" panose="020B0604020202020204" pitchFamily="34" charset="0"/>
            </a:endParaRPr>
          </a:p>
          <a:p>
            <a:pPr marL="0" indent="0" algn="ctr">
              <a:buNone/>
            </a:pPr>
            <a:endParaRPr lang="en-US" sz="3200" dirty="0"/>
          </a:p>
        </p:txBody>
      </p:sp>
    </p:spTree>
    <p:extLst>
      <p:ext uri="{BB962C8B-B14F-4D97-AF65-F5344CB8AC3E}">
        <p14:creationId xmlns:p14="http://schemas.microsoft.com/office/powerpoint/2010/main" val="1650886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AF02F-AC83-13EB-A6EF-5D14C2252F1C}"/>
              </a:ext>
            </a:extLst>
          </p:cNvPr>
          <p:cNvSpPr>
            <a:spLocks noGrp="1"/>
          </p:cNvSpPr>
          <p:nvPr>
            <p:ph type="title"/>
          </p:nvPr>
        </p:nvSpPr>
        <p:spPr>
          <a:xfrm>
            <a:off x="838200" y="1461074"/>
            <a:ext cx="10515600" cy="743175"/>
          </a:xfrm>
        </p:spPr>
        <p:txBody>
          <a:bodyPr>
            <a:normAutofit/>
          </a:bodyPr>
          <a:lstStyle/>
          <a:p>
            <a:pPr algn="ctr"/>
            <a:r>
              <a:rPr lang="en-US" sz="3600" dirty="0">
                <a:latin typeface="Arial" panose="020B0604020202020204" pitchFamily="34" charset="0"/>
                <a:cs typeface="Arial" panose="020B0604020202020204" pitchFamily="34" charset="0"/>
              </a:rPr>
              <a:t>Notes</a:t>
            </a:r>
          </a:p>
        </p:txBody>
      </p:sp>
      <p:sp>
        <p:nvSpPr>
          <p:cNvPr id="3" name="Content Placeholder 2">
            <a:extLst>
              <a:ext uri="{FF2B5EF4-FFF2-40B4-BE49-F238E27FC236}">
                <a16:creationId xmlns:a16="http://schemas.microsoft.com/office/drawing/2014/main" id="{BC7D3E41-0C12-A5CF-4E90-1DFBA8989ECF}"/>
              </a:ext>
            </a:extLst>
          </p:cNvPr>
          <p:cNvSpPr>
            <a:spLocks noGrp="1"/>
          </p:cNvSpPr>
          <p:nvPr>
            <p:ph idx="1"/>
          </p:nvPr>
        </p:nvSpPr>
        <p:spPr>
          <a:xfrm>
            <a:off x="838200" y="2264806"/>
            <a:ext cx="10515600" cy="4166272"/>
          </a:xfrm>
        </p:spPr>
        <p:txBody>
          <a:bodyPr>
            <a:normAutofit fontScale="92500"/>
          </a:bodyPr>
          <a:lstStyle/>
          <a:p>
            <a:pPr marL="0" marR="0" indent="0">
              <a:lnSpc>
                <a:spcPct val="107000"/>
              </a:lnSpc>
              <a:spcBef>
                <a:spcPts val="0"/>
              </a:spcBef>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During the meeting please keep the following in mind:</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While the Teams chat feature will be ON, any written questions submitted in chat will be saved in the rulemaking file and are </a:t>
            </a:r>
            <a:r>
              <a:rPr lang="en-US" sz="2400" b="1" dirty="0">
                <a:effectLst/>
                <a:latin typeface="Arial" panose="020B0604020202020204" pitchFamily="34" charset="0"/>
                <a:ea typeface="Calibri" panose="020F0502020204030204" pitchFamily="34" charset="0"/>
                <a:cs typeface="Arial" panose="020B0604020202020204" pitchFamily="34" charset="0"/>
              </a:rPr>
              <a:t>subject to public disclosure</a:t>
            </a:r>
            <a:r>
              <a:rPr lang="en-US" sz="2400" dirty="0">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Questions and comments in the session’s Team chat will not be responded to in real time, but will be </a:t>
            </a:r>
            <a:r>
              <a:rPr lang="en-US" sz="2400" b="1" dirty="0">
                <a:effectLst/>
                <a:latin typeface="Arial" panose="020B0604020202020204" pitchFamily="34" charset="0"/>
                <a:ea typeface="Calibri" panose="020F0502020204030204" pitchFamily="34" charset="0"/>
                <a:cs typeface="Arial" panose="020B0604020202020204" pitchFamily="34" charset="0"/>
              </a:rPr>
              <a:t>addressed at the end of the session</a:t>
            </a:r>
            <a:r>
              <a:rPr lang="en-US" sz="2400" dirty="0">
                <a:effectLst/>
                <a:latin typeface="Arial" panose="020B0604020202020204" pitchFamily="34" charset="0"/>
                <a:ea typeface="Calibri" panose="020F0502020204030204" pitchFamily="34" charset="0"/>
                <a:cs typeface="Arial" panose="020B0604020202020204" pitchFamily="34" charset="0"/>
              </a:rPr>
              <a:t>.</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Participants will be muted and will only be unmuted when the session’s leader enables their microphone.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To ask questions during the sessions, participants must </a:t>
            </a:r>
            <a:r>
              <a:rPr lang="en-US" sz="2400" b="1" dirty="0">
                <a:effectLst/>
                <a:latin typeface="Arial" panose="020B0604020202020204" pitchFamily="34" charset="0"/>
                <a:ea typeface="Calibri" panose="020F0502020204030204" pitchFamily="34" charset="0"/>
                <a:cs typeface="Arial" panose="020B0604020202020204" pitchFamily="34" charset="0"/>
              </a:rPr>
              <a:t>use the raise hand</a:t>
            </a:r>
            <a:r>
              <a:rPr lang="en-US" sz="2400" dirty="0">
                <a:effectLst/>
                <a:latin typeface="Arial" panose="020B0604020202020204" pitchFamily="34" charset="0"/>
                <a:ea typeface="Calibri" panose="020F0502020204030204" pitchFamily="34" charset="0"/>
                <a:cs typeface="Arial" panose="020B0604020202020204" pitchFamily="34" charset="0"/>
              </a:rPr>
              <a:t> function and they will then be unmuted to ask their question.</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Arial" panose="020B0604020202020204" pitchFamily="34" charset="0"/>
                <a:ea typeface="Calibri" panose="020F0502020204030204" pitchFamily="34" charset="0"/>
                <a:cs typeface="Arial" panose="020B0604020202020204" pitchFamily="34" charset="0"/>
              </a:rPr>
              <a:t>If you would like to submit questions before, during or after the engagement session, feel free to email the rules team at </a:t>
            </a:r>
            <a:r>
              <a:rPr lang="en-US" sz="2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rules@lcb.wa.gov</a:t>
            </a:r>
            <a:r>
              <a:rPr lang="en-US" sz="2400" dirty="0">
                <a:effectLst/>
                <a:latin typeface="Arial" panose="020B060402020202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62795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4DD5-D068-74E1-1F68-4F5909848435}"/>
              </a:ext>
            </a:extLst>
          </p:cNvPr>
          <p:cNvSpPr>
            <a:spLocks noGrp="1"/>
          </p:cNvSpPr>
          <p:nvPr>
            <p:ph type="title"/>
          </p:nvPr>
        </p:nvSpPr>
        <p:spPr>
          <a:xfrm>
            <a:off x="838200" y="1461075"/>
            <a:ext cx="10515600" cy="611566"/>
          </a:xfrm>
        </p:spPr>
        <p:txBody>
          <a:bodyPr>
            <a:normAutofit/>
          </a:bodyPr>
          <a:lstStyle/>
          <a:p>
            <a:pPr algn="ctr"/>
            <a:r>
              <a:rPr lang="en-US" sz="3600" dirty="0">
                <a:latin typeface="Arial" panose="020B0604020202020204" pitchFamily="34" charset="0"/>
                <a:cs typeface="Arial" panose="020B0604020202020204" pitchFamily="34" charset="0"/>
              </a:rPr>
              <a:t>SHB 1453 Rulemaking Project Timeline</a:t>
            </a:r>
          </a:p>
        </p:txBody>
      </p:sp>
      <p:graphicFrame>
        <p:nvGraphicFramePr>
          <p:cNvPr id="4" name="Table 4">
            <a:extLst>
              <a:ext uri="{FF2B5EF4-FFF2-40B4-BE49-F238E27FC236}">
                <a16:creationId xmlns:a16="http://schemas.microsoft.com/office/drawing/2014/main" id="{A5547E1F-267F-7900-230D-4A2C83195C42}"/>
              </a:ext>
            </a:extLst>
          </p:cNvPr>
          <p:cNvGraphicFramePr>
            <a:graphicFrameLocks noGrp="1"/>
          </p:cNvGraphicFramePr>
          <p:nvPr>
            <p:ph idx="1"/>
            <p:extLst>
              <p:ext uri="{D42A27DB-BD31-4B8C-83A1-F6EECF244321}">
                <p14:modId xmlns:p14="http://schemas.microsoft.com/office/powerpoint/2010/main" val="4234384693"/>
              </p:ext>
            </p:extLst>
          </p:nvPr>
        </p:nvGraphicFramePr>
        <p:xfrm>
          <a:off x="733698" y="2255521"/>
          <a:ext cx="10515601" cy="4444581"/>
        </p:xfrm>
        <a:graphic>
          <a:graphicData uri="http://schemas.openxmlformats.org/drawingml/2006/table">
            <a:tbl>
              <a:tblPr firstRow="1" bandRow="1">
                <a:tableStyleId>{5C22544A-7EE6-4342-B048-85BDC9FD1C3A}</a:tableStyleId>
              </a:tblPr>
              <a:tblGrid>
                <a:gridCol w="2094281">
                  <a:extLst>
                    <a:ext uri="{9D8B030D-6E8A-4147-A177-3AD203B41FA5}">
                      <a16:colId xmlns:a16="http://schemas.microsoft.com/office/drawing/2014/main" val="1923909862"/>
                    </a:ext>
                  </a:extLst>
                </a:gridCol>
                <a:gridCol w="742535">
                  <a:extLst>
                    <a:ext uri="{9D8B030D-6E8A-4147-A177-3AD203B41FA5}">
                      <a16:colId xmlns:a16="http://schemas.microsoft.com/office/drawing/2014/main" val="3344410896"/>
                    </a:ext>
                  </a:extLst>
                </a:gridCol>
                <a:gridCol w="1158240">
                  <a:extLst>
                    <a:ext uri="{9D8B030D-6E8A-4147-A177-3AD203B41FA5}">
                      <a16:colId xmlns:a16="http://schemas.microsoft.com/office/drawing/2014/main" val="1202274644"/>
                    </a:ext>
                  </a:extLst>
                </a:gridCol>
                <a:gridCol w="6520545">
                  <a:extLst>
                    <a:ext uri="{9D8B030D-6E8A-4147-A177-3AD203B41FA5}">
                      <a16:colId xmlns:a16="http://schemas.microsoft.com/office/drawing/2014/main" val="2645919910"/>
                    </a:ext>
                  </a:extLst>
                </a:gridCol>
              </a:tblGrid>
              <a:tr h="466392">
                <a:tc gridSpan="3">
                  <a:txBody>
                    <a:bodyPr/>
                    <a:lstStyle/>
                    <a:p>
                      <a:r>
                        <a:rPr lang="en-US" dirty="0">
                          <a:latin typeface="Arial" panose="020B0604020202020204" pitchFamily="34" charset="0"/>
                          <a:cs typeface="Arial" panose="020B0604020202020204" pitchFamily="34" charset="0"/>
                        </a:rPr>
                        <a:t>Date</a:t>
                      </a:r>
                    </a:p>
                  </a:txBody>
                  <a:tcPr/>
                </a:tc>
                <a:tc hMerge="1">
                  <a:txBody>
                    <a:bodyPr/>
                    <a:lstStyle/>
                    <a:p>
                      <a:endParaRPr lang="en-US"/>
                    </a:p>
                  </a:txBody>
                  <a:tcPr/>
                </a:tc>
                <a:tc hMerge="1">
                  <a:txBody>
                    <a:bodyPr/>
                    <a:lstStyle/>
                    <a:p>
                      <a:endParaRPr lang="en-US"/>
                    </a:p>
                  </a:txBody>
                  <a:tcPr/>
                </a:tc>
                <a:tc>
                  <a:txBody>
                    <a:bodyPr/>
                    <a:lstStyle/>
                    <a:p>
                      <a:r>
                        <a:rPr lang="en-US" dirty="0">
                          <a:latin typeface="Arial" panose="020B0604020202020204" pitchFamily="34" charset="0"/>
                          <a:cs typeface="Arial" panose="020B0604020202020204" pitchFamily="34" charset="0"/>
                        </a:rPr>
                        <a:t>Stage</a:t>
                      </a:r>
                    </a:p>
                  </a:txBody>
                  <a:tcPr/>
                </a:tc>
                <a:extLst>
                  <a:ext uri="{0D108BD9-81ED-4DB2-BD59-A6C34878D82A}">
                    <a16:rowId xmlns:a16="http://schemas.microsoft.com/office/drawing/2014/main" val="4061441992"/>
                  </a:ext>
                </a:extLst>
              </a:tr>
              <a:tr h="466392">
                <a:tc gridSpan="3">
                  <a:txBody>
                    <a:bodyPr/>
                    <a:lstStyle/>
                    <a:p>
                      <a:r>
                        <a:rPr lang="en-US" dirty="0">
                          <a:latin typeface="Arial" panose="020B0604020202020204" pitchFamily="34" charset="0"/>
                          <a:cs typeface="Arial" panose="020B0604020202020204" pitchFamily="34" charset="0"/>
                        </a:rPr>
                        <a:t>April 24, 2024</a:t>
                      </a:r>
                    </a:p>
                  </a:txBody>
                  <a:tcPr/>
                </a:tc>
                <a:tc hMerge="1">
                  <a:txBody>
                    <a:bodyPr/>
                    <a:lstStyle/>
                    <a:p>
                      <a:endParaRPr lang="en-US"/>
                    </a:p>
                  </a:txBody>
                  <a:tcPr/>
                </a:tc>
                <a:tc hMerge="1">
                  <a:txBody>
                    <a:bodyPr/>
                    <a:lstStyle/>
                    <a:p>
                      <a:endParaRPr lang="en-US"/>
                    </a:p>
                  </a:txBody>
                  <a:tcPr/>
                </a:tc>
                <a:tc>
                  <a:txBody>
                    <a:bodyPr/>
                    <a:lstStyle/>
                    <a:p>
                      <a:r>
                        <a:rPr lang="en-US" dirty="0">
                          <a:latin typeface="Arial" panose="020B0604020202020204" pitchFamily="34" charset="0"/>
                          <a:cs typeface="Arial" panose="020B0604020202020204" pitchFamily="34" charset="0"/>
                        </a:rPr>
                        <a:t>CR 101 Filed – Rulemaking officially begins, filed as </a:t>
                      </a:r>
                      <a:r>
                        <a:rPr lang="en-US" dirty="0">
                          <a:latin typeface="Arial" panose="020B0604020202020204" pitchFamily="34" charset="0"/>
                          <a:cs typeface="Arial" panose="020B0604020202020204" pitchFamily="34" charset="0"/>
                          <a:hlinkClick r:id="rId2"/>
                        </a:rPr>
                        <a:t>WSR 24-10-043</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93734704"/>
                  </a:ext>
                </a:extLst>
              </a:tr>
              <a:tr h="539757">
                <a:tc>
                  <a:txBody>
                    <a:bodyPr/>
                    <a:lstStyle/>
                    <a:p>
                      <a:r>
                        <a:rPr lang="en-US" dirty="0">
                          <a:latin typeface="Arial" panose="020B0604020202020204" pitchFamily="34" charset="0"/>
                          <a:cs typeface="Arial" panose="020B0604020202020204" pitchFamily="34" charset="0"/>
                        </a:rPr>
                        <a:t>June 3 &amp; 6, 2024</a:t>
                      </a:r>
                    </a:p>
                  </a:txBody>
                  <a:tcPr/>
                </a:tc>
                <a:tc gridSpan="2">
                  <a:txBody>
                    <a:bodyPr/>
                    <a:lstStyle/>
                    <a:p>
                      <a:r>
                        <a:rPr lang="en-US" b="1" u="sng" dirty="0">
                          <a:solidFill>
                            <a:srgbClr val="FF0000"/>
                          </a:solidFill>
                          <a:latin typeface="Arial" panose="020B0604020202020204" pitchFamily="34" charset="0"/>
                          <a:cs typeface="Arial" panose="020B0604020202020204" pitchFamily="34" charset="0"/>
                          <a:sym typeface="Wingdings" panose="05000000000000000000" pitchFamily="2" charset="2"/>
                        </a:rPr>
                        <a:t>WE ARE HERE</a:t>
                      </a:r>
                      <a:endParaRPr lang="en-US" dirty="0">
                        <a:latin typeface="Arial" panose="020B0604020202020204" pitchFamily="34" charset="0"/>
                        <a:cs typeface="Arial" panose="020B0604020202020204" pitchFamily="34" charset="0"/>
                      </a:endParaRPr>
                    </a:p>
                  </a:txBody>
                  <a:tcPr/>
                </a:tc>
                <a:tc hMerge="1">
                  <a:txBody>
                    <a:bodyPr/>
                    <a:lstStyle/>
                    <a:p>
                      <a:r>
                        <a:rPr lang="en-US" b="1" u="sng" dirty="0">
                          <a:solidFill>
                            <a:srgbClr val="FF0000"/>
                          </a:solidFill>
                          <a:sym typeface="Wingdings" panose="05000000000000000000" pitchFamily="2" charset="2"/>
                        </a:rPr>
                        <a:t>WE ARE HERE</a:t>
                      </a:r>
                      <a:endParaRPr lang="en-US" dirty="0"/>
                    </a:p>
                  </a:txBody>
                  <a:tcPr/>
                </a:tc>
                <a:tc>
                  <a:txBody>
                    <a:bodyPr/>
                    <a:lstStyle/>
                    <a:p>
                      <a:r>
                        <a:rPr lang="en-US" dirty="0">
                          <a:latin typeface="Arial" panose="020B0604020202020204" pitchFamily="34" charset="0"/>
                          <a:cs typeface="Arial" panose="020B0604020202020204" pitchFamily="34" charset="0"/>
                        </a:rPr>
                        <a:t>Stakeholder Engagements</a:t>
                      </a:r>
                      <a:endParaRPr lang="en-US" b="1" u="sng"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84088378"/>
                  </a:ext>
                </a:extLst>
              </a:tr>
              <a:tr h="466392">
                <a:tc gridSpan="3">
                  <a:txBody>
                    <a:bodyPr/>
                    <a:lstStyle/>
                    <a:p>
                      <a:r>
                        <a:rPr lang="en-US" b="1" dirty="0">
                          <a:latin typeface="Arial" panose="020B0604020202020204" pitchFamily="34" charset="0"/>
                          <a:cs typeface="Arial" panose="020B0604020202020204" pitchFamily="34" charset="0"/>
                        </a:rPr>
                        <a:t>June 6, 2024</a:t>
                      </a:r>
                    </a:p>
                  </a:txBody>
                  <a:tcPr/>
                </a:tc>
                <a:tc hMerge="1">
                  <a:txBody>
                    <a:bodyPr/>
                    <a:lstStyle/>
                    <a:p>
                      <a:endParaRPr lang="en-US"/>
                    </a:p>
                  </a:txBody>
                  <a:tcPr/>
                </a:tc>
                <a:tc hMerge="1">
                  <a:txBody>
                    <a:bodyPr/>
                    <a:lstStyle/>
                    <a:p>
                      <a:endParaRPr lang="en-US"/>
                    </a:p>
                  </a:txBody>
                  <a:tcPr/>
                </a:tc>
                <a:tc>
                  <a:txBody>
                    <a:bodyPr/>
                    <a:lstStyle/>
                    <a:p>
                      <a:r>
                        <a:rPr lang="en-US" dirty="0">
                          <a:latin typeface="Arial" panose="020B0604020202020204" pitchFamily="34" charset="0"/>
                          <a:cs typeface="Arial" panose="020B0604020202020204" pitchFamily="34" charset="0"/>
                        </a:rPr>
                        <a:t>SHB 1453 Effective Date</a:t>
                      </a:r>
                    </a:p>
                  </a:txBody>
                  <a:tcPr/>
                </a:tc>
                <a:extLst>
                  <a:ext uri="{0D108BD9-81ED-4DB2-BD59-A6C34878D82A}">
                    <a16:rowId xmlns:a16="http://schemas.microsoft.com/office/drawing/2014/main" val="346128340"/>
                  </a:ext>
                </a:extLst>
              </a:tr>
              <a:tr h="466392">
                <a:tc gridSpan="2">
                  <a:txBody>
                    <a:bodyPr/>
                    <a:lstStyle/>
                    <a:p>
                      <a:r>
                        <a:rPr lang="en-US" i="0" u="none" dirty="0">
                          <a:latin typeface="Arial" panose="020B0604020202020204" pitchFamily="34" charset="0"/>
                          <a:cs typeface="Arial" panose="020B0604020202020204" pitchFamily="34" charset="0"/>
                        </a:rPr>
                        <a:t>June 18, 2024</a:t>
                      </a:r>
                    </a:p>
                  </a:txBody>
                  <a:tcPr/>
                </a:tc>
                <a:tc hMerge="1">
                  <a:txBody>
                    <a:bodyPr/>
                    <a:lstStyle/>
                    <a:p>
                      <a:endParaRPr lang="en-US" i="0" u="none" dirty="0"/>
                    </a:p>
                  </a:txBody>
                  <a:tcPr/>
                </a:tc>
                <a:tc>
                  <a:txBody>
                    <a:bodyPr/>
                    <a:lstStyle/>
                    <a:p>
                      <a:r>
                        <a:rPr lang="en-US" i="0" u="none" dirty="0">
                          <a:highlight>
                            <a:srgbClr val="FFFF00"/>
                          </a:highlight>
                          <a:latin typeface="Arial" panose="020B0604020202020204" pitchFamily="34" charset="0"/>
                          <a:cs typeface="Arial" panose="020B0604020202020204" pitchFamily="34" charset="0"/>
                        </a:rPr>
                        <a:t>Tentative</a:t>
                      </a:r>
                    </a:p>
                  </a:txBody>
                  <a:tcPr/>
                </a:tc>
                <a:tc>
                  <a:txBody>
                    <a:bodyPr/>
                    <a:lstStyle/>
                    <a:p>
                      <a:r>
                        <a:rPr lang="en-US" i="0" u="none" dirty="0">
                          <a:latin typeface="Arial" panose="020B0604020202020204" pitchFamily="34" charset="0"/>
                          <a:cs typeface="Arial" panose="020B0604020202020204" pitchFamily="34" charset="0"/>
                        </a:rPr>
                        <a:t>CR 102 Filed – Draft Rules Proposed </a:t>
                      </a:r>
                      <a:endParaRPr lang="en-US" i="0" u="none"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3231294"/>
                  </a:ext>
                </a:extLst>
              </a:tr>
              <a:tr h="466392">
                <a:tc gridSpan="2">
                  <a:txBody>
                    <a:bodyPr/>
                    <a:lstStyle/>
                    <a:p>
                      <a:r>
                        <a:rPr lang="en-US" i="0" dirty="0">
                          <a:latin typeface="Arial" panose="020B0604020202020204" pitchFamily="34" charset="0"/>
                          <a:cs typeface="Arial" panose="020B0604020202020204" pitchFamily="34" charset="0"/>
                        </a:rPr>
                        <a:t>June 18 – July 31, 2024</a:t>
                      </a:r>
                    </a:p>
                  </a:txBody>
                  <a:tcPr/>
                </a:tc>
                <a:tc hMerge="1">
                  <a:txBody>
                    <a:bodyPr/>
                    <a:lstStyle/>
                    <a:p>
                      <a:endParaRPr lang="en-US" i="0" dirty="0"/>
                    </a:p>
                  </a:txBody>
                  <a:tcPr/>
                </a:tc>
                <a:tc>
                  <a:txBody>
                    <a:bodyPr/>
                    <a:lstStyle/>
                    <a:p>
                      <a:r>
                        <a:rPr lang="en-US" i="0" dirty="0">
                          <a:highlight>
                            <a:srgbClr val="FFFF00"/>
                          </a:highlight>
                          <a:latin typeface="Arial" panose="020B0604020202020204" pitchFamily="34" charset="0"/>
                          <a:cs typeface="Arial" panose="020B0604020202020204" pitchFamily="34" charset="0"/>
                        </a:rPr>
                        <a:t>Tentative</a:t>
                      </a:r>
                      <a:endParaRPr lang="en-US" dirty="0">
                        <a:latin typeface="Arial" panose="020B0604020202020204" pitchFamily="34" charset="0"/>
                        <a:cs typeface="Arial" panose="020B0604020202020204" pitchFamily="34" charset="0"/>
                      </a:endParaRPr>
                    </a:p>
                  </a:txBody>
                  <a:tcPr/>
                </a:tc>
                <a:tc>
                  <a:txBody>
                    <a:bodyPr/>
                    <a:lstStyle/>
                    <a:p>
                      <a:r>
                        <a:rPr lang="en-US" i="0" dirty="0">
                          <a:latin typeface="Arial" panose="020B0604020202020204" pitchFamily="34" charset="0"/>
                          <a:cs typeface="Arial" panose="020B0604020202020204" pitchFamily="34" charset="0"/>
                        </a:rPr>
                        <a:t>Public Feedback Period on Draft Rules</a:t>
                      </a:r>
                      <a:endParaRPr lang="en-US" i="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63193502"/>
                  </a:ext>
                </a:extLst>
              </a:tr>
              <a:tr h="466392">
                <a:tc gridSpan="2">
                  <a:txBody>
                    <a:bodyPr/>
                    <a:lstStyle/>
                    <a:p>
                      <a:r>
                        <a:rPr lang="en-US" i="0" dirty="0">
                          <a:latin typeface="Arial" panose="020B0604020202020204" pitchFamily="34" charset="0"/>
                          <a:cs typeface="Arial" panose="020B0604020202020204" pitchFamily="34" charset="0"/>
                        </a:rPr>
                        <a:t>July 31, 2024</a:t>
                      </a:r>
                    </a:p>
                  </a:txBody>
                  <a:tcPr/>
                </a:tc>
                <a:tc hMerge="1">
                  <a:txBody>
                    <a:bodyPr/>
                    <a:lstStyle/>
                    <a:p>
                      <a:endParaRPr lang="en-US" i="0" dirty="0"/>
                    </a:p>
                  </a:txBody>
                  <a:tcPr/>
                </a:tc>
                <a:tc>
                  <a:txBody>
                    <a:bodyPr/>
                    <a:lstStyle/>
                    <a:p>
                      <a:r>
                        <a:rPr lang="en-US" i="0" dirty="0">
                          <a:highlight>
                            <a:srgbClr val="FFFF00"/>
                          </a:highlight>
                          <a:latin typeface="Arial" panose="020B0604020202020204" pitchFamily="34" charset="0"/>
                          <a:cs typeface="Arial" panose="020B0604020202020204" pitchFamily="34" charset="0"/>
                        </a:rPr>
                        <a:t>Tentative</a:t>
                      </a:r>
                      <a:endParaRPr lang="en-US" dirty="0">
                        <a:latin typeface="Arial" panose="020B0604020202020204" pitchFamily="34" charset="0"/>
                        <a:cs typeface="Arial" panose="020B0604020202020204" pitchFamily="34" charset="0"/>
                      </a:endParaRPr>
                    </a:p>
                  </a:txBody>
                  <a:tcPr/>
                </a:tc>
                <a:tc>
                  <a:txBody>
                    <a:bodyPr/>
                    <a:lstStyle/>
                    <a:p>
                      <a:r>
                        <a:rPr lang="en-US" i="0" dirty="0">
                          <a:latin typeface="Arial" panose="020B0604020202020204" pitchFamily="34" charset="0"/>
                          <a:cs typeface="Arial" panose="020B0604020202020204" pitchFamily="34" charset="0"/>
                        </a:rPr>
                        <a:t>Public Hearing</a:t>
                      </a:r>
                      <a:endParaRPr lang="en-US" i="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7323104"/>
                  </a:ext>
                </a:extLst>
              </a:tr>
              <a:tr h="466392">
                <a:tc gridSpan="2">
                  <a:txBody>
                    <a:bodyPr/>
                    <a:lstStyle/>
                    <a:p>
                      <a:r>
                        <a:rPr lang="en-US" i="0" dirty="0">
                          <a:latin typeface="Arial" panose="020B0604020202020204" pitchFamily="34" charset="0"/>
                          <a:cs typeface="Arial" panose="020B0604020202020204" pitchFamily="34" charset="0"/>
                        </a:rPr>
                        <a:t>August 14, 2024</a:t>
                      </a:r>
                    </a:p>
                  </a:txBody>
                  <a:tcPr/>
                </a:tc>
                <a:tc hMerge="1">
                  <a:txBody>
                    <a:bodyPr/>
                    <a:lstStyle/>
                    <a:p>
                      <a:endParaRPr lang="en-US" i="0" dirty="0"/>
                    </a:p>
                  </a:txBody>
                  <a:tcPr/>
                </a:tc>
                <a:tc>
                  <a:txBody>
                    <a:bodyPr/>
                    <a:lstStyle/>
                    <a:p>
                      <a:r>
                        <a:rPr lang="en-US" i="0" dirty="0">
                          <a:highlight>
                            <a:srgbClr val="FFFF00"/>
                          </a:highlight>
                          <a:latin typeface="Arial" panose="020B0604020202020204" pitchFamily="34" charset="0"/>
                          <a:cs typeface="Arial" panose="020B0604020202020204" pitchFamily="34" charset="0"/>
                        </a:rPr>
                        <a:t>Tentative</a:t>
                      </a:r>
                      <a:endParaRPr lang="en-US" dirty="0">
                        <a:latin typeface="Arial" panose="020B0604020202020204" pitchFamily="34" charset="0"/>
                        <a:cs typeface="Arial" panose="020B0604020202020204" pitchFamily="34" charset="0"/>
                      </a:endParaRPr>
                    </a:p>
                  </a:txBody>
                  <a:tcPr/>
                </a:tc>
                <a:tc>
                  <a:txBody>
                    <a:bodyPr/>
                    <a:lstStyle/>
                    <a:p>
                      <a:r>
                        <a:rPr lang="en-US" i="0" dirty="0">
                          <a:latin typeface="Arial" panose="020B0604020202020204" pitchFamily="34" charset="0"/>
                          <a:cs typeface="Arial" panose="020B0604020202020204" pitchFamily="34" charset="0"/>
                        </a:rPr>
                        <a:t>CR 103 Filed – Final Rules filed</a:t>
                      </a:r>
                      <a:endParaRPr lang="en-US" i="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86971392"/>
                  </a:ext>
                </a:extLst>
              </a:tr>
              <a:tr h="466392">
                <a:tc gridSpan="2">
                  <a:txBody>
                    <a:bodyPr/>
                    <a:lstStyle/>
                    <a:p>
                      <a:r>
                        <a:rPr lang="en-US" b="1" i="0" dirty="0">
                          <a:latin typeface="Arial" panose="020B0604020202020204" pitchFamily="34" charset="0"/>
                          <a:cs typeface="Arial" panose="020B0604020202020204" pitchFamily="34" charset="0"/>
                        </a:rPr>
                        <a:t>September 14, 2024</a:t>
                      </a:r>
                    </a:p>
                  </a:txBody>
                  <a:tcPr/>
                </a:tc>
                <a:tc hMerge="1">
                  <a:txBody>
                    <a:bodyPr/>
                    <a:lstStyle/>
                    <a:p>
                      <a:endParaRPr lang="en-US" i="0" dirty="0"/>
                    </a:p>
                  </a:txBody>
                  <a:tcPr/>
                </a:tc>
                <a:tc>
                  <a:txBody>
                    <a:bodyPr/>
                    <a:lstStyle/>
                    <a:p>
                      <a:r>
                        <a:rPr lang="en-US" i="0" dirty="0">
                          <a:highlight>
                            <a:srgbClr val="FFFF00"/>
                          </a:highlight>
                          <a:latin typeface="Arial" panose="020B0604020202020204" pitchFamily="34" charset="0"/>
                          <a:cs typeface="Arial" panose="020B0604020202020204" pitchFamily="34" charset="0"/>
                        </a:rPr>
                        <a:t>Tentative</a:t>
                      </a:r>
                      <a:endParaRPr lang="en-US" dirty="0">
                        <a:latin typeface="Arial" panose="020B0604020202020204" pitchFamily="34" charset="0"/>
                        <a:cs typeface="Arial" panose="020B0604020202020204" pitchFamily="34" charset="0"/>
                      </a:endParaRPr>
                    </a:p>
                  </a:txBody>
                  <a:tcPr/>
                </a:tc>
                <a:tc>
                  <a:txBody>
                    <a:bodyPr/>
                    <a:lstStyle/>
                    <a:p>
                      <a:r>
                        <a:rPr lang="en-US" i="0" dirty="0">
                          <a:latin typeface="Arial" panose="020B0604020202020204" pitchFamily="34" charset="0"/>
                          <a:cs typeface="Arial" panose="020B0604020202020204" pitchFamily="34" charset="0"/>
                        </a:rPr>
                        <a:t>Rules effective</a:t>
                      </a:r>
                      <a:endParaRPr lang="en-US" i="0" dirty="0">
                        <a:highlight>
                          <a:srgbClr val="FF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96802379"/>
                  </a:ext>
                </a:extLst>
              </a:tr>
            </a:tbl>
          </a:graphicData>
        </a:graphic>
      </p:graphicFrame>
    </p:spTree>
    <p:extLst>
      <p:ext uri="{BB962C8B-B14F-4D97-AF65-F5344CB8AC3E}">
        <p14:creationId xmlns:p14="http://schemas.microsoft.com/office/powerpoint/2010/main" val="3556079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EC997-1F00-8EBE-5055-810E4D25F847}"/>
              </a:ext>
            </a:extLst>
          </p:cNvPr>
          <p:cNvSpPr>
            <a:spLocks noGrp="1"/>
          </p:cNvSpPr>
          <p:nvPr>
            <p:ph type="title"/>
          </p:nvPr>
        </p:nvSpPr>
        <p:spPr>
          <a:xfrm>
            <a:off x="838200" y="1158292"/>
            <a:ext cx="10515600" cy="926373"/>
          </a:xfrm>
        </p:spPr>
        <p:txBody>
          <a:bodyPr>
            <a:normAutofit/>
          </a:bodyPr>
          <a:lstStyle/>
          <a:p>
            <a:pPr algn="ctr"/>
            <a:r>
              <a:rPr lang="en-US" sz="2800" dirty="0">
                <a:latin typeface="Arial" panose="020B0604020202020204" pitchFamily="34" charset="0"/>
                <a:cs typeface="Arial" panose="020B0604020202020204" pitchFamily="34" charset="0"/>
              </a:rPr>
              <a:t>Substitute House Bill 1453 – adding to RCW 69.50.535</a:t>
            </a:r>
          </a:p>
        </p:txBody>
      </p:sp>
      <p:sp>
        <p:nvSpPr>
          <p:cNvPr id="4" name="Content Placeholder 3">
            <a:extLst>
              <a:ext uri="{FF2B5EF4-FFF2-40B4-BE49-F238E27FC236}">
                <a16:creationId xmlns:a16="http://schemas.microsoft.com/office/drawing/2014/main" id="{360BE0F7-3242-5972-9B2D-76B35B8245CD}"/>
              </a:ext>
            </a:extLst>
          </p:cNvPr>
          <p:cNvSpPr>
            <a:spLocks noGrp="1"/>
          </p:cNvSpPr>
          <p:nvPr>
            <p:ph idx="1"/>
          </p:nvPr>
        </p:nvSpPr>
        <p:spPr>
          <a:xfrm>
            <a:off x="720620" y="2084666"/>
            <a:ext cx="10633180" cy="4409020"/>
          </a:xfrm>
        </p:spPr>
        <p:txBody>
          <a:bodyPr>
            <a:noAutofit/>
          </a:bodyPr>
          <a:lstStyle/>
          <a:p>
            <a:pPr marL="0" indent="0">
              <a:spcBef>
                <a:spcPts val="0"/>
              </a:spcBef>
              <a:buNone/>
            </a:pPr>
            <a:r>
              <a:rPr lang="en-US" sz="2200" dirty="0">
                <a:latin typeface="Courier New" panose="02070309020205020404" pitchFamily="49" charset="0"/>
                <a:cs typeface="Courier New" panose="02070309020205020404" pitchFamily="49" charset="0"/>
              </a:rPr>
              <a:t>(2)(a) Until June 30, 2029, the tax levied by subsection (1) of this section does not apply to sales by a cannabis retailer with a medical cannabis endorsement to qualifying patients or designated providers who have been issued a recognition card, of cannabis concentrates, useable cannabis, or cannabis-infused products, identified by the department as a compliant cannabis product in chapter 246-70 WAC and tested to the standards in WAC 246-70-040. </a:t>
            </a:r>
          </a:p>
          <a:p>
            <a:pPr marL="0" indent="0">
              <a:spcBef>
                <a:spcPts val="0"/>
              </a:spcBef>
              <a:buNone/>
            </a:pPr>
            <a:r>
              <a:rPr lang="en-US" sz="2200" dirty="0">
                <a:latin typeface="Courier New" panose="02070309020205020404" pitchFamily="49" charset="0"/>
                <a:cs typeface="Courier New" panose="02070309020205020404" pitchFamily="49" charset="0"/>
              </a:rPr>
              <a:t>(b) Each seller making exempt sales under this subsection (2) must maintain information establishing eligibility for the exemption in the form and manner required by the board. </a:t>
            </a:r>
          </a:p>
          <a:p>
            <a:pPr marL="0" indent="0">
              <a:spcBef>
                <a:spcPts val="0"/>
              </a:spcBef>
              <a:buNone/>
            </a:pPr>
            <a:r>
              <a:rPr lang="en-US" sz="2200" dirty="0">
                <a:latin typeface="Courier New" panose="02070309020205020404" pitchFamily="49" charset="0"/>
                <a:cs typeface="Courier New" panose="02070309020205020404" pitchFamily="49" charset="0"/>
              </a:rPr>
              <a:t>(c) The board must provide a separate tax reporting line on the excise tax form for exemption amounts claimed under this subsection (2). </a:t>
            </a:r>
          </a:p>
        </p:txBody>
      </p:sp>
    </p:spTree>
    <p:extLst>
      <p:ext uri="{BB962C8B-B14F-4D97-AF65-F5344CB8AC3E}">
        <p14:creationId xmlns:p14="http://schemas.microsoft.com/office/powerpoint/2010/main" val="639125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3BC53-E4CB-AB8C-9FA1-A0E1950856D1}"/>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SHB 1453 – Broken Down</a:t>
            </a:r>
          </a:p>
        </p:txBody>
      </p:sp>
      <p:sp>
        <p:nvSpPr>
          <p:cNvPr id="3" name="Content Placeholder 2">
            <a:extLst>
              <a:ext uri="{FF2B5EF4-FFF2-40B4-BE49-F238E27FC236}">
                <a16:creationId xmlns:a16="http://schemas.microsoft.com/office/drawing/2014/main" id="{C4F6D4BF-BE44-EFD2-8834-981B185A11DE}"/>
              </a:ext>
            </a:extLst>
          </p:cNvPr>
          <p:cNvSpPr>
            <a:spLocks noGrp="1"/>
          </p:cNvSpPr>
          <p:nvPr>
            <p:ph idx="1"/>
          </p:nvPr>
        </p:nvSpPr>
        <p:spPr>
          <a:xfrm>
            <a:off x="400594" y="2281646"/>
            <a:ext cx="5695406" cy="4049485"/>
          </a:xfrm>
        </p:spPr>
        <p:txBody>
          <a:bodyPr>
            <a:normAutofit lnSpcReduction="10000"/>
          </a:bodyPr>
          <a:lstStyle/>
          <a:p>
            <a:pPr marL="0" indent="0">
              <a:buNone/>
            </a:pPr>
            <a:r>
              <a:rPr lang="en-US" sz="1800" b="0" i="0" u="none" strike="noStrike" baseline="0" dirty="0">
                <a:solidFill>
                  <a:srgbClr val="000000"/>
                </a:solidFill>
                <a:latin typeface="Courier New PSMT"/>
              </a:rPr>
              <a:t>(2)(a) </a:t>
            </a:r>
            <a:r>
              <a:rPr lang="en-US" sz="1800" b="0" i="0" u="none" strike="noStrike" baseline="0" dirty="0">
                <a:solidFill>
                  <a:srgbClr val="000000"/>
                </a:solidFill>
                <a:highlight>
                  <a:srgbClr val="FFFF00"/>
                </a:highlight>
                <a:latin typeface="Courier New PSMT"/>
              </a:rPr>
              <a:t>Until June 30, 2029</a:t>
            </a:r>
            <a:r>
              <a:rPr lang="en-US" sz="1800" b="0" i="0" u="none" strike="noStrike" baseline="0" dirty="0">
                <a:solidFill>
                  <a:srgbClr val="000000"/>
                </a:solidFill>
                <a:latin typeface="Courier New PSMT"/>
              </a:rPr>
              <a:t>, the tax levied by subsection (1) of this section does not apply to </a:t>
            </a:r>
            <a:r>
              <a:rPr lang="en-US" sz="1800" b="0" i="0" u="none" strike="noStrike" baseline="0" dirty="0">
                <a:solidFill>
                  <a:srgbClr val="000000"/>
                </a:solidFill>
                <a:highlight>
                  <a:srgbClr val="00FF00"/>
                </a:highlight>
                <a:latin typeface="Courier New PSMT"/>
              </a:rPr>
              <a:t>sales by a cannabis retailer with a medical cannabis endorsement</a:t>
            </a:r>
            <a:r>
              <a:rPr lang="en-US" sz="1800" b="0" i="0" u="none" strike="noStrike" baseline="0" dirty="0">
                <a:solidFill>
                  <a:srgbClr val="000000"/>
                </a:solidFill>
                <a:latin typeface="Courier New PSMT"/>
              </a:rPr>
              <a:t> to </a:t>
            </a:r>
            <a:r>
              <a:rPr lang="en-US" sz="1800" b="0" i="0" u="none" strike="noStrike" baseline="0" dirty="0">
                <a:solidFill>
                  <a:srgbClr val="000000"/>
                </a:solidFill>
                <a:highlight>
                  <a:srgbClr val="00FFFF"/>
                </a:highlight>
                <a:latin typeface="Courier New PSMT"/>
              </a:rPr>
              <a:t>qualifying patients or designated </a:t>
            </a:r>
            <a:r>
              <a:rPr lang="en-US" sz="1800" b="0" i="0" u="none" strike="noStrike" baseline="0" dirty="0">
                <a:highlight>
                  <a:srgbClr val="00FFFF"/>
                </a:highlight>
                <a:latin typeface="Courier New PSMT"/>
              </a:rPr>
              <a:t>providers who have been issued a recognition card</a:t>
            </a:r>
            <a:r>
              <a:rPr lang="en-US" sz="1800" b="0" i="0" u="none" strike="noStrike" baseline="0" dirty="0">
                <a:latin typeface="Courier New PSMT"/>
              </a:rPr>
              <a:t>, of </a:t>
            </a:r>
            <a:r>
              <a:rPr lang="en-US" sz="1800" b="0" i="0" u="none" strike="noStrike" baseline="0" dirty="0">
                <a:highlight>
                  <a:srgbClr val="FFFF00"/>
                </a:highlight>
                <a:latin typeface="Courier New PSMT"/>
              </a:rPr>
              <a:t>cannabis concentrates, useable cannabis, or cannabis-infused products, identified by the department as a compliant cannabis product in chapter 246-70 WAC and tested to the standards in WAC 246-70-040</a:t>
            </a:r>
            <a:r>
              <a:rPr lang="en-US" sz="1800" b="0" i="0" u="none" strike="noStrike" baseline="0" dirty="0">
                <a:latin typeface="Courier New PSMT"/>
              </a:rPr>
              <a:t>.</a:t>
            </a:r>
          </a:p>
          <a:p>
            <a:pPr marL="0" indent="0">
              <a:buNone/>
            </a:pPr>
            <a:r>
              <a:rPr lang="en-US" sz="1800" b="0" i="0" u="none" strike="noStrike" baseline="0" dirty="0">
                <a:latin typeface="Courier New PSMT"/>
              </a:rPr>
              <a:t>(b) Each seller making exempt sales under this subsection (2) must </a:t>
            </a:r>
            <a:r>
              <a:rPr lang="en-US" sz="1800" b="0" i="0" u="none" strike="noStrike" baseline="0" dirty="0">
                <a:highlight>
                  <a:srgbClr val="00FF00"/>
                </a:highlight>
                <a:latin typeface="Courier New PSMT"/>
              </a:rPr>
              <a:t>maintain information establishing eligibility for the exemption in the form and manner required by the board</a:t>
            </a:r>
            <a:r>
              <a:rPr lang="en-US" sz="1800" b="0" i="0" u="none" strike="noStrike" baseline="0" dirty="0">
                <a:latin typeface="Courier New PSMT"/>
              </a:rPr>
              <a:t>.</a:t>
            </a:r>
          </a:p>
        </p:txBody>
      </p:sp>
      <p:sp>
        <p:nvSpPr>
          <p:cNvPr id="4" name="TextBox 3">
            <a:extLst>
              <a:ext uri="{FF2B5EF4-FFF2-40B4-BE49-F238E27FC236}">
                <a16:creationId xmlns:a16="http://schemas.microsoft.com/office/drawing/2014/main" id="{034C44C2-9432-F9E1-E011-DB429D0DED77}"/>
              </a:ext>
            </a:extLst>
          </p:cNvPr>
          <p:cNvSpPr txBox="1"/>
          <p:nvPr/>
        </p:nvSpPr>
        <p:spPr>
          <a:xfrm>
            <a:off x="6461760" y="2387448"/>
            <a:ext cx="4892040" cy="4062651"/>
          </a:xfrm>
          <a:prstGeom prst="rect">
            <a:avLst/>
          </a:prstGeom>
          <a:noFill/>
        </p:spPr>
        <p:txBody>
          <a:bodyPr wrap="square" rtlCol="0">
            <a:spAutoFit/>
          </a:bodyPr>
          <a:lstStyle/>
          <a:p>
            <a:pPr marL="342900" indent="-342900">
              <a:buAutoNum type="arabicPeriod"/>
            </a:pPr>
            <a:r>
              <a:rPr lang="en-US" sz="2400" dirty="0">
                <a:latin typeface="Arial" panose="020B0604020202020204" pitchFamily="34" charset="0"/>
                <a:cs typeface="Arial" panose="020B0604020202020204" pitchFamily="34" charset="0"/>
              </a:rPr>
              <a:t>Expires June 30, 2029</a:t>
            </a:r>
          </a:p>
          <a:p>
            <a:pPr marL="342900" indent="-342900">
              <a:buAutoNum type="arabicPeriod"/>
            </a:pPr>
            <a:r>
              <a:rPr lang="en-US" sz="2400" u="sng" dirty="0">
                <a:latin typeface="Arial" panose="020B0604020202020204" pitchFamily="34" charset="0"/>
                <a:cs typeface="Arial" panose="020B0604020202020204" pitchFamily="34" charset="0"/>
              </a:rPr>
              <a:t>Retailer holds medical cannabis endorsement</a:t>
            </a:r>
          </a:p>
          <a:p>
            <a:pPr marL="342900" indent="-342900">
              <a:buAutoNum type="arabicPeriod"/>
            </a:pPr>
            <a:r>
              <a:rPr lang="en-US" sz="2400" u="sng" dirty="0">
                <a:latin typeface="Arial" panose="020B0604020202020204" pitchFamily="34" charset="0"/>
                <a:cs typeface="Arial" panose="020B0604020202020204" pitchFamily="34" charset="0"/>
              </a:rPr>
              <a:t>Purchaser must be qualified patient or designated provider</a:t>
            </a:r>
          </a:p>
          <a:p>
            <a:pPr marL="342900" indent="-342900">
              <a:buAutoNum type="arabicPeriod"/>
            </a:pPr>
            <a:r>
              <a:rPr lang="en-US" sz="2400" u="sng" dirty="0">
                <a:latin typeface="Arial" panose="020B0604020202020204" pitchFamily="34" charset="0"/>
                <a:cs typeface="Arial" panose="020B0604020202020204" pitchFamily="34" charset="0"/>
              </a:rPr>
              <a:t>DOH compliant product as identified in WAC 246-70</a:t>
            </a:r>
          </a:p>
          <a:p>
            <a:pPr marL="342900" indent="-342900">
              <a:buAutoNum type="arabicPeriod"/>
            </a:pPr>
            <a:r>
              <a:rPr lang="en-US" sz="2400" dirty="0">
                <a:latin typeface="Arial" panose="020B0604020202020204" pitchFamily="34" charset="0"/>
                <a:cs typeface="Arial" panose="020B0604020202020204" pitchFamily="34" charset="0"/>
              </a:rPr>
              <a:t>Retailers must keep records for eligibility as prescribed by Board</a:t>
            </a:r>
          </a:p>
          <a:p>
            <a:pPr marL="342900" indent="-342900">
              <a:buAutoNum type="arabicPeriod"/>
            </a:pPr>
            <a:endParaRPr lang="en-US" dirty="0"/>
          </a:p>
        </p:txBody>
      </p:sp>
    </p:spTree>
    <p:extLst>
      <p:ext uri="{BB962C8B-B14F-4D97-AF65-F5344CB8AC3E}">
        <p14:creationId xmlns:p14="http://schemas.microsoft.com/office/powerpoint/2010/main" val="1228058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C30C8-E8D4-8835-A0EB-3EA18ED672BA}"/>
              </a:ext>
            </a:extLst>
          </p:cNvPr>
          <p:cNvSpPr>
            <a:spLocks noGrp="1"/>
          </p:cNvSpPr>
          <p:nvPr>
            <p:ph type="title"/>
          </p:nvPr>
        </p:nvSpPr>
        <p:spPr/>
        <p:txBody>
          <a:bodyPr>
            <a:normAutofit/>
          </a:bodyPr>
          <a:lstStyle/>
          <a:p>
            <a:pPr algn="ctr"/>
            <a:r>
              <a:rPr lang="en-US" sz="4000" dirty="0">
                <a:latin typeface="Arial" panose="020B0604020202020204" pitchFamily="34" charset="0"/>
                <a:cs typeface="Arial" panose="020B0604020202020204" pitchFamily="34" charset="0"/>
              </a:rPr>
              <a:t>Interim Guidance</a:t>
            </a:r>
          </a:p>
        </p:txBody>
      </p:sp>
      <p:sp>
        <p:nvSpPr>
          <p:cNvPr id="3" name="Content Placeholder 2">
            <a:extLst>
              <a:ext uri="{FF2B5EF4-FFF2-40B4-BE49-F238E27FC236}">
                <a16:creationId xmlns:a16="http://schemas.microsoft.com/office/drawing/2014/main" id="{74AC4F53-79C8-37F4-61CC-82A447673D02}"/>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Because there will be a gap between SHB 1453 effective date 6/6/24 and tentative rules effective date 9/14/24, Board has issued interim guidance via gov delivery on 5/29/24</a:t>
            </a:r>
          </a:p>
          <a:p>
            <a:r>
              <a:rPr lang="en-US" sz="2800" dirty="0">
                <a:latin typeface="Arial" panose="020B0604020202020204" pitchFamily="34" charset="0"/>
                <a:cs typeface="Arial" panose="020B0604020202020204" pitchFamily="34" charset="0"/>
              </a:rPr>
              <a:t>Can be found </a:t>
            </a:r>
            <a:r>
              <a:rPr lang="en-US" sz="2800" dirty="0">
                <a:latin typeface="Arial" panose="020B0604020202020204" pitchFamily="34" charset="0"/>
                <a:cs typeface="Arial" panose="020B0604020202020204" pitchFamily="34" charset="0"/>
                <a:hlinkClick r:id="rId2"/>
              </a:rPr>
              <a:t>here</a:t>
            </a:r>
            <a:r>
              <a:rPr lang="en-US" sz="2800" dirty="0">
                <a:latin typeface="Arial" panose="020B0604020202020204" pitchFamily="34" charset="0"/>
                <a:cs typeface="Arial" panose="020B0604020202020204" pitchFamily="34" charset="0"/>
              </a:rPr>
              <a:t>.</a:t>
            </a:r>
          </a:p>
          <a:p>
            <a:r>
              <a:rPr lang="en-US" sz="2800" dirty="0">
                <a:latin typeface="Arial" panose="020B0604020202020204" pitchFamily="34" charset="0"/>
                <a:cs typeface="Arial" panose="020B0604020202020204" pitchFamily="34" charset="0"/>
              </a:rPr>
              <a:t>Recommends keeping documents mostly consistent with rule language to be previewed later.</a:t>
            </a:r>
          </a:p>
        </p:txBody>
      </p:sp>
    </p:spTree>
    <p:extLst>
      <p:ext uri="{BB962C8B-B14F-4D97-AF65-F5344CB8AC3E}">
        <p14:creationId xmlns:p14="http://schemas.microsoft.com/office/powerpoint/2010/main" val="726975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7E8F-A791-C8C6-83A7-2C585F3B719F}"/>
              </a:ext>
            </a:extLst>
          </p:cNvPr>
          <p:cNvSpPr>
            <a:spLocks noGrp="1"/>
          </p:cNvSpPr>
          <p:nvPr>
            <p:ph type="title"/>
          </p:nvPr>
        </p:nvSpPr>
        <p:spPr/>
        <p:txBody>
          <a:bodyPr>
            <a:normAutofit/>
          </a:bodyPr>
          <a:lstStyle/>
          <a:p>
            <a:pPr algn="ctr"/>
            <a:r>
              <a:rPr lang="en-US" sz="4000" dirty="0">
                <a:latin typeface="Arial" panose="020B0604020202020204" pitchFamily="34" charset="0"/>
                <a:cs typeface="Arial" panose="020B0604020202020204" pitchFamily="34" charset="0"/>
              </a:rPr>
              <a:t>WAC Changes</a:t>
            </a:r>
          </a:p>
        </p:txBody>
      </p:sp>
      <p:graphicFrame>
        <p:nvGraphicFramePr>
          <p:cNvPr id="6" name="Table 6">
            <a:extLst>
              <a:ext uri="{FF2B5EF4-FFF2-40B4-BE49-F238E27FC236}">
                <a16:creationId xmlns:a16="http://schemas.microsoft.com/office/drawing/2014/main" id="{F52FA1EF-B25A-9179-5F58-13EF875630B9}"/>
              </a:ext>
            </a:extLst>
          </p:cNvPr>
          <p:cNvGraphicFramePr>
            <a:graphicFrameLocks noGrp="1"/>
          </p:cNvGraphicFramePr>
          <p:nvPr>
            <p:ph idx="1"/>
            <p:extLst>
              <p:ext uri="{D42A27DB-BD31-4B8C-83A1-F6EECF244321}">
                <p14:modId xmlns:p14="http://schemas.microsoft.com/office/powerpoint/2010/main" val="2260344113"/>
              </p:ext>
            </p:extLst>
          </p:nvPr>
        </p:nvGraphicFramePr>
        <p:xfrm>
          <a:off x="359809" y="2242111"/>
          <a:ext cx="11412334" cy="4297967"/>
        </p:xfrm>
        <a:graphic>
          <a:graphicData uri="http://schemas.openxmlformats.org/drawingml/2006/table">
            <a:tbl>
              <a:tblPr firstRow="1" bandRow="1">
                <a:tableStyleId>{7E9639D4-E3E2-4D34-9284-5A2195B3D0D7}</a:tableStyleId>
              </a:tblPr>
              <a:tblGrid>
                <a:gridCol w="1535603">
                  <a:extLst>
                    <a:ext uri="{9D8B030D-6E8A-4147-A177-3AD203B41FA5}">
                      <a16:colId xmlns:a16="http://schemas.microsoft.com/office/drawing/2014/main" val="196802089"/>
                    </a:ext>
                  </a:extLst>
                </a:gridCol>
                <a:gridCol w="1859078">
                  <a:extLst>
                    <a:ext uri="{9D8B030D-6E8A-4147-A177-3AD203B41FA5}">
                      <a16:colId xmlns:a16="http://schemas.microsoft.com/office/drawing/2014/main" val="1291303493"/>
                    </a:ext>
                  </a:extLst>
                </a:gridCol>
                <a:gridCol w="8017653">
                  <a:extLst>
                    <a:ext uri="{9D8B030D-6E8A-4147-A177-3AD203B41FA5}">
                      <a16:colId xmlns:a16="http://schemas.microsoft.com/office/drawing/2014/main" val="227481987"/>
                    </a:ext>
                  </a:extLst>
                </a:gridCol>
              </a:tblGrid>
              <a:tr h="494225">
                <a:tc>
                  <a:txBody>
                    <a:bodyPr/>
                    <a:lstStyle/>
                    <a:p>
                      <a:pPr algn="ctr"/>
                      <a:r>
                        <a:rPr lang="en-US" sz="2400" dirty="0">
                          <a:latin typeface="Arial" panose="020B0604020202020204" pitchFamily="34" charset="0"/>
                          <a:cs typeface="Arial" panose="020B0604020202020204" pitchFamily="34" charset="0"/>
                        </a:rPr>
                        <a:t>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Arial" panose="020B0604020202020204" pitchFamily="34" charset="0"/>
                          <a:cs typeface="Arial" panose="020B0604020202020204" pitchFamily="34" charset="0"/>
                        </a:rPr>
                        <a:t>WAC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Arial" panose="020B0604020202020204" pitchFamily="34" charset="0"/>
                          <a:cs typeface="Arial" panose="020B0604020202020204" pitchFamily="34" charset="0"/>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9486194"/>
                  </a:ext>
                </a:extLst>
              </a:tr>
              <a:tr h="889606">
                <a:tc>
                  <a:txBody>
                    <a:bodyPr/>
                    <a:lstStyle/>
                    <a:p>
                      <a:r>
                        <a:rPr lang="en-US" sz="2400" dirty="0">
                          <a:latin typeface="Arial" panose="020B0604020202020204" pitchFamily="34" charset="0"/>
                          <a:cs typeface="Arial" panose="020B0604020202020204" pitchFamily="34" charset="0"/>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Arial" panose="020B0604020202020204" pitchFamily="34" charset="0"/>
                          <a:cs typeface="Arial" panose="020B0604020202020204" pitchFamily="34" charset="0"/>
                        </a:rPr>
                        <a:t>314-55-090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kern="1200" dirty="0">
                          <a:solidFill>
                            <a:schemeClr val="tx1"/>
                          </a:solidFill>
                          <a:effectLst/>
                          <a:latin typeface="Arial" panose="020B0604020202020204" pitchFamily="34" charset="0"/>
                          <a:ea typeface="+mn-ea"/>
                          <a:cs typeface="Arial" panose="020B0604020202020204" pitchFamily="34" charset="0"/>
                        </a:rPr>
                        <a:t>New rule section for new temporary excise tax exemption including recording keeping and definitions</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736397"/>
                  </a:ext>
                </a:extLst>
              </a:tr>
              <a:tr h="494225">
                <a:tc>
                  <a:txBody>
                    <a:bodyPr/>
                    <a:lstStyle/>
                    <a:p>
                      <a:r>
                        <a:rPr lang="en-US" sz="2400" dirty="0">
                          <a:latin typeface="Arial" panose="020B0604020202020204" pitchFamily="34" charset="0"/>
                          <a:cs typeface="Arial" panose="020B0604020202020204" pitchFamily="34" charset="0"/>
                        </a:rPr>
                        <a:t>Amended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314-55-083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effectLst/>
                          <a:latin typeface="Arial" panose="020B0604020202020204" pitchFamily="34" charset="0"/>
                          <a:ea typeface="+mn-ea"/>
                          <a:cs typeface="Arial" panose="020B0604020202020204" pitchFamily="34" charset="0"/>
                        </a:rPr>
                        <a:t>Adds reference to WAC 314-55-090.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8635528"/>
                  </a:ext>
                </a:extLst>
              </a:tr>
              <a:tr h="889606">
                <a:tc>
                  <a:txBody>
                    <a:bodyPr/>
                    <a:lstStyle/>
                    <a:p>
                      <a:r>
                        <a:rPr lang="en-US" sz="2400" dirty="0">
                          <a:latin typeface="Arial" panose="020B0604020202020204" pitchFamily="34" charset="0"/>
                          <a:cs typeface="Arial" panose="020B0604020202020204" pitchFamily="34" charset="0"/>
                        </a:rPr>
                        <a:t>Amended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314-55-087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kern="1200" dirty="0">
                          <a:solidFill>
                            <a:schemeClr val="tx1"/>
                          </a:solidFill>
                          <a:effectLst/>
                          <a:latin typeface="Arial" panose="020B0604020202020204" pitchFamily="34" charset="0"/>
                          <a:ea typeface="+mn-ea"/>
                          <a:cs typeface="Arial" panose="020B0604020202020204" pitchFamily="34" charset="0"/>
                        </a:rPr>
                        <a:t>Record requirements and adds reference WAC 314-55-090</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282688"/>
                  </a:ext>
                </a:extLst>
              </a:tr>
              <a:tr h="889606">
                <a:tc>
                  <a:txBody>
                    <a:bodyPr/>
                    <a:lstStyle/>
                    <a:p>
                      <a:r>
                        <a:rPr lang="en-US" sz="2400" dirty="0">
                          <a:latin typeface="Arial" panose="020B0604020202020204" pitchFamily="34" charset="0"/>
                          <a:cs typeface="Arial" panose="020B0604020202020204" pitchFamily="34" charset="0"/>
                        </a:rPr>
                        <a:t>Amended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314-55-089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latin typeface="Arial" panose="020B0604020202020204" pitchFamily="34" charset="0"/>
                          <a:cs typeface="Arial" panose="020B0604020202020204" pitchFamily="34" charset="0"/>
                        </a:rPr>
                        <a:t>Record requirements, technical changes and adds reference to WAC 314-55-090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1317762"/>
                  </a:ext>
                </a:extLst>
              </a:tr>
              <a:tr h="640699">
                <a:tc gridSpan="3">
                  <a:txBody>
                    <a:bodyPr/>
                    <a:lstStyle/>
                    <a:p>
                      <a:pPr algn="ctr"/>
                      <a:r>
                        <a:rPr lang="en-US" sz="2400" dirty="0">
                          <a:latin typeface="Arial" panose="020B0604020202020204" pitchFamily="34" charset="0"/>
                          <a:cs typeface="Arial" panose="020B0604020202020204" pitchFamily="34" charset="0"/>
                        </a:rPr>
                        <a:t>Consistent with WSR 24-11-037, changing “WSLCB” to “LCB”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839260"/>
                  </a:ext>
                </a:extLst>
              </a:tr>
            </a:tbl>
          </a:graphicData>
        </a:graphic>
      </p:graphicFrame>
    </p:spTree>
    <p:extLst>
      <p:ext uri="{BB962C8B-B14F-4D97-AF65-F5344CB8AC3E}">
        <p14:creationId xmlns:p14="http://schemas.microsoft.com/office/powerpoint/2010/main" val="208572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D14F9-CA7F-B447-B5A9-F2512D7E4163}"/>
              </a:ext>
            </a:extLst>
          </p:cNvPr>
          <p:cNvSpPr>
            <a:spLocks noGrp="1"/>
          </p:cNvSpPr>
          <p:nvPr>
            <p:ph type="title"/>
          </p:nvPr>
        </p:nvSpPr>
        <p:spPr/>
        <p:txBody>
          <a:bodyPr>
            <a:normAutofit/>
          </a:bodyPr>
          <a:lstStyle/>
          <a:p>
            <a:pPr algn="ctr"/>
            <a:r>
              <a:rPr lang="en-US" sz="4000" dirty="0">
                <a:latin typeface="Arial" panose="020B0604020202020204" pitchFamily="34" charset="0"/>
                <a:cs typeface="Arial" panose="020B0604020202020204" pitchFamily="34" charset="0"/>
              </a:rPr>
              <a:t>WAC 314-55-090 – NEW RULE</a:t>
            </a:r>
          </a:p>
        </p:txBody>
      </p:sp>
      <p:sp>
        <p:nvSpPr>
          <p:cNvPr id="3" name="Content Placeholder 2">
            <a:extLst>
              <a:ext uri="{FF2B5EF4-FFF2-40B4-BE49-F238E27FC236}">
                <a16:creationId xmlns:a16="http://schemas.microsoft.com/office/drawing/2014/main" id="{94A81398-D562-C552-9B2D-0C0555EA816F}"/>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In order to address issues and compliance with new excise tax exemption, in addition to amending current rules around reporting and recordkeeping, the Board is proposing to create a new rule dedicated solely to this new temporary excise tax exemption</a:t>
            </a:r>
          </a:p>
          <a:p>
            <a:r>
              <a:rPr lang="en-US" sz="2800" dirty="0">
                <a:latin typeface="Arial" panose="020B0604020202020204" pitchFamily="34" charset="0"/>
                <a:cs typeface="Arial" panose="020B0604020202020204" pitchFamily="34" charset="0"/>
              </a:rPr>
              <a:t>If the tax exemption expires in June 2029, the rule will be repealed then. If it is extended, the rule can be extended.</a:t>
            </a:r>
          </a:p>
        </p:txBody>
      </p:sp>
    </p:spTree>
    <p:extLst>
      <p:ext uri="{BB962C8B-B14F-4D97-AF65-F5344CB8AC3E}">
        <p14:creationId xmlns:p14="http://schemas.microsoft.com/office/powerpoint/2010/main" val="4128290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ACA7A227A2194645A7EB1798AAD7D95A" ma:contentTypeVersion="8" ma:contentTypeDescription="Create a new document." ma:contentTypeScope="" ma:versionID="598b04817ac5c9c13bf7228fd8c94493">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22C99CC-10C1-49D6-BD39-FB9D2F60D625}">
  <ds:schemaRefs>
    <ds:schemaRef ds:uri="http://schemas.microsoft.com/sharepoint/v3/contenttype/forms"/>
  </ds:schemaRefs>
</ds:datastoreItem>
</file>

<file path=customXml/itemProps2.xml><?xml version="1.0" encoding="utf-8"?>
<ds:datastoreItem xmlns:ds="http://schemas.openxmlformats.org/officeDocument/2006/customXml" ds:itemID="{E5743A53-74E7-4567-9B33-C27658D4EA40}">
  <ds:schemaRefs>
    <ds:schemaRef ds:uri="http://schemas.microsoft.com/sharepoint/events"/>
  </ds:schemaRefs>
</ds:datastoreItem>
</file>

<file path=customXml/itemProps3.xml><?xml version="1.0" encoding="utf-8"?>
<ds:datastoreItem xmlns:ds="http://schemas.openxmlformats.org/officeDocument/2006/customXml" ds:itemID="{C53F671C-F394-41E6-84F6-A9D0B855C1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1CF34F8-8F60-4F8A-99CF-18A2EECDC402}">
  <ds:schemaRefs>
    <ds:schemaRef ds:uri="http://purl.org/dc/terms/"/>
    <ds:schemaRef ds:uri="http://www.w3.org/XML/1998/namespace"/>
    <ds:schemaRef ds:uri="http://purl.org/dc/dcmitype/"/>
    <ds:schemaRef ds:uri="http://purl.org/dc/elements/1.1/"/>
    <ds:schemaRef ds:uri="http://schemas.microsoft.com/sharepoint/v3"/>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3357</TotalTime>
  <Words>2065</Words>
  <Application>Microsoft Office PowerPoint</Application>
  <PresentationFormat>Widescreen</PresentationFormat>
  <Paragraphs>147</Paragraphs>
  <Slides>19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Courier New</vt:lpstr>
      <vt:lpstr>Courier New PSMT</vt:lpstr>
      <vt:lpstr>Symbol</vt:lpstr>
      <vt:lpstr>Office Theme</vt:lpstr>
      <vt:lpstr>SHB 1453 Draft Rules Discussion</vt:lpstr>
      <vt:lpstr>Objective</vt:lpstr>
      <vt:lpstr>Notes</vt:lpstr>
      <vt:lpstr>SHB 1453 Rulemaking Project Timeline</vt:lpstr>
      <vt:lpstr>Substitute House Bill 1453 – adding to RCW 69.50.535</vt:lpstr>
      <vt:lpstr>SHB 1453 – Broken Down</vt:lpstr>
      <vt:lpstr>Interim Guidance</vt:lpstr>
      <vt:lpstr>WAC Changes</vt:lpstr>
      <vt:lpstr>WAC 314-55-090 – NEW RULE</vt:lpstr>
      <vt:lpstr>WAC 314-55-090(1) – Elements to apply Excise Tax Exemption</vt:lpstr>
      <vt:lpstr>WAC 314-55-090(2) – Record Keeping Requirements</vt:lpstr>
      <vt:lpstr>WAC 314-55-090(3) Taxability Presumption</vt:lpstr>
      <vt:lpstr>WAC 314-55-090(4) Definitions</vt:lpstr>
      <vt:lpstr>Other Changes – WAC 314-55-083(4)(j)</vt:lpstr>
      <vt:lpstr>Other Changes – WAC 314-55-087(1)</vt:lpstr>
      <vt:lpstr>Other Changes – WAC 314-55-089(1)</vt:lpstr>
      <vt:lpstr>Other Changes – WAC 314-55-089(4)</vt:lpstr>
      <vt:lpstr>Other Changes – WAC 314-55-089(5)</vt:lpstr>
      <vt:lpstr>Thank You!</vt:lpstr>
    </vt:vector>
  </TitlesOfParts>
  <Company>Washington State Liquor Cannabis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Segawa, Mary B (LCB)</dc:creator>
  <cp:lastModifiedBy>Jacobs, Daniel (LCB)</cp:lastModifiedBy>
  <cp:revision>45</cp:revision>
  <cp:lastPrinted>2017-08-17T22:26:17Z</cp:lastPrinted>
  <dcterms:created xsi:type="dcterms:W3CDTF">2017-08-14T17:34:10Z</dcterms:created>
  <dcterms:modified xsi:type="dcterms:W3CDTF">2024-05-29T21:03:05Z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0x010100ACA7A227A2194645A7EB1798AAD7D95A</vt:lpwstr>
  </property>
</Properties>
</file>