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437" r:id="rId2"/>
    <p:sldId id="438" r:id="rId3"/>
    <p:sldId id="444" r:id="rId4"/>
    <p:sldId id="442" r:id="rId5"/>
    <p:sldId id="439" r:id="rId6"/>
    <p:sldId id="440" r:id="rId7"/>
    <p:sldId id="443" r:id="rId8"/>
    <p:sldId id="447" r:id="rId9"/>
    <p:sldId id="446" r:id="rId10"/>
    <p:sldId id="44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11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5157F8-9217-46AD-9EC4-37CB74A7856B}"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ECDCD-6D52-4E26-903E-F196A4DA2510}" type="slidenum">
              <a:rPr lang="en-US" smtClean="0"/>
              <a:t>‹#›</a:t>
            </a:fld>
            <a:endParaRPr lang="en-US" dirty="0"/>
          </a:p>
        </p:txBody>
      </p:sp>
      <p:sp>
        <p:nvSpPr>
          <p:cNvPr id="7" name="TextBox 6">
            <a:extLst>
              <a:ext uri="{FF2B5EF4-FFF2-40B4-BE49-F238E27FC236}">
                <a16:creationId xmlns:a16="http://schemas.microsoft.com/office/drawing/2014/main" id="{E51F4B05-7B32-F45F-EA3E-CA07AE6F49A9}"/>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2299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8E32A-F7AB-401B-AB77-CAC97C112DEB}"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ECDCD-6D52-4E26-903E-F196A4DA2510}" type="slidenum">
              <a:rPr lang="en-US" smtClean="0"/>
              <a:t>‹#›</a:t>
            </a:fld>
            <a:endParaRPr lang="en-US" dirty="0"/>
          </a:p>
        </p:txBody>
      </p:sp>
      <p:sp>
        <p:nvSpPr>
          <p:cNvPr id="7" name="TextBox 6">
            <a:extLst>
              <a:ext uri="{FF2B5EF4-FFF2-40B4-BE49-F238E27FC236}">
                <a16:creationId xmlns:a16="http://schemas.microsoft.com/office/drawing/2014/main" id="{A9FB9C66-A101-BC6E-1158-51DDB302F481}"/>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197944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D10A85-0E68-46B9-94A8-DBD66951B215}"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ECDCD-6D52-4E26-903E-F196A4DA2510}" type="slidenum">
              <a:rPr lang="en-US" smtClean="0"/>
              <a:t>‹#›</a:t>
            </a:fld>
            <a:endParaRPr lang="en-US" dirty="0"/>
          </a:p>
        </p:txBody>
      </p:sp>
      <p:sp>
        <p:nvSpPr>
          <p:cNvPr id="7" name="TextBox 6">
            <a:extLst>
              <a:ext uri="{FF2B5EF4-FFF2-40B4-BE49-F238E27FC236}">
                <a16:creationId xmlns:a16="http://schemas.microsoft.com/office/drawing/2014/main" id="{0A7FD5BD-16FF-AB0E-FAC3-C4DE24987638}"/>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1452295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D58FD-1C0D-4780-AFD9-DA5245FD5550}" type="datetime1">
              <a:rPr lang="en-US" smtClean="0"/>
              <a:t>8/14/2024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6ECDCD-6D52-4E26-903E-F196A4DA2510}" type="slidenum">
              <a:rPr lang="en-US" smtClean="0"/>
              <a:t>‹#›</a:t>
            </a:fld>
            <a:endParaRPr lang="en-US" dirty="0"/>
          </a:p>
        </p:txBody>
      </p:sp>
      <p:sp>
        <p:nvSpPr>
          <p:cNvPr id="5" name="TextBox 4"/>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56279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EE9E7-2E39-40E0-B921-7EDFB5A7CF8D}"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ECDCD-6D52-4E26-903E-F196A4DA2510}" type="slidenum">
              <a:rPr lang="en-US" smtClean="0"/>
              <a:t>‹#›</a:t>
            </a:fld>
            <a:endParaRPr lang="en-US" dirty="0"/>
          </a:p>
        </p:txBody>
      </p:sp>
      <p:sp>
        <p:nvSpPr>
          <p:cNvPr id="7" name="TextBox 6">
            <a:extLst>
              <a:ext uri="{FF2B5EF4-FFF2-40B4-BE49-F238E27FC236}">
                <a16:creationId xmlns:a16="http://schemas.microsoft.com/office/drawing/2014/main" id="{B9CCBC71-FFE5-6119-7653-A1CDE3E4BF3B}"/>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106188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4D28F0-4D85-4DB7-9DED-68F92FB9F466}"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ECDCD-6D52-4E26-903E-F196A4DA2510}" type="slidenum">
              <a:rPr lang="en-US" smtClean="0"/>
              <a:t>‹#›</a:t>
            </a:fld>
            <a:endParaRPr lang="en-US" dirty="0"/>
          </a:p>
        </p:txBody>
      </p:sp>
      <p:sp>
        <p:nvSpPr>
          <p:cNvPr id="7" name="TextBox 6">
            <a:extLst>
              <a:ext uri="{FF2B5EF4-FFF2-40B4-BE49-F238E27FC236}">
                <a16:creationId xmlns:a16="http://schemas.microsoft.com/office/drawing/2014/main" id="{8ECAF067-FB42-A857-DFE6-9B7791CD3821}"/>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25175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FB33C2-48B5-4E46-9ECC-E58DEFBF635D}"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ECDCD-6D52-4E26-903E-F196A4DA2510}" type="slidenum">
              <a:rPr lang="en-US" smtClean="0"/>
              <a:t>‹#›</a:t>
            </a:fld>
            <a:endParaRPr lang="en-US" dirty="0"/>
          </a:p>
        </p:txBody>
      </p:sp>
      <p:sp>
        <p:nvSpPr>
          <p:cNvPr id="8" name="TextBox 7">
            <a:extLst>
              <a:ext uri="{FF2B5EF4-FFF2-40B4-BE49-F238E27FC236}">
                <a16:creationId xmlns:a16="http://schemas.microsoft.com/office/drawing/2014/main" id="{C2E845C2-6A65-1D63-2C0B-E657C9E782A8}"/>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81764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14AE36-8C04-4428-8BE5-44B8123DD1CD}" type="datetime1">
              <a:rPr lang="en-US" smtClean="0"/>
              <a:t>8/14/2024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6ECDCD-6D52-4E26-903E-F196A4DA2510}" type="slidenum">
              <a:rPr lang="en-US" smtClean="0"/>
              <a:t>‹#›</a:t>
            </a:fld>
            <a:endParaRPr lang="en-US" dirty="0"/>
          </a:p>
        </p:txBody>
      </p:sp>
      <p:sp>
        <p:nvSpPr>
          <p:cNvPr id="10" name="TextBox 9">
            <a:extLst>
              <a:ext uri="{FF2B5EF4-FFF2-40B4-BE49-F238E27FC236}">
                <a16:creationId xmlns:a16="http://schemas.microsoft.com/office/drawing/2014/main" id="{7A60B99D-97BB-5673-D602-908BEFC0963C}"/>
              </a:ext>
            </a:extLst>
          </p:cNvPr>
          <p:cNvSpPr txBox="1"/>
          <p:nvPr userDrawn="1"/>
        </p:nvSpPr>
        <p:spPr>
          <a:xfrm>
            <a:off x="0" y="-1728"/>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2922421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B1DF81-7050-444A-9DDF-15BD5F34B17E}" type="datetime1">
              <a:rPr lang="en-US" smtClean="0"/>
              <a:t>8/14/2024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6ECDCD-6D52-4E26-903E-F196A4DA2510}" type="slidenum">
              <a:rPr lang="en-US" smtClean="0"/>
              <a:t>‹#›</a:t>
            </a:fld>
            <a:endParaRPr lang="en-US" dirty="0"/>
          </a:p>
        </p:txBody>
      </p:sp>
      <p:sp>
        <p:nvSpPr>
          <p:cNvPr id="6" name="TextBox 5">
            <a:extLst>
              <a:ext uri="{FF2B5EF4-FFF2-40B4-BE49-F238E27FC236}">
                <a16:creationId xmlns:a16="http://schemas.microsoft.com/office/drawing/2014/main" id="{15894B7C-1896-6DAE-748A-6C0814996390}"/>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119653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D58FD-1C0D-4780-AFD9-DA5245FD5550}" type="datetime1">
              <a:rPr lang="en-US" smtClean="0"/>
              <a:t>8/14/2024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6ECDCD-6D52-4E26-903E-F196A4DA2510}" type="slidenum">
              <a:rPr lang="en-US" smtClean="0"/>
              <a:t>‹#›</a:t>
            </a:fld>
            <a:endParaRPr lang="en-US" dirty="0"/>
          </a:p>
        </p:txBody>
      </p:sp>
      <p:sp>
        <p:nvSpPr>
          <p:cNvPr id="5" name="TextBox 4">
            <a:extLst>
              <a:ext uri="{FF2B5EF4-FFF2-40B4-BE49-F238E27FC236}">
                <a16:creationId xmlns:a16="http://schemas.microsoft.com/office/drawing/2014/main" id="{12F176C8-F045-C584-F7DD-A19CB7B1D62D}"/>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141011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D2AA66-32E0-43EF-823E-C6516E442EC0}"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ECDCD-6D52-4E26-903E-F196A4DA2510}" type="slidenum">
              <a:rPr lang="en-US" smtClean="0"/>
              <a:t>‹#›</a:t>
            </a:fld>
            <a:endParaRPr lang="en-US" dirty="0"/>
          </a:p>
        </p:txBody>
      </p:sp>
      <p:sp>
        <p:nvSpPr>
          <p:cNvPr id="8" name="TextBox 7">
            <a:extLst>
              <a:ext uri="{FF2B5EF4-FFF2-40B4-BE49-F238E27FC236}">
                <a16:creationId xmlns:a16="http://schemas.microsoft.com/office/drawing/2014/main" id="{DFED9CCE-B15F-FCB7-5C3F-D49BC864269F}"/>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4147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668213-A212-432F-97D9-07357E7C1081}"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ECDCD-6D52-4E26-903E-F196A4DA2510}" type="slidenum">
              <a:rPr lang="en-US" smtClean="0"/>
              <a:t>‹#›</a:t>
            </a:fld>
            <a:endParaRPr lang="en-US" dirty="0"/>
          </a:p>
        </p:txBody>
      </p:sp>
      <p:sp>
        <p:nvSpPr>
          <p:cNvPr id="8" name="TextBox 7">
            <a:extLst>
              <a:ext uri="{FF2B5EF4-FFF2-40B4-BE49-F238E27FC236}">
                <a16:creationId xmlns:a16="http://schemas.microsoft.com/office/drawing/2014/main" id="{B05FBD80-645D-9708-AB39-2878955C6E3B}"/>
              </a:ext>
            </a:extLst>
          </p:cNvPr>
          <p:cNvSpPr txBox="1"/>
          <p:nvPr userDrawn="1"/>
        </p:nvSpPr>
        <p:spPr>
          <a:xfrm>
            <a:off x="0" y="0"/>
            <a:ext cx="9144000" cy="300082"/>
          </a:xfrm>
          <a:prstGeom prst="rect">
            <a:avLst/>
          </a:prstGeom>
          <a:gradFill flip="none" rotWithShape="1">
            <a:gsLst>
              <a:gs pos="58000">
                <a:srgbClr val="002060"/>
              </a:gs>
              <a:gs pos="17000">
                <a:srgbClr val="0070C0"/>
              </a:gs>
              <a:gs pos="0">
                <a:srgbClr val="0070C0"/>
              </a:gs>
            </a:gsLst>
            <a:lin ang="10800000" scaled="0"/>
            <a:tileRect/>
          </a:gradFill>
        </p:spPr>
        <p:txBody>
          <a:bodyPr wrap="square" rtlCol="0">
            <a:spAutoFit/>
          </a:bodyPr>
          <a:lstStyle/>
          <a:p>
            <a:endParaRPr lang="en-US" sz="1350" dirty="0"/>
          </a:p>
        </p:txBody>
      </p:sp>
    </p:spTree>
    <p:extLst>
      <p:ext uri="{BB962C8B-B14F-4D97-AF65-F5344CB8AC3E}">
        <p14:creationId xmlns:p14="http://schemas.microsoft.com/office/powerpoint/2010/main" val="268019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CD397-B041-4B8A-AF3D-2CBE03FE1412}" type="datetime1">
              <a:rPr lang="en-US" smtClean="0"/>
              <a:t>8/14/2024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ECDCD-6D52-4E26-903E-F196A4DA2510}" type="slidenum">
              <a:rPr lang="en-US" smtClean="0"/>
              <a:t>‹#›</a:t>
            </a:fld>
            <a:endParaRPr lang="en-US" dirty="0"/>
          </a:p>
        </p:txBody>
      </p:sp>
    </p:spTree>
    <p:extLst>
      <p:ext uri="{BB962C8B-B14F-4D97-AF65-F5344CB8AC3E}">
        <p14:creationId xmlns:p14="http://schemas.microsoft.com/office/powerpoint/2010/main" val="42353746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pp.leg.wa.gov/RCW/default.aspx?cite=69.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cb.wa.gov/sites/default/files/publications/temp_links/Cannabis_Bulletin_No_23-01_MW_Final.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DB72-A928-577C-9E3C-2E8180496B4D}"/>
              </a:ext>
            </a:extLst>
          </p:cNvPr>
          <p:cNvSpPr>
            <a:spLocks noGrp="1"/>
          </p:cNvSpPr>
          <p:nvPr>
            <p:ph type="ctrTitle"/>
          </p:nvPr>
        </p:nvSpPr>
        <p:spPr>
          <a:xfrm>
            <a:off x="221942" y="1300059"/>
            <a:ext cx="8700116" cy="1909763"/>
          </a:xfrm>
        </p:spPr>
        <p:txBody>
          <a:bodyPr>
            <a:normAutofit/>
          </a:bodyPr>
          <a:lstStyle/>
          <a:p>
            <a:r>
              <a:rPr lang="en-US" dirty="0">
                <a:latin typeface="Arial" panose="020B0604020202020204" pitchFamily="34" charset="0"/>
                <a:cs typeface="Arial" panose="020B0604020202020204" pitchFamily="34" charset="0"/>
              </a:rPr>
              <a:t>Prohibited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Practices in Cannabis</a:t>
            </a:r>
          </a:p>
        </p:txBody>
      </p:sp>
      <p:sp>
        <p:nvSpPr>
          <p:cNvPr id="3" name="Subtitle 2">
            <a:extLst>
              <a:ext uri="{FF2B5EF4-FFF2-40B4-BE49-F238E27FC236}">
                <a16:creationId xmlns:a16="http://schemas.microsoft.com/office/drawing/2014/main" id="{CA770B5C-4AB2-8176-1BBB-62F31641CD9F}"/>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Enforcement Education Program</a:t>
            </a:r>
          </a:p>
        </p:txBody>
      </p:sp>
      <p:sp>
        <p:nvSpPr>
          <p:cNvPr id="4" name="Slide Number Placeholder 3">
            <a:extLst>
              <a:ext uri="{FF2B5EF4-FFF2-40B4-BE49-F238E27FC236}">
                <a16:creationId xmlns:a16="http://schemas.microsoft.com/office/drawing/2014/main" id="{68941B40-98EC-1441-345A-5E180A74FF2B}"/>
              </a:ext>
            </a:extLst>
          </p:cNvPr>
          <p:cNvSpPr>
            <a:spLocks noGrp="1"/>
          </p:cNvSpPr>
          <p:nvPr>
            <p:ph type="sldNum" sz="quarter" idx="12"/>
          </p:nvPr>
        </p:nvSpPr>
        <p:spPr/>
        <p:txBody>
          <a:bodyPr/>
          <a:lstStyle/>
          <a:p>
            <a:pPr defTabSz="457200"/>
            <a:fld id="{E96ECDCD-6D52-4E26-903E-F196A4DA2510}" type="slidenum">
              <a:rPr lang="en-US">
                <a:solidFill>
                  <a:prstClr val="black">
                    <a:tint val="75000"/>
                  </a:prstClr>
                </a:solidFill>
                <a:latin typeface="Calibri" panose="020F0502020204030204"/>
              </a:rPr>
              <a:pPr defTabSz="457200"/>
              <a:t>1</a:t>
            </a:fld>
            <a:endParaRPr lang="en-US" dirty="0">
              <a:solidFill>
                <a:prstClr val="black">
                  <a:tint val="75000"/>
                </a:prstClr>
              </a:solidFill>
              <a:latin typeface="Calibri" panose="020F0502020204030204"/>
            </a:endParaRPr>
          </a:p>
        </p:txBody>
      </p:sp>
      <p:pic>
        <p:nvPicPr>
          <p:cNvPr id="5" name="Picture 4">
            <a:extLst>
              <a:ext uri="{FF2B5EF4-FFF2-40B4-BE49-F238E27FC236}">
                <a16:creationId xmlns:a16="http://schemas.microsoft.com/office/drawing/2014/main" id="{F4AC8DC7-998B-1189-8171-AB3F2553E8D8}"/>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3471193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DB72-A928-577C-9E3C-2E8180496B4D}"/>
              </a:ext>
            </a:extLst>
          </p:cNvPr>
          <p:cNvSpPr>
            <a:spLocks noGrp="1"/>
          </p:cNvSpPr>
          <p:nvPr>
            <p:ph type="ctrTitle"/>
          </p:nvPr>
        </p:nvSpPr>
        <p:spPr>
          <a:xfrm>
            <a:off x="221942" y="1300059"/>
            <a:ext cx="8700116" cy="1909763"/>
          </a:xfrm>
        </p:spPr>
        <p:txBody>
          <a:bodyPr>
            <a:normAutofit/>
          </a:bodyPr>
          <a:lstStyle/>
          <a:p>
            <a:r>
              <a:rPr lang="en-US" dirty="0">
                <a:latin typeface="Arial" panose="020B0604020202020204" pitchFamily="34" charset="0"/>
                <a:cs typeface="Arial" panose="020B0604020202020204" pitchFamily="34" charset="0"/>
              </a:rPr>
              <a:t>Questions?</a:t>
            </a:r>
          </a:p>
        </p:txBody>
      </p:sp>
      <p:sp>
        <p:nvSpPr>
          <p:cNvPr id="3" name="Subtitle 2">
            <a:extLst>
              <a:ext uri="{FF2B5EF4-FFF2-40B4-BE49-F238E27FC236}">
                <a16:creationId xmlns:a16="http://schemas.microsoft.com/office/drawing/2014/main" id="{CA770B5C-4AB2-8176-1BBB-62F31641CD9F}"/>
              </a:ext>
            </a:extLst>
          </p:cNvPr>
          <p:cNvSpPr>
            <a:spLocks noGrp="1"/>
          </p:cNvSpPr>
          <p:nvPr>
            <p:ph type="subTitle"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8941B40-98EC-1441-345A-5E180A74FF2B}"/>
              </a:ext>
            </a:extLst>
          </p:cNvPr>
          <p:cNvSpPr>
            <a:spLocks noGrp="1"/>
          </p:cNvSpPr>
          <p:nvPr>
            <p:ph type="sldNum" sz="quarter" idx="12"/>
          </p:nvPr>
        </p:nvSpPr>
        <p:spPr/>
        <p:txBody>
          <a:bodyPr/>
          <a:lstStyle/>
          <a:p>
            <a:pPr defTabSz="457200"/>
            <a:fld id="{E96ECDCD-6D52-4E26-903E-F196A4DA2510}" type="slidenum">
              <a:rPr lang="en-US">
                <a:solidFill>
                  <a:prstClr val="black">
                    <a:tint val="75000"/>
                  </a:prstClr>
                </a:solidFill>
                <a:latin typeface="Calibri" panose="020F0502020204030204"/>
              </a:rPr>
              <a:pPr defTabSz="457200"/>
              <a:t>10</a:t>
            </a:fld>
            <a:endParaRPr lang="en-US" dirty="0">
              <a:solidFill>
                <a:prstClr val="black">
                  <a:tint val="75000"/>
                </a:prstClr>
              </a:solidFill>
              <a:latin typeface="Calibri" panose="020F0502020204030204"/>
            </a:endParaRPr>
          </a:p>
        </p:txBody>
      </p:sp>
      <p:pic>
        <p:nvPicPr>
          <p:cNvPr id="5" name="Picture 4">
            <a:extLst>
              <a:ext uri="{FF2B5EF4-FFF2-40B4-BE49-F238E27FC236}">
                <a16:creationId xmlns:a16="http://schemas.microsoft.com/office/drawing/2014/main" id="{F4AC8DC7-998B-1189-8171-AB3F2553E8D8}"/>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26678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F2FE-F3F8-CDD7-D1B2-3B936C362067}"/>
              </a:ext>
            </a:extLst>
          </p:cNvPr>
          <p:cNvSpPr>
            <a:spLocks noGrp="1"/>
          </p:cNvSpPr>
          <p:nvPr>
            <p:ph type="title"/>
          </p:nvPr>
        </p:nvSpPr>
        <p:spPr>
          <a:xfrm>
            <a:off x="628650" y="960768"/>
            <a:ext cx="7886700" cy="866444"/>
          </a:xfrm>
        </p:spPr>
        <p:txBody>
          <a:bodyPr/>
          <a:lstStyle/>
          <a:p>
            <a:r>
              <a:rPr lang="en-US" dirty="0">
                <a:latin typeface="Arial" panose="020B0604020202020204" pitchFamily="34" charset="0"/>
                <a:cs typeface="Arial" panose="020B0604020202020204" pitchFamily="34" charset="0"/>
              </a:rPr>
              <a:t>Relevant Laws and Rules</a:t>
            </a:r>
          </a:p>
        </p:txBody>
      </p:sp>
      <p:sp>
        <p:nvSpPr>
          <p:cNvPr id="3" name="Content Placeholder 2">
            <a:extLst>
              <a:ext uri="{FF2B5EF4-FFF2-40B4-BE49-F238E27FC236}">
                <a16:creationId xmlns:a16="http://schemas.microsoft.com/office/drawing/2014/main" id="{B3063C09-BA94-C092-E9D8-242A5251B337}"/>
              </a:ext>
            </a:extLst>
          </p:cNvPr>
          <p:cNvSpPr>
            <a:spLocks noGrp="1"/>
          </p:cNvSpPr>
          <p:nvPr>
            <p:ph idx="1"/>
          </p:nvPr>
        </p:nvSpPr>
        <p:spPr>
          <a:xfrm>
            <a:off x="553149" y="1827212"/>
            <a:ext cx="7886700" cy="4894264"/>
          </a:xfrm>
        </p:spPr>
        <p:txBody>
          <a:bodyPr>
            <a:normAutofit fontScale="85000" lnSpcReduction="20000"/>
          </a:bodyPr>
          <a:lstStyle/>
          <a:p>
            <a:r>
              <a:rPr lang="en-US" dirty="0">
                <a:latin typeface="Arial" panose="020B0604020202020204" pitchFamily="34" charset="0"/>
                <a:cs typeface="Arial" panose="020B0604020202020204" pitchFamily="34" charset="0"/>
              </a:rPr>
              <a:t>RCW 69.50.328</a:t>
            </a:r>
          </a:p>
          <a:p>
            <a:pPr lvl="1"/>
            <a:r>
              <a:rPr lang="en-US" sz="1600" i="0" dirty="0">
                <a:solidFill>
                  <a:srgbClr val="000000"/>
                </a:solidFill>
                <a:effectLst/>
                <a:latin typeface="Arial" panose="020B0604020202020204" pitchFamily="34" charset="0"/>
                <a:cs typeface="Arial" panose="020B0604020202020204" pitchFamily="34" charset="0"/>
              </a:rPr>
              <a:t>Cannabis producers, processors—No direct or indirect financial interest in licensed cannabis retailers.</a:t>
            </a:r>
          </a:p>
          <a:p>
            <a:pPr lvl="2"/>
            <a:r>
              <a:rPr lang="en-US" sz="1600" b="0" i="0" dirty="0">
                <a:solidFill>
                  <a:srgbClr val="000000"/>
                </a:solidFill>
                <a:effectLst/>
                <a:latin typeface="Arial" panose="020B0604020202020204" pitchFamily="34" charset="0"/>
                <a:cs typeface="Arial" panose="020B0604020202020204" pitchFamily="34" charset="0"/>
              </a:rPr>
              <a:t>Neither a licensed cannabis producer nor a licensed cannabis processor shall have a direct or indirect financial interest in a licensed cannabis retailer.</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WAC 314-55-018</a:t>
            </a:r>
          </a:p>
          <a:p>
            <a:pPr lvl="1"/>
            <a:r>
              <a:rPr lang="en-US" sz="1500" i="0" dirty="0">
                <a:solidFill>
                  <a:srgbClr val="000000"/>
                </a:solidFill>
                <a:effectLst/>
                <a:latin typeface="Arial" panose="020B0604020202020204" pitchFamily="34" charset="0"/>
                <a:cs typeface="Arial" panose="020B0604020202020204" pitchFamily="34" charset="0"/>
              </a:rPr>
              <a:t>Prohibited practices—Money advances—Contracts—Gifts—Rebates, discounts, and exceptions, etc.</a:t>
            </a:r>
          </a:p>
          <a:p>
            <a:pPr lvl="2"/>
            <a:r>
              <a:rPr lang="en-US" sz="1500" b="0" i="0" dirty="0">
                <a:solidFill>
                  <a:srgbClr val="000000"/>
                </a:solidFill>
                <a:effectLst/>
                <a:latin typeface="Arial" panose="020B0604020202020204" pitchFamily="34" charset="0"/>
                <a:cs typeface="Arial" panose="020B0604020202020204" pitchFamily="34" charset="0"/>
              </a:rPr>
              <a:t>No industry member or licensee shall enter into any agreement which causes undue influence over another licensee or industry member. This rule shall not be construed as prohibiting the placing and accepting of orders for the purchase and delivery of cannabis that are made in accordance with usual and common business practice and that are otherwise in compliance with chapter </a:t>
            </a:r>
            <a:r>
              <a:rPr lang="en-US" sz="1500" b="1" i="0" u="none" strike="noStrike" dirty="0">
                <a:solidFill>
                  <a:srgbClr val="2B674D"/>
                </a:solidFill>
                <a:effectLst/>
                <a:latin typeface="Arial" panose="020B0604020202020204" pitchFamily="34" charset="0"/>
                <a:cs typeface="Arial" panose="020B0604020202020204" pitchFamily="34" charset="0"/>
                <a:hlinkClick r:id="rId2"/>
              </a:rPr>
              <a:t>69.50</a:t>
            </a:r>
            <a:r>
              <a:rPr lang="en-US" sz="1500" b="0" i="0" dirty="0">
                <a:solidFill>
                  <a:srgbClr val="000000"/>
                </a:solidFill>
                <a:effectLst/>
                <a:latin typeface="Arial" panose="020B0604020202020204" pitchFamily="34" charset="0"/>
                <a:cs typeface="Arial" panose="020B0604020202020204" pitchFamily="34" charset="0"/>
              </a:rPr>
              <a:t> RCW and this chapter.</a:t>
            </a:r>
          </a:p>
          <a:p>
            <a:pPr lvl="2"/>
            <a:r>
              <a:rPr lang="en-US" sz="1500" b="0" i="0" dirty="0">
                <a:solidFill>
                  <a:srgbClr val="000000"/>
                </a:solidFill>
                <a:effectLst/>
                <a:latin typeface="Arial" panose="020B0604020202020204" pitchFamily="34" charset="0"/>
                <a:cs typeface="Arial" panose="020B0604020202020204" pitchFamily="34" charset="0"/>
              </a:rPr>
              <a:t>No cannabis producer or processor shall advance, and no cannabis licensee shall receive money or moneys' worth under an agreement written or unwritten or by means of any other business practice or arrangement such as:</a:t>
            </a:r>
          </a:p>
          <a:p>
            <a:pPr lvl="3"/>
            <a:r>
              <a:rPr lang="en-US" sz="1500" b="0" i="0" dirty="0">
                <a:solidFill>
                  <a:srgbClr val="000000"/>
                </a:solidFill>
                <a:effectLst/>
                <a:latin typeface="Arial" panose="020B0604020202020204" pitchFamily="34" charset="0"/>
                <a:cs typeface="Arial" panose="020B0604020202020204" pitchFamily="34" charset="0"/>
              </a:rPr>
              <a:t>Gifts</a:t>
            </a:r>
          </a:p>
          <a:p>
            <a:pPr lvl="3"/>
            <a:r>
              <a:rPr lang="en-US" sz="1500" b="0" i="0" dirty="0">
                <a:solidFill>
                  <a:srgbClr val="000000"/>
                </a:solidFill>
                <a:effectLst/>
                <a:latin typeface="Arial" panose="020B0604020202020204" pitchFamily="34" charset="0"/>
                <a:cs typeface="Arial" panose="020B0604020202020204" pitchFamily="34" charset="0"/>
              </a:rPr>
              <a:t>Discounts</a:t>
            </a:r>
          </a:p>
          <a:p>
            <a:pPr lvl="3"/>
            <a:r>
              <a:rPr lang="en-US" sz="1500" b="0" i="0" dirty="0">
                <a:solidFill>
                  <a:srgbClr val="000000"/>
                </a:solidFill>
                <a:effectLst/>
                <a:latin typeface="Arial" panose="020B0604020202020204" pitchFamily="34" charset="0"/>
                <a:cs typeface="Arial" panose="020B0604020202020204" pitchFamily="34" charset="0"/>
              </a:rPr>
              <a:t>Loans of money</a:t>
            </a:r>
          </a:p>
          <a:p>
            <a:pPr lvl="3"/>
            <a:r>
              <a:rPr lang="en-US" sz="1500" b="0" i="0" dirty="0">
                <a:solidFill>
                  <a:srgbClr val="000000"/>
                </a:solidFill>
                <a:effectLst/>
                <a:latin typeface="Arial" panose="020B0604020202020204" pitchFamily="34" charset="0"/>
                <a:cs typeface="Arial" panose="020B0604020202020204" pitchFamily="34" charset="0"/>
              </a:rPr>
              <a:t>Premiums</a:t>
            </a:r>
          </a:p>
          <a:p>
            <a:pPr lvl="3"/>
            <a:r>
              <a:rPr lang="en-US" sz="1500" b="0" i="0" dirty="0">
                <a:solidFill>
                  <a:srgbClr val="000000"/>
                </a:solidFill>
                <a:effectLst/>
                <a:latin typeface="Arial" panose="020B0604020202020204" pitchFamily="34" charset="0"/>
                <a:cs typeface="Arial" panose="020B0604020202020204" pitchFamily="34" charset="0"/>
              </a:rPr>
              <a:t>Rebates</a:t>
            </a:r>
          </a:p>
          <a:p>
            <a:pPr lvl="3"/>
            <a:r>
              <a:rPr lang="en-US" sz="1500" b="0" i="0" dirty="0">
                <a:solidFill>
                  <a:srgbClr val="000000"/>
                </a:solidFill>
                <a:effectLst/>
                <a:latin typeface="Arial" panose="020B0604020202020204" pitchFamily="34" charset="0"/>
                <a:cs typeface="Arial" panose="020B0604020202020204" pitchFamily="34" charset="0"/>
              </a:rPr>
              <a:t>Free product of any kind except as specified in RCW 69.50.585 </a:t>
            </a:r>
          </a:p>
          <a:p>
            <a:pPr lvl="3"/>
            <a:r>
              <a:rPr lang="en-US" sz="1500" b="0" i="0" dirty="0">
                <a:solidFill>
                  <a:srgbClr val="000000"/>
                </a:solidFill>
                <a:effectLst/>
                <a:latin typeface="Arial" panose="020B0604020202020204" pitchFamily="34" charset="0"/>
                <a:cs typeface="Arial" panose="020B0604020202020204" pitchFamily="34" charset="0"/>
              </a:rPr>
              <a:t>Treats or services except as specified in RCW 69.50.585</a:t>
            </a:r>
            <a:endParaRPr lang="en-US" sz="1200" b="1" i="0" dirty="0">
              <a:solidFill>
                <a:srgbClr val="000000"/>
              </a:solidFill>
              <a:effectLst/>
              <a:latin typeface="Open Sans" panose="020B0606030504020204" pitchFamily="34" charset="0"/>
            </a:endParaRPr>
          </a:p>
          <a:p>
            <a:pPr lvl="1"/>
            <a:endParaRPr lang="en-US" dirty="0"/>
          </a:p>
        </p:txBody>
      </p:sp>
      <p:sp>
        <p:nvSpPr>
          <p:cNvPr id="4" name="Slide Number Placeholder 3">
            <a:extLst>
              <a:ext uri="{FF2B5EF4-FFF2-40B4-BE49-F238E27FC236}">
                <a16:creationId xmlns:a16="http://schemas.microsoft.com/office/drawing/2014/main" id="{C196B5A4-0220-EFE7-5E31-7E91C0D3B5BB}"/>
              </a:ext>
            </a:extLst>
          </p:cNvPr>
          <p:cNvSpPr>
            <a:spLocks noGrp="1"/>
          </p:cNvSpPr>
          <p:nvPr>
            <p:ph type="sldNum" sz="quarter" idx="12"/>
          </p:nvPr>
        </p:nvSpPr>
        <p:spPr/>
        <p:txBody>
          <a:bodyPr/>
          <a:lstStyle/>
          <a:p>
            <a:fld id="{E96ECDCD-6D52-4E26-903E-F196A4DA2510}" type="slidenum">
              <a:rPr lang="en-US" smtClean="0"/>
              <a:t>2</a:t>
            </a:fld>
            <a:endParaRPr lang="en-US" dirty="0"/>
          </a:p>
        </p:txBody>
      </p:sp>
      <p:pic>
        <p:nvPicPr>
          <p:cNvPr id="5" name="Picture 4">
            <a:extLst>
              <a:ext uri="{FF2B5EF4-FFF2-40B4-BE49-F238E27FC236}">
                <a16:creationId xmlns:a16="http://schemas.microsoft.com/office/drawing/2014/main" id="{709C1A08-FDC5-13B0-97EA-E0CBE0367080}"/>
              </a:ext>
            </a:extLst>
          </p:cNvPr>
          <p:cNvPicPr>
            <a:picLocks noChangeAspect="1"/>
          </p:cNvPicPr>
          <p:nvPr/>
        </p:nvPicPr>
        <p:blipFill>
          <a:blip r:embed="rId3"/>
          <a:stretch>
            <a:fillRect/>
          </a:stretch>
        </p:blipFill>
        <p:spPr>
          <a:xfrm>
            <a:off x="0" y="-17089"/>
            <a:ext cx="9144000" cy="866444"/>
          </a:xfrm>
          <a:prstGeom prst="rect">
            <a:avLst/>
          </a:prstGeom>
        </p:spPr>
      </p:pic>
    </p:spTree>
    <p:extLst>
      <p:ext uri="{BB962C8B-B14F-4D97-AF65-F5344CB8AC3E}">
        <p14:creationId xmlns:p14="http://schemas.microsoft.com/office/powerpoint/2010/main" val="363275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4B17443-0265-F73A-BF30-042C0FF5257F}"/>
              </a:ext>
            </a:extLst>
          </p:cNvPr>
          <p:cNvGraphicFramePr>
            <a:graphicFrameLocks noGrp="1"/>
          </p:cNvGraphicFramePr>
          <p:nvPr>
            <p:ph idx="1"/>
            <p:extLst>
              <p:ext uri="{D42A27DB-BD31-4B8C-83A1-F6EECF244321}">
                <p14:modId xmlns:p14="http://schemas.microsoft.com/office/powerpoint/2010/main" val="1102586102"/>
              </p:ext>
            </p:extLst>
          </p:nvPr>
        </p:nvGraphicFramePr>
        <p:xfrm>
          <a:off x="628650" y="2192785"/>
          <a:ext cx="7886700" cy="3542188"/>
        </p:xfrm>
        <a:graphic>
          <a:graphicData uri="http://schemas.openxmlformats.org/drawingml/2006/table">
            <a:tbl>
              <a:tblPr firstRow="1" firstCol="1" bandRow="1">
                <a:tableStyleId>{5C22544A-7EE6-4342-B048-85BDC9FD1C3A}</a:tableStyleId>
              </a:tblPr>
              <a:tblGrid>
                <a:gridCol w="5278622">
                  <a:extLst>
                    <a:ext uri="{9D8B030D-6E8A-4147-A177-3AD203B41FA5}">
                      <a16:colId xmlns:a16="http://schemas.microsoft.com/office/drawing/2014/main" val="852272686"/>
                    </a:ext>
                  </a:extLst>
                </a:gridCol>
                <a:gridCol w="1008433">
                  <a:extLst>
                    <a:ext uri="{9D8B030D-6E8A-4147-A177-3AD203B41FA5}">
                      <a16:colId xmlns:a16="http://schemas.microsoft.com/office/drawing/2014/main" val="1439605649"/>
                    </a:ext>
                  </a:extLst>
                </a:gridCol>
                <a:gridCol w="709463">
                  <a:extLst>
                    <a:ext uri="{9D8B030D-6E8A-4147-A177-3AD203B41FA5}">
                      <a16:colId xmlns:a16="http://schemas.microsoft.com/office/drawing/2014/main" val="2057862785"/>
                    </a:ext>
                  </a:extLst>
                </a:gridCol>
                <a:gridCol w="890182">
                  <a:extLst>
                    <a:ext uri="{9D8B030D-6E8A-4147-A177-3AD203B41FA5}">
                      <a16:colId xmlns:a16="http://schemas.microsoft.com/office/drawing/2014/main" val="1192561969"/>
                    </a:ext>
                  </a:extLst>
                </a:gridCol>
              </a:tblGrid>
              <a:tr h="850126">
                <a:tc>
                  <a:txBody>
                    <a:bodyPr/>
                    <a:lstStyle/>
                    <a:p>
                      <a:pPr marL="0" marR="0">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2023</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dirty="0">
                          <a:effectLst/>
                        </a:rPr>
                        <a:t>2024</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Grand Total</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03754418"/>
                  </a:ext>
                </a:extLst>
              </a:tr>
              <a:tr h="460484">
                <a:tc>
                  <a:txBody>
                    <a:bodyPr/>
                    <a:lstStyle/>
                    <a:p>
                      <a:pPr marL="0" marR="0">
                        <a:spcBef>
                          <a:spcPts val="0"/>
                        </a:spcBef>
                        <a:spcAft>
                          <a:spcPts val="0"/>
                        </a:spcAft>
                      </a:pPr>
                      <a:r>
                        <a:rPr lang="en-US" sz="1000">
                          <a:effectLst/>
                        </a:rPr>
                        <a:t>(CB) Engaging in conditional sales.</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157086109"/>
                  </a:ext>
                </a:extLst>
              </a:tr>
              <a:tr h="460484">
                <a:tc>
                  <a:txBody>
                    <a:bodyPr/>
                    <a:lstStyle/>
                    <a:p>
                      <a:pPr marL="0" marR="0">
                        <a:spcBef>
                          <a:spcPts val="0"/>
                        </a:spcBef>
                        <a:spcAft>
                          <a:spcPts val="0"/>
                        </a:spcAft>
                      </a:pPr>
                      <a:r>
                        <a:rPr lang="en-US" sz="1000">
                          <a:effectLst/>
                        </a:rPr>
                        <a:t>(CB) Engaging in nonretail conditional sales, prohibited practices, or both.</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63</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111624720"/>
                  </a:ext>
                </a:extLst>
              </a:tr>
              <a:tr h="460484">
                <a:tc>
                  <a:txBody>
                    <a:bodyPr/>
                    <a:lstStyle/>
                    <a:p>
                      <a:pPr marL="0" marR="0">
                        <a:spcBef>
                          <a:spcPts val="0"/>
                        </a:spcBef>
                        <a:spcAft>
                          <a:spcPts val="0"/>
                        </a:spcAft>
                      </a:pPr>
                      <a:r>
                        <a:rPr lang="en-US" sz="1000">
                          <a:effectLst/>
                        </a:rPr>
                        <a:t>(CB) Selling or purchasing Cannabis on credit.</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52</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091710043"/>
                  </a:ext>
                </a:extLst>
              </a:tr>
              <a:tr h="850126">
                <a:tc>
                  <a:txBody>
                    <a:bodyPr/>
                    <a:lstStyle/>
                    <a:p>
                      <a:pPr marL="0" marR="0">
                        <a:spcBef>
                          <a:spcPts val="0"/>
                        </a:spcBef>
                        <a:spcAft>
                          <a:spcPts val="0"/>
                        </a:spcAft>
                      </a:pPr>
                      <a:r>
                        <a:rPr lang="en-US" sz="1000">
                          <a:effectLst/>
                        </a:rPr>
                        <a:t>Grand Total</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17</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101</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977914880"/>
                  </a:ext>
                </a:extLst>
              </a:tr>
              <a:tr h="460484">
                <a:tc>
                  <a:txBody>
                    <a:bodyPr/>
                    <a:lstStyle/>
                    <a:p>
                      <a:pPr marL="0" marR="0">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44976255"/>
                  </a:ext>
                </a:extLst>
              </a:tr>
            </a:tbl>
          </a:graphicData>
        </a:graphic>
      </p:graphicFrame>
      <p:sp>
        <p:nvSpPr>
          <p:cNvPr id="4" name="Slide Number Placeholder 3">
            <a:extLst>
              <a:ext uri="{FF2B5EF4-FFF2-40B4-BE49-F238E27FC236}">
                <a16:creationId xmlns:a16="http://schemas.microsoft.com/office/drawing/2014/main" id="{31F084DD-9338-B3A4-7D6A-1ABC3E3E6B34}"/>
              </a:ext>
            </a:extLst>
          </p:cNvPr>
          <p:cNvSpPr>
            <a:spLocks noGrp="1"/>
          </p:cNvSpPr>
          <p:nvPr>
            <p:ph type="sldNum" sz="quarter" idx="12"/>
          </p:nvPr>
        </p:nvSpPr>
        <p:spPr/>
        <p:txBody>
          <a:bodyPr/>
          <a:lstStyle/>
          <a:p>
            <a:fld id="{E96ECDCD-6D52-4E26-903E-F196A4DA2510}" type="slidenum">
              <a:rPr lang="en-US" smtClean="0"/>
              <a:t>3</a:t>
            </a:fld>
            <a:endParaRPr lang="en-US" dirty="0"/>
          </a:p>
        </p:txBody>
      </p:sp>
      <p:pic>
        <p:nvPicPr>
          <p:cNvPr id="5" name="Picture 4">
            <a:extLst>
              <a:ext uri="{FF2B5EF4-FFF2-40B4-BE49-F238E27FC236}">
                <a16:creationId xmlns:a16="http://schemas.microsoft.com/office/drawing/2014/main" id="{76213F9E-C9EF-87FE-5361-79F14AAABDD7}"/>
              </a:ext>
            </a:extLst>
          </p:cNvPr>
          <p:cNvPicPr>
            <a:picLocks noChangeAspect="1"/>
          </p:cNvPicPr>
          <p:nvPr/>
        </p:nvPicPr>
        <p:blipFill>
          <a:blip r:embed="rId2"/>
          <a:stretch>
            <a:fillRect/>
          </a:stretch>
        </p:blipFill>
        <p:spPr>
          <a:xfrm>
            <a:off x="0" y="-17089"/>
            <a:ext cx="9144000" cy="866444"/>
          </a:xfrm>
          <a:prstGeom prst="rect">
            <a:avLst/>
          </a:prstGeom>
        </p:spPr>
      </p:pic>
      <p:sp>
        <p:nvSpPr>
          <p:cNvPr id="2" name="TextBox 1">
            <a:extLst>
              <a:ext uri="{FF2B5EF4-FFF2-40B4-BE49-F238E27FC236}">
                <a16:creationId xmlns:a16="http://schemas.microsoft.com/office/drawing/2014/main" id="{B0A6E482-2FBC-AD4D-E902-4E4B7C2BDEF9}"/>
              </a:ext>
            </a:extLst>
          </p:cNvPr>
          <p:cNvSpPr txBox="1"/>
          <p:nvPr/>
        </p:nvSpPr>
        <p:spPr>
          <a:xfrm>
            <a:off x="628650" y="1269507"/>
            <a:ext cx="7556562"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Prohibited Practices NTCs</a:t>
            </a:r>
          </a:p>
        </p:txBody>
      </p:sp>
    </p:spTree>
    <p:extLst>
      <p:ext uri="{BB962C8B-B14F-4D97-AF65-F5344CB8AC3E}">
        <p14:creationId xmlns:p14="http://schemas.microsoft.com/office/powerpoint/2010/main" val="390172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C4A16-81D7-57EF-4F9E-76C3F9A2DD86}"/>
              </a:ext>
            </a:extLst>
          </p:cNvPr>
          <p:cNvSpPr>
            <a:spLocks noGrp="1"/>
          </p:cNvSpPr>
          <p:nvPr>
            <p:ph type="title"/>
          </p:nvPr>
        </p:nvSpPr>
        <p:spPr>
          <a:xfrm>
            <a:off x="628650" y="849355"/>
            <a:ext cx="7886700" cy="923169"/>
          </a:xfrm>
        </p:spPr>
        <p:txBody>
          <a:bodyPr/>
          <a:lstStyle/>
          <a:p>
            <a:r>
              <a:rPr lang="en-US" dirty="0">
                <a:latin typeface="Arial" panose="020B0604020202020204" pitchFamily="34" charset="0"/>
                <a:cs typeface="Arial" panose="020B0604020202020204" pitchFamily="34" charset="0"/>
              </a:rPr>
              <a:t>How Do Complaints Come In?</a:t>
            </a:r>
          </a:p>
        </p:txBody>
      </p:sp>
      <p:sp>
        <p:nvSpPr>
          <p:cNvPr id="3" name="Content Placeholder 2">
            <a:extLst>
              <a:ext uri="{FF2B5EF4-FFF2-40B4-BE49-F238E27FC236}">
                <a16:creationId xmlns:a16="http://schemas.microsoft.com/office/drawing/2014/main" id="{14424928-8848-6705-FE6B-359F9C93EF30}"/>
              </a:ext>
            </a:extLst>
          </p:cNvPr>
          <p:cNvSpPr>
            <a:spLocks noGrp="1"/>
          </p:cNvSpPr>
          <p:nvPr>
            <p:ph idx="1"/>
          </p:nvPr>
        </p:nvSpPr>
        <p:spPr>
          <a:xfrm>
            <a:off x="628650" y="2005013"/>
            <a:ext cx="7886700" cy="4351338"/>
          </a:xfrm>
        </p:spPr>
        <p:txBody>
          <a:bodyPr/>
          <a:lstStyle/>
          <a:p>
            <a:r>
              <a:rPr lang="en-US" dirty="0"/>
              <a:t>Reports from the Finance Audit team</a:t>
            </a:r>
          </a:p>
          <a:p>
            <a:r>
              <a:rPr lang="en-US" dirty="0"/>
              <a:t>Complaints from licensees</a:t>
            </a:r>
          </a:p>
          <a:p>
            <a:r>
              <a:rPr lang="en-US" dirty="0"/>
              <a:t>Licensees checking with Enforcement about proposals from other licensees</a:t>
            </a:r>
          </a:p>
          <a:p>
            <a:r>
              <a:rPr lang="en-US" dirty="0"/>
              <a:t>Former employees of retail licensees</a:t>
            </a:r>
          </a:p>
        </p:txBody>
      </p:sp>
      <p:sp>
        <p:nvSpPr>
          <p:cNvPr id="4" name="Slide Number Placeholder 3">
            <a:extLst>
              <a:ext uri="{FF2B5EF4-FFF2-40B4-BE49-F238E27FC236}">
                <a16:creationId xmlns:a16="http://schemas.microsoft.com/office/drawing/2014/main" id="{31F084DD-9338-B3A4-7D6A-1ABC3E3E6B34}"/>
              </a:ext>
            </a:extLst>
          </p:cNvPr>
          <p:cNvSpPr>
            <a:spLocks noGrp="1"/>
          </p:cNvSpPr>
          <p:nvPr>
            <p:ph type="sldNum" sz="quarter" idx="12"/>
          </p:nvPr>
        </p:nvSpPr>
        <p:spPr/>
        <p:txBody>
          <a:bodyPr/>
          <a:lstStyle/>
          <a:p>
            <a:fld id="{E96ECDCD-6D52-4E26-903E-F196A4DA2510}" type="slidenum">
              <a:rPr lang="en-US" smtClean="0"/>
              <a:t>4</a:t>
            </a:fld>
            <a:endParaRPr lang="en-US" dirty="0"/>
          </a:p>
        </p:txBody>
      </p:sp>
      <p:pic>
        <p:nvPicPr>
          <p:cNvPr id="5" name="Picture 4">
            <a:extLst>
              <a:ext uri="{FF2B5EF4-FFF2-40B4-BE49-F238E27FC236}">
                <a16:creationId xmlns:a16="http://schemas.microsoft.com/office/drawing/2014/main" id="{76213F9E-C9EF-87FE-5361-79F14AAABDD7}"/>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426324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3CBF-0AC6-A830-3A44-A34CFF751DF2}"/>
              </a:ext>
            </a:extLst>
          </p:cNvPr>
          <p:cNvSpPr>
            <a:spLocks noGrp="1"/>
          </p:cNvSpPr>
          <p:nvPr>
            <p:ph type="title"/>
          </p:nvPr>
        </p:nvSpPr>
        <p:spPr>
          <a:xfrm>
            <a:off x="628650" y="939567"/>
            <a:ext cx="7886700" cy="935680"/>
          </a:xfrm>
        </p:spPr>
        <p:txBody>
          <a:bodyPr>
            <a:normAutofit fontScale="90000"/>
          </a:bodyPr>
          <a:lstStyle/>
          <a:p>
            <a:r>
              <a:rPr lang="en-US" dirty="0">
                <a:latin typeface="Arial" panose="020B0604020202020204" pitchFamily="34" charset="0"/>
                <a:cs typeface="Arial" panose="020B0604020202020204" pitchFamily="34" charset="0"/>
              </a:rPr>
              <a:t>Examples of Prohibited Activities</a:t>
            </a:r>
          </a:p>
        </p:txBody>
      </p:sp>
      <p:sp>
        <p:nvSpPr>
          <p:cNvPr id="3" name="Content Placeholder 2">
            <a:extLst>
              <a:ext uri="{FF2B5EF4-FFF2-40B4-BE49-F238E27FC236}">
                <a16:creationId xmlns:a16="http://schemas.microsoft.com/office/drawing/2014/main" id="{38BA07B2-6523-4E6F-37F7-379C93816295}"/>
              </a:ext>
            </a:extLst>
          </p:cNvPr>
          <p:cNvSpPr>
            <a:spLocks noGrp="1"/>
          </p:cNvSpPr>
          <p:nvPr>
            <p:ph idx="1"/>
          </p:nvPr>
        </p:nvSpPr>
        <p:spPr>
          <a:xfrm>
            <a:off x="628650" y="1875247"/>
            <a:ext cx="7886700" cy="4601054"/>
          </a:xfrm>
        </p:spPr>
        <p:txBody>
          <a:bodyPr>
            <a:normAutofit fontScale="77500" lnSpcReduction="20000"/>
          </a:bodyPr>
          <a:lstStyle/>
          <a:p>
            <a:r>
              <a:rPr lang="en-US" dirty="0">
                <a:latin typeface="Arial" panose="020B0604020202020204" pitchFamily="34" charset="0"/>
                <a:cs typeface="Arial" panose="020B0604020202020204" pitchFamily="34" charset="0"/>
              </a:rPr>
              <a:t>Examples of prohibited activities include, but are not limited to: </a:t>
            </a:r>
          </a:p>
          <a:p>
            <a:pPr lvl="1"/>
            <a:r>
              <a:rPr lang="en-US" dirty="0">
                <a:latin typeface="Arial" panose="020B0604020202020204" pitchFamily="34" charset="0"/>
                <a:cs typeface="Arial" panose="020B0604020202020204" pitchFamily="34" charset="0"/>
              </a:rPr>
              <a:t>Producer or processor lending or giving money to a retailer </a:t>
            </a:r>
          </a:p>
          <a:p>
            <a:pPr lvl="1"/>
            <a:r>
              <a:rPr lang="en-US" dirty="0">
                <a:latin typeface="Arial" panose="020B0604020202020204" pitchFamily="34" charset="0"/>
                <a:cs typeface="Arial" panose="020B0604020202020204" pitchFamily="34" charset="0"/>
              </a:rPr>
              <a:t>Gifts beyond nominal value </a:t>
            </a:r>
          </a:p>
          <a:p>
            <a:pPr lvl="1"/>
            <a:r>
              <a:rPr lang="en-US" dirty="0">
                <a:latin typeface="Arial" panose="020B0604020202020204" pitchFamily="34" charset="0"/>
                <a:cs typeface="Arial" panose="020B0604020202020204" pitchFamily="34" charset="0"/>
              </a:rPr>
              <a:t>Extension of credit </a:t>
            </a:r>
          </a:p>
          <a:p>
            <a:pPr lvl="1"/>
            <a:r>
              <a:rPr lang="en-US" dirty="0">
                <a:latin typeface="Arial" panose="020B0604020202020204" pitchFamily="34" charset="0"/>
                <a:cs typeface="Arial" panose="020B0604020202020204" pitchFamily="34" charset="0"/>
              </a:rPr>
              <a:t>Volume discounts </a:t>
            </a:r>
          </a:p>
          <a:p>
            <a:pPr lvl="1"/>
            <a:r>
              <a:rPr lang="en-US" dirty="0">
                <a:latin typeface="Arial" panose="020B0604020202020204" pitchFamily="34" charset="0"/>
                <a:cs typeface="Arial" panose="020B0604020202020204" pitchFamily="34" charset="0"/>
              </a:rPr>
              <a:t>Discount of product to one retailer over another</a:t>
            </a:r>
          </a:p>
          <a:p>
            <a:pPr lvl="1"/>
            <a:r>
              <a:rPr lang="en-US" dirty="0">
                <a:latin typeface="Arial" panose="020B0604020202020204" pitchFamily="34" charset="0"/>
                <a:cs typeface="Arial" panose="020B0604020202020204" pitchFamily="34" charset="0"/>
              </a:rPr>
              <a:t>Licensees creating a second company to give away items or sell items below true market value to a retailer </a:t>
            </a:r>
          </a:p>
          <a:p>
            <a:pPr lvl="1"/>
            <a:r>
              <a:rPr lang="en-US" dirty="0">
                <a:latin typeface="Arial" panose="020B0604020202020204" pitchFamily="34" charset="0"/>
                <a:cs typeface="Arial" panose="020B0604020202020204" pitchFamily="34" charset="0"/>
              </a:rPr>
              <a:t>Producer or processor having or sponsoring events for licensees or employees of a retailer </a:t>
            </a:r>
          </a:p>
          <a:p>
            <a:pPr lvl="1"/>
            <a:r>
              <a:rPr lang="en-US" dirty="0">
                <a:latin typeface="Arial" panose="020B0604020202020204" pitchFamily="34" charset="0"/>
                <a:cs typeface="Arial" panose="020B0604020202020204" pitchFamily="34" charset="0"/>
              </a:rPr>
              <a:t>Incentive programs (swag, prizes, or cash for selling a producer/processor’s items) </a:t>
            </a:r>
          </a:p>
          <a:p>
            <a:pPr lvl="1"/>
            <a:r>
              <a:rPr lang="en-US" dirty="0">
                <a:latin typeface="Arial" panose="020B0604020202020204" pitchFamily="34" charset="0"/>
                <a:cs typeface="Arial" panose="020B0604020202020204" pitchFamily="34" charset="0"/>
              </a:rPr>
              <a:t>Negotiating any discount for customers of a producer/processor’s product (rebates, split discounts, custom products, etc.) </a:t>
            </a:r>
          </a:p>
          <a:p>
            <a:pPr lvl="1"/>
            <a:r>
              <a:rPr lang="en-US" dirty="0">
                <a:latin typeface="Arial" panose="020B0604020202020204" pitchFamily="34" charset="0"/>
                <a:cs typeface="Arial" panose="020B0604020202020204" pitchFamily="34" charset="0"/>
              </a:rPr>
              <a:t>Retailers requiring bulk discounts, rebates, custom products, or services outside of what is allowed in RCW 69.50.369</a:t>
            </a:r>
          </a:p>
        </p:txBody>
      </p:sp>
      <p:sp>
        <p:nvSpPr>
          <p:cNvPr id="4" name="Slide Number Placeholder 3">
            <a:extLst>
              <a:ext uri="{FF2B5EF4-FFF2-40B4-BE49-F238E27FC236}">
                <a16:creationId xmlns:a16="http://schemas.microsoft.com/office/drawing/2014/main" id="{DD5738B9-C0B5-0F0F-B8C6-BD8AA3266AA8}"/>
              </a:ext>
            </a:extLst>
          </p:cNvPr>
          <p:cNvSpPr>
            <a:spLocks noGrp="1"/>
          </p:cNvSpPr>
          <p:nvPr>
            <p:ph type="sldNum" sz="quarter" idx="12"/>
          </p:nvPr>
        </p:nvSpPr>
        <p:spPr/>
        <p:txBody>
          <a:bodyPr/>
          <a:lstStyle/>
          <a:p>
            <a:fld id="{E96ECDCD-6D52-4E26-903E-F196A4DA2510}" type="slidenum">
              <a:rPr lang="en-US" smtClean="0"/>
              <a:t>5</a:t>
            </a:fld>
            <a:endParaRPr lang="en-US" dirty="0"/>
          </a:p>
        </p:txBody>
      </p:sp>
      <p:pic>
        <p:nvPicPr>
          <p:cNvPr id="5" name="Picture 4">
            <a:extLst>
              <a:ext uri="{FF2B5EF4-FFF2-40B4-BE49-F238E27FC236}">
                <a16:creationId xmlns:a16="http://schemas.microsoft.com/office/drawing/2014/main" id="{E9864056-03A5-A5AC-5427-C05637865D84}"/>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351642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3CBF-0AC6-A830-3A44-A34CFF751DF2}"/>
              </a:ext>
            </a:extLst>
          </p:cNvPr>
          <p:cNvSpPr>
            <a:spLocks noGrp="1"/>
          </p:cNvSpPr>
          <p:nvPr>
            <p:ph type="title"/>
          </p:nvPr>
        </p:nvSpPr>
        <p:spPr>
          <a:xfrm>
            <a:off x="628650" y="939567"/>
            <a:ext cx="7886700" cy="935680"/>
          </a:xfrm>
        </p:spPr>
        <p:txBody>
          <a:bodyPr>
            <a:normAutofit/>
          </a:bodyPr>
          <a:lstStyle/>
          <a:p>
            <a:r>
              <a:rPr lang="en-US" dirty="0">
                <a:latin typeface="Arial" panose="020B0604020202020204" pitchFamily="34" charset="0"/>
                <a:cs typeface="Arial" panose="020B0604020202020204" pitchFamily="34" charset="0"/>
              </a:rPr>
              <a:t>What is allowed?</a:t>
            </a:r>
          </a:p>
        </p:txBody>
      </p:sp>
      <p:sp>
        <p:nvSpPr>
          <p:cNvPr id="3" name="Content Placeholder 2">
            <a:extLst>
              <a:ext uri="{FF2B5EF4-FFF2-40B4-BE49-F238E27FC236}">
                <a16:creationId xmlns:a16="http://schemas.microsoft.com/office/drawing/2014/main" id="{38BA07B2-6523-4E6F-37F7-379C93816295}"/>
              </a:ext>
            </a:extLst>
          </p:cNvPr>
          <p:cNvSpPr>
            <a:spLocks noGrp="1"/>
          </p:cNvSpPr>
          <p:nvPr>
            <p:ph idx="1"/>
          </p:nvPr>
        </p:nvSpPr>
        <p:spPr>
          <a:xfrm>
            <a:off x="628650" y="1875247"/>
            <a:ext cx="7886700" cy="4601054"/>
          </a:xfrm>
        </p:spPr>
        <p:txBody>
          <a:bodyPr>
            <a:normAutofit/>
          </a:bodyPr>
          <a:lstStyle/>
          <a:p>
            <a:r>
              <a:rPr lang="en-US" sz="2000" dirty="0">
                <a:latin typeface="Arial" panose="020B0604020202020204" pitchFamily="34" charset="0"/>
                <a:cs typeface="Arial" panose="020B0604020202020204" pitchFamily="34" charset="0"/>
              </a:rPr>
              <a:t>Producers and processors can provide some items and services to cannabis retail licensees, but they are limited to items of nominal value, and those items cannot be passed on to retail customers. Producers and processors may also participate in specific retail events, if they follow the parameters outlined in RCW 69.50.585.</a:t>
            </a:r>
          </a:p>
          <a:p>
            <a:pPr lvl="1"/>
            <a:r>
              <a:rPr lang="en-US" sz="1600" dirty="0">
                <a:latin typeface="Arial" panose="020B0604020202020204" pitchFamily="34" charset="0"/>
                <a:cs typeface="Arial" panose="020B0604020202020204" pitchFamily="34" charset="0"/>
              </a:rPr>
              <a:t>Items of nominal value such as branded promotional items (lighters, pencils, apparel, and similar items valued $30 or less singularly or in the aggregate) </a:t>
            </a:r>
          </a:p>
          <a:p>
            <a:pPr lvl="1"/>
            <a:r>
              <a:rPr lang="en-US" sz="1600" dirty="0">
                <a:latin typeface="Arial" panose="020B0604020202020204" pitchFamily="34" charset="0"/>
                <a:cs typeface="Arial" panose="020B0604020202020204" pitchFamily="34" charset="0"/>
              </a:rPr>
              <a:t>Educational participation in “vendor day” type events at retail locations </a:t>
            </a:r>
          </a:p>
          <a:p>
            <a:pPr lvl="1"/>
            <a:r>
              <a:rPr lang="en-US" sz="1600" dirty="0">
                <a:latin typeface="Arial" panose="020B0604020202020204" pitchFamily="34" charset="0"/>
                <a:cs typeface="Arial" panose="020B0604020202020204" pitchFamily="34" charset="0"/>
              </a:rPr>
              <a:t>Listing the locations that carry product on the producer / processor licensee’s website </a:t>
            </a:r>
          </a:p>
          <a:p>
            <a:pPr marL="457200" lvl="1" indent="0">
              <a:buNone/>
            </a:pPr>
            <a:endParaRPr lang="en-US" sz="1000" dirty="0">
              <a:latin typeface="Arial" panose="020B0604020202020204" pitchFamily="34" charset="0"/>
              <a:cs typeface="Arial" panose="020B0604020202020204" pitchFamily="34" charset="0"/>
            </a:endParaRPr>
          </a:p>
          <a:p>
            <a:pPr marL="457200" lvl="1" indent="0">
              <a:buNone/>
            </a:pPr>
            <a:r>
              <a:rPr lang="en-US" sz="2000" dirty="0">
                <a:latin typeface="Arial" panose="020B0604020202020204" pitchFamily="34" charset="0"/>
                <a:cs typeface="Arial" panose="020B0604020202020204" pitchFamily="34" charset="0"/>
              </a:rPr>
              <a:t>Note: None of these types of allowed activities can be required by either licensee as a condition of business.</a:t>
            </a:r>
          </a:p>
        </p:txBody>
      </p:sp>
      <p:sp>
        <p:nvSpPr>
          <p:cNvPr id="4" name="Slide Number Placeholder 3">
            <a:extLst>
              <a:ext uri="{FF2B5EF4-FFF2-40B4-BE49-F238E27FC236}">
                <a16:creationId xmlns:a16="http://schemas.microsoft.com/office/drawing/2014/main" id="{DD5738B9-C0B5-0F0F-B8C6-BD8AA3266AA8}"/>
              </a:ext>
            </a:extLst>
          </p:cNvPr>
          <p:cNvSpPr>
            <a:spLocks noGrp="1"/>
          </p:cNvSpPr>
          <p:nvPr>
            <p:ph type="sldNum" sz="quarter" idx="12"/>
          </p:nvPr>
        </p:nvSpPr>
        <p:spPr/>
        <p:txBody>
          <a:bodyPr/>
          <a:lstStyle/>
          <a:p>
            <a:fld id="{E96ECDCD-6D52-4E26-903E-F196A4DA2510}" type="slidenum">
              <a:rPr lang="en-US" smtClean="0"/>
              <a:t>6</a:t>
            </a:fld>
            <a:endParaRPr lang="en-US" dirty="0"/>
          </a:p>
        </p:txBody>
      </p:sp>
      <p:pic>
        <p:nvPicPr>
          <p:cNvPr id="5" name="Picture 4">
            <a:extLst>
              <a:ext uri="{FF2B5EF4-FFF2-40B4-BE49-F238E27FC236}">
                <a16:creationId xmlns:a16="http://schemas.microsoft.com/office/drawing/2014/main" id="{E9864056-03A5-A5AC-5427-C05637865D84}"/>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273673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3CBF-0AC6-A830-3A44-A34CFF751DF2}"/>
              </a:ext>
            </a:extLst>
          </p:cNvPr>
          <p:cNvSpPr>
            <a:spLocks noGrp="1"/>
          </p:cNvSpPr>
          <p:nvPr>
            <p:ph type="title"/>
          </p:nvPr>
        </p:nvSpPr>
        <p:spPr>
          <a:xfrm>
            <a:off x="628650" y="939567"/>
            <a:ext cx="7886700" cy="935680"/>
          </a:xfrm>
        </p:spPr>
        <p:txBody>
          <a:bodyPr>
            <a:normAutofit/>
          </a:bodyPr>
          <a:lstStyle/>
          <a:p>
            <a:r>
              <a:rPr lang="en-US" dirty="0">
                <a:latin typeface="Arial" panose="020B0604020202020204" pitchFamily="34" charset="0"/>
                <a:cs typeface="Arial" panose="020B0604020202020204" pitchFamily="34" charset="0"/>
              </a:rPr>
              <a:t>Education</a:t>
            </a:r>
          </a:p>
        </p:txBody>
      </p:sp>
      <p:sp>
        <p:nvSpPr>
          <p:cNvPr id="3" name="Content Placeholder 2">
            <a:extLst>
              <a:ext uri="{FF2B5EF4-FFF2-40B4-BE49-F238E27FC236}">
                <a16:creationId xmlns:a16="http://schemas.microsoft.com/office/drawing/2014/main" id="{38BA07B2-6523-4E6F-37F7-379C93816295}"/>
              </a:ext>
            </a:extLst>
          </p:cNvPr>
          <p:cNvSpPr>
            <a:spLocks noGrp="1"/>
          </p:cNvSpPr>
          <p:nvPr>
            <p:ph idx="1"/>
          </p:nvPr>
        </p:nvSpPr>
        <p:spPr>
          <a:xfrm>
            <a:off x="628650" y="1875247"/>
            <a:ext cx="7886700" cy="4601054"/>
          </a:xfrm>
        </p:spPr>
        <p:txBody>
          <a:bodyPr>
            <a:normAutofit/>
          </a:bodyPr>
          <a:lstStyle/>
          <a:p>
            <a:r>
              <a:rPr lang="en-US" sz="1200" dirty="0">
                <a:hlinkClick r:id="rId2"/>
              </a:rPr>
              <a:t>Cannabis_Bulletin_No_23-01_MW_Final.pdf (wa.gov)</a:t>
            </a:r>
            <a:endParaRPr lang="en-US" sz="1200" dirty="0"/>
          </a:p>
          <a:p>
            <a:r>
              <a:rPr lang="en-US" sz="1200" dirty="0"/>
              <a:t>Newsletter coming this fall to remind licensees again of the bulletin and the RCWs and WACs </a:t>
            </a:r>
          </a:p>
          <a:p>
            <a:r>
              <a:rPr lang="en-US" sz="1200" dirty="0"/>
              <a:t>In person education and/or NTC given with in person, on-site, visit  (Note: whenever Education staff do on-site visits they try to also do a full annual inspection if one has not been done in over 6 months – 1 year.</a:t>
            </a:r>
          </a:p>
          <a:p>
            <a:endParaRPr lang="en-US" sz="12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D5738B9-C0B5-0F0F-B8C6-BD8AA3266AA8}"/>
              </a:ext>
            </a:extLst>
          </p:cNvPr>
          <p:cNvSpPr>
            <a:spLocks noGrp="1"/>
          </p:cNvSpPr>
          <p:nvPr>
            <p:ph type="sldNum" sz="quarter" idx="12"/>
          </p:nvPr>
        </p:nvSpPr>
        <p:spPr/>
        <p:txBody>
          <a:bodyPr/>
          <a:lstStyle/>
          <a:p>
            <a:fld id="{E96ECDCD-6D52-4E26-903E-F196A4DA2510}" type="slidenum">
              <a:rPr lang="en-US" smtClean="0"/>
              <a:t>7</a:t>
            </a:fld>
            <a:endParaRPr lang="en-US" dirty="0"/>
          </a:p>
        </p:txBody>
      </p:sp>
      <p:pic>
        <p:nvPicPr>
          <p:cNvPr id="5" name="Picture 4">
            <a:extLst>
              <a:ext uri="{FF2B5EF4-FFF2-40B4-BE49-F238E27FC236}">
                <a16:creationId xmlns:a16="http://schemas.microsoft.com/office/drawing/2014/main" id="{E9864056-03A5-A5AC-5427-C05637865D84}"/>
              </a:ext>
            </a:extLst>
          </p:cNvPr>
          <p:cNvPicPr>
            <a:picLocks noChangeAspect="1"/>
          </p:cNvPicPr>
          <p:nvPr/>
        </p:nvPicPr>
        <p:blipFill>
          <a:blip r:embed="rId3"/>
          <a:stretch>
            <a:fillRect/>
          </a:stretch>
        </p:blipFill>
        <p:spPr>
          <a:xfrm>
            <a:off x="0" y="-17089"/>
            <a:ext cx="9144000" cy="866444"/>
          </a:xfrm>
          <a:prstGeom prst="rect">
            <a:avLst/>
          </a:prstGeom>
        </p:spPr>
      </p:pic>
      <p:pic>
        <p:nvPicPr>
          <p:cNvPr id="7" name="Picture 6">
            <a:extLst>
              <a:ext uri="{FF2B5EF4-FFF2-40B4-BE49-F238E27FC236}">
                <a16:creationId xmlns:a16="http://schemas.microsoft.com/office/drawing/2014/main" id="{99A77308-B694-61EE-C9BA-8AC969FC671A}"/>
              </a:ext>
            </a:extLst>
          </p:cNvPr>
          <p:cNvPicPr>
            <a:picLocks noChangeAspect="1"/>
          </p:cNvPicPr>
          <p:nvPr/>
        </p:nvPicPr>
        <p:blipFill>
          <a:blip r:embed="rId4"/>
          <a:stretch>
            <a:fillRect/>
          </a:stretch>
        </p:blipFill>
        <p:spPr>
          <a:xfrm>
            <a:off x="628649" y="3017834"/>
            <a:ext cx="5665359" cy="3463394"/>
          </a:xfrm>
          <a:prstGeom prst="rect">
            <a:avLst/>
          </a:prstGeom>
        </p:spPr>
      </p:pic>
    </p:spTree>
    <p:extLst>
      <p:ext uri="{BB962C8B-B14F-4D97-AF65-F5344CB8AC3E}">
        <p14:creationId xmlns:p14="http://schemas.microsoft.com/office/powerpoint/2010/main" val="168981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C4A16-81D7-57EF-4F9E-76C3F9A2DD86}"/>
              </a:ext>
            </a:extLst>
          </p:cNvPr>
          <p:cNvSpPr>
            <a:spLocks noGrp="1"/>
          </p:cNvSpPr>
          <p:nvPr>
            <p:ph type="title"/>
          </p:nvPr>
        </p:nvSpPr>
        <p:spPr>
          <a:xfrm>
            <a:off x="628650" y="849355"/>
            <a:ext cx="7886700" cy="923169"/>
          </a:xfrm>
        </p:spPr>
        <p:txBody>
          <a:bodyPr>
            <a:normAutofit/>
          </a:bodyPr>
          <a:lstStyle/>
          <a:p>
            <a:r>
              <a:rPr lang="en-US" dirty="0">
                <a:latin typeface="Arial" panose="020B0604020202020204" pitchFamily="34" charset="0"/>
                <a:cs typeface="Arial" panose="020B0604020202020204" pitchFamily="34" charset="0"/>
              </a:rPr>
              <a:t>External Complaints</a:t>
            </a:r>
          </a:p>
        </p:txBody>
      </p:sp>
      <p:sp>
        <p:nvSpPr>
          <p:cNvPr id="3" name="Content Placeholder 2">
            <a:extLst>
              <a:ext uri="{FF2B5EF4-FFF2-40B4-BE49-F238E27FC236}">
                <a16:creationId xmlns:a16="http://schemas.microsoft.com/office/drawing/2014/main" id="{14424928-8848-6705-FE6B-359F9C93EF30}"/>
              </a:ext>
            </a:extLst>
          </p:cNvPr>
          <p:cNvSpPr>
            <a:spLocks noGrp="1"/>
          </p:cNvSpPr>
          <p:nvPr>
            <p:ph idx="1"/>
          </p:nvPr>
        </p:nvSpPr>
        <p:spPr>
          <a:xfrm>
            <a:off x="628650" y="2005013"/>
            <a:ext cx="7886700" cy="4351338"/>
          </a:xfrm>
        </p:spPr>
        <p:txBody>
          <a:bodyPr>
            <a:normAutofit fontScale="92500" lnSpcReduction="20000"/>
          </a:bodyPr>
          <a:lstStyle/>
          <a:p>
            <a:r>
              <a:rPr lang="en-US" dirty="0"/>
              <a:t>Assigned to Education staff</a:t>
            </a:r>
          </a:p>
          <a:p>
            <a:r>
              <a:rPr lang="en-US" dirty="0"/>
              <a:t>Determine if complaint has enough information to write an NTC or not</a:t>
            </a:r>
          </a:p>
          <a:p>
            <a:r>
              <a:rPr lang="en-US" dirty="0"/>
              <a:t>Visit licensees in person and discuss the complaint</a:t>
            </a:r>
          </a:p>
          <a:p>
            <a:r>
              <a:rPr lang="en-US" dirty="0"/>
              <a:t>Ask the licensee if they are engaged in the alleged activity</a:t>
            </a:r>
          </a:p>
          <a:p>
            <a:r>
              <a:rPr lang="en-US" dirty="0"/>
              <a:t>If they say yes or the original complaint has enough information to prove a violation, education is given through NTC</a:t>
            </a:r>
          </a:p>
          <a:p>
            <a:r>
              <a:rPr lang="en-US" dirty="0"/>
              <a:t>If they say no and there is not enough information to prove a violation, the same education that is in the NTC is given it is just not done through a formal NTC.</a:t>
            </a:r>
          </a:p>
        </p:txBody>
      </p:sp>
      <p:sp>
        <p:nvSpPr>
          <p:cNvPr id="4" name="Slide Number Placeholder 3">
            <a:extLst>
              <a:ext uri="{FF2B5EF4-FFF2-40B4-BE49-F238E27FC236}">
                <a16:creationId xmlns:a16="http://schemas.microsoft.com/office/drawing/2014/main" id="{31F084DD-9338-B3A4-7D6A-1ABC3E3E6B34}"/>
              </a:ext>
            </a:extLst>
          </p:cNvPr>
          <p:cNvSpPr>
            <a:spLocks noGrp="1"/>
          </p:cNvSpPr>
          <p:nvPr>
            <p:ph type="sldNum" sz="quarter" idx="12"/>
          </p:nvPr>
        </p:nvSpPr>
        <p:spPr/>
        <p:txBody>
          <a:bodyPr/>
          <a:lstStyle/>
          <a:p>
            <a:fld id="{E96ECDCD-6D52-4E26-903E-F196A4DA2510}" type="slidenum">
              <a:rPr lang="en-US" smtClean="0"/>
              <a:t>8</a:t>
            </a:fld>
            <a:endParaRPr lang="en-US" dirty="0"/>
          </a:p>
        </p:txBody>
      </p:sp>
      <p:pic>
        <p:nvPicPr>
          <p:cNvPr id="5" name="Picture 4">
            <a:extLst>
              <a:ext uri="{FF2B5EF4-FFF2-40B4-BE49-F238E27FC236}">
                <a16:creationId xmlns:a16="http://schemas.microsoft.com/office/drawing/2014/main" id="{76213F9E-C9EF-87FE-5361-79F14AAABDD7}"/>
              </a:ext>
            </a:extLst>
          </p:cNvPr>
          <p:cNvPicPr>
            <a:picLocks noChangeAspect="1"/>
          </p:cNvPicPr>
          <p:nvPr/>
        </p:nvPicPr>
        <p:blipFill>
          <a:blip r:embed="rId2"/>
          <a:stretch>
            <a:fillRect/>
          </a:stretch>
        </p:blipFill>
        <p:spPr>
          <a:xfrm>
            <a:off x="0" y="-17089"/>
            <a:ext cx="9144000" cy="866444"/>
          </a:xfrm>
          <a:prstGeom prst="rect">
            <a:avLst/>
          </a:prstGeom>
        </p:spPr>
      </p:pic>
    </p:spTree>
    <p:extLst>
      <p:ext uri="{BB962C8B-B14F-4D97-AF65-F5344CB8AC3E}">
        <p14:creationId xmlns:p14="http://schemas.microsoft.com/office/powerpoint/2010/main" val="280299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3CBF-0AC6-A830-3A44-A34CFF751DF2}"/>
              </a:ext>
            </a:extLst>
          </p:cNvPr>
          <p:cNvSpPr>
            <a:spLocks noGrp="1"/>
          </p:cNvSpPr>
          <p:nvPr>
            <p:ph type="title"/>
          </p:nvPr>
        </p:nvSpPr>
        <p:spPr>
          <a:xfrm>
            <a:off x="628650" y="939567"/>
            <a:ext cx="7886700" cy="935680"/>
          </a:xfrm>
        </p:spPr>
        <p:txBody>
          <a:bodyPr>
            <a:normAutofit/>
          </a:bodyPr>
          <a:lstStyle/>
          <a:p>
            <a:r>
              <a:rPr lang="en-US" dirty="0">
                <a:latin typeface="Arial" panose="020B0604020202020204" pitchFamily="34" charset="0"/>
                <a:cs typeface="Arial" panose="020B0604020202020204" pitchFamily="34" charset="0"/>
              </a:rPr>
              <a:t>Internal Complaints</a:t>
            </a:r>
          </a:p>
        </p:txBody>
      </p:sp>
      <p:sp>
        <p:nvSpPr>
          <p:cNvPr id="3" name="Content Placeholder 2">
            <a:extLst>
              <a:ext uri="{FF2B5EF4-FFF2-40B4-BE49-F238E27FC236}">
                <a16:creationId xmlns:a16="http://schemas.microsoft.com/office/drawing/2014/main" id="{38BA07B2-6523-4E6F-37F7-379C93816295}"/>
              </a:ext>
            </a:extLst>
          </p:cNvPr>
          <p:cNvSpPr>
            <a:spLocks noGrp="1"/>
          </p:cNvSpPr>
          <p:nvPr>
            <p:ph idx="1"/>
          </p:nvPr>
        </p:nvSpPr>
        <p:spPr>
          <a:xfrm>
            <a:off x="628650" y="1875247"/>
            <a:ext cx="7886700" cy="4601054"/>
          </a:xfrm>
        </p:spPr>
        <p:txBody>
          <a:bodyPr>
            <a:normAutofit/>
          </a:bodyPr>
          <a:lstStyle/>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D5738B9-C0B5-0F0F-B8C6-BD8AA3266AA8}"/>
              </a:ext>
            </a:extLst>
          </p:cNvPr>
          <p:cNvSpPr>
            <a:spLocks noGrp="1"/>
          </p:cNvSpPr>
          <p:nvPr>
            <p:ph type="sldNum" sz="quarter" idx="12"/>
          </p:nvPr>
        </p:nvSpPr>
        <p:spPr/>
        <p:txBody>
          <a:bodyPr/>
          <a:lstStyle/>
          <a:p>
            <a:fld id="{E96ECDCD-6D52-4E26-903E-F196A4DA2510}" type="slidenum">
              <a:rPr lang="en-US" smtClean="0"/>
              <a:t>9</a:t>
            </a:fld>
            <a:endParaRPr lang="en-US" dirty="0"/>
          </a:p>
        </p:txBody>
      </p:sp>
      <p:pic>
        <p:nvPicPr>
          <p:cNvPr id="5" name="Picture 4">
            <a:extLst>
              <a:ext uri="{FF2B5EF4-FFF2-40B4-BE49-F238E27FC236}">
                <a16:creationId xmlns:a16="http://schemas.microsoft.com/office/drawing/2014/main" id="{E9864056-03A5-A5AC-5427-C05637865D84}"/>
              </a:ext>
            </a:extLst>
          </p:cNvPr>
          <p:cNvPicPr>
            <a:picLocks noChangeAspect="1"/>
          </p:cNvPicPr>
          <p:nvPr/>
        </p:nvPicPr>
        <p:blipFill>
          <a:blip r:embed="rId2"/>
          <a:stretch>
            <a:fillRect/>
          </a:stretch>
        </p:blipFill>
        <p:spPr>
          <a:xfrm>
            <a:off x="0" y="-17089"/>
            <a:ext cx="9144000" cy="866444"/>
          </a:xfrm>
          <a:prstGeom prst="rect">
            <a:avLst/>
          </a:prstGeom>
        </p:spPr>
      </p:pic>
      <p:sp>
        <p:nvSpPr>
          <p:cNvPr id="10" name="TextBox 9">
            <a:extLst>
              <a:ext uri="{FF2B5EF4-FFF2-40B4-BE49-F238E27FC236}">
                <a16:creationId xmlns:a16="http://schemas.microsoft.com/office/drawing/2014/main" id="{17401820-F1B2-5527-4639-C7BA8A577B6C}"/>
              </a:ext>
            </a:extLst>
          </p:cNvPr>
          <p:cNvSpPr txBox="1"/>
          <p:nvPr/>
        </p:nvSpPr>
        <p:spPr>
          <a:xfrm>
            <a:off x="557317" y="1785034"/>
            <a:ext cx="8279658" cy="4093428"/>
          </a:xfrm>
          <a:prstGeom prst="rect">
            <a:avLst/>
          </a:prstGeom>
          <a:noFill/>
        </p:spPr>
        <p:txBody>
          <a:bodyPr wrap="square">
            <a:spAutoFit/>
          </a:bodyPr>
          <a:lstStyle/>
          <a:p>
            <a:pPr marL="457200" indent="-457200">
              <a:buFont typeface="Arial" panose="020B0604020202020204" pitchFamily="34" charset="0"/>
              <a:buChar char="•"/>
            </a:pPr>
            <a:r>
              <a:rPr lang="en-US" sz="2600" dirty="0"/>
              <a:t>Education Manager reviews audit reports</a:t>
            </a:r>
          </a:p>
          <a:p>
            <a:pPr marL="457200" indent="-457200">
              <a:buFont typeface="Arial" panose="020B0604020202020204" pitchFamily="34" charset="0"/>
              <a:buChar char="•"/>
            </a:pPr>
            <a:r>
              <a:rPr lang="en-US" sz="2600" dirty="0"/>
              <a:t>Complaints are assigned to Education staff</a:t>
            </a:r>
          </a:p>
          <a:p>
            <a:pPr marL="457200" indent="-457200">
              <a:buFont typeface="Arial" panose="020B0604020202020204" pitchFamily="34" charset="0"/>
              <a:buChar char="•"/>
            </a:pPr>
            <a:r>
              <a:rPr lang="en-US" sz="2600" dirty="0"/>
              <a:t>Visit licensees in person and discuss the complaint</a:t>
            </a:r>
          </a:p>
          <a:p>
            <a:pPr marL="457200" indent="-457200">
              <a:buFont typeface="Arial" panose="020B0604020202020204" pitchFamily="34" charset="0"/>
              <a:buChar char="•"/>
            </a:pPr>
            <a:r>
              <a:rPr lang="en-US" sz="2600" dirty="0"/>
              <a:t>Education is provided through an NTC</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endParaRPr lang="en-US" sz="2600" dirty="0"/>
          </a:p>
          <a:p>
            <a:r>
              <a:rPr lang="en-US" sz="2600" dirty="0"/>
              <a:t>Note:  If either scenario continues to have complaints on the same issue it may be escalated to commissioned staff to address</a:t>
            </a:r>
          </a:p>
        </p:txBody>
      </p:sp>
    </p:spTree>
    <p:extLst>
      <p:ext uri="{BB962C8B-B14F-4D97-AF65-F5344CB8AC3E}">
        <p14:creationId xmlns:p14="http://schemas.microsoft.com/office/powerpoint/2010/main" val="42140720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A42B1B3-BD3E-4E82-8C37-57AA09B01CC7}" vid="{D145D606-5BB9-4725-B566-5B8F1C4AABDF}"/>
    </a:ext>
  </a:extLst>
</a:theme>
</file>

<file path=docProps/app.xml><?xml version="1.0" encoding="utf-8"?>
<Properties xmlns="http://schemas.openxmlformats.org/officeDocument/2006/extended-properties" xmlns:vt="http://schemas.openxmlformats.org/officeDocument/2006/docPropsVTypes">
  <Template/>
  <TotalTime>522</TotalTime>
  <Words>802</Words>
  <Application>Microsoft Office PowerPoint</Application>
  <PresentationFormat>On-screen Show (4:3)</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Open Sans</vt:lpstr>
      <vt:lpstr>Office Theme</vt:lpstr>
      <vt:lpstr>Prohibited  Practices in Cannabis</vt:lpstr>
      <vt:lpstr>Relevant Laws and Rules</vt:lpstr>
      <vt:lpstr>PowerPoint Presentation</vt:lpstr>
      <vt:lpstr>How Do Complaints Come In?</vt:lpstr>
      <vt:lpstr>Examples of Prohibited Activities</vt:lpstr>
      <vt:lpstr>What is allowed?</vt:lpstr>
      <vt:lpstr>Education</vt:lpstr>
      <vt:lpstr>External Complaints</vt:lpstr>
      <vt:lpstr>Internal Complaints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Hallows, Kelly (LCB)</dc:creator>
  <cp:lastModifiedBy>Dickson, Dustin P (LCB)</cp:lastModifiedBy>
  <cp:revision>8</cp:revision>
  <dcterms:created xsi:type="dcterms:W3CDTF">2024-08-07T14:20:17Z</dcterms:created>
  <dcterms:modified xsi:type="dcterms:W3CDTF">2024-08-14T21:42:09Z</dcterms:modified>
</cp:coreProperties>
</file>