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261" r:id="rId6"/>
    <p:sldId id="259" r:id="rId7"/>
    <p:sldId id="492" r:id="rId8"/>
    <p:sldId id="491" r:id="rId9"/>
    <p:sldId id="355" r:id="rId10"/>
    <p:sldId id="258" r:id="rId11"/>
    <p:sldId id="323" r:id="rId12"/>
    <p:sldId id="356" r:id="rId13"/>
    <p:sldId id="352" r:id="rId14"/>
    <p:sldId id="353" r:id="rId15"/>
    <p:sldId id="304" r:id="rId16"/>
    <p:sldId id="305" r:id="rId17"/>
    <p:sldId id="269" r:id="rId18"/>
    <p:sldId id="489" r:id="rId19"/>
    <p:sldId id="391" r:id="rId20"/>
    <p:sldId id="493" r:id="rId21"/>
    <p:sldId id="340" r:id="rId22"/>
    <p:sldId id="361" r:id="rId23"/>
    <p:sldId id="274" r:id="rId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y, Chandra (LCB)" initials="BC(" lastIdx="61" clrIdx="0">
    <p:extLst>
      <p:ext uri="{19B8F6BF-5375-455C-9EA6-DF929625EA0E}">
        <p15:presenceInfo xmlns:p15="http://schemas.microsoft.com/office/powerpoint/2012/main" userId="S-1-5-21-1844237615-1844823847-839522115-139815" providerId="AD"/>
      </p:ext>
    </p:extLst>
  </p:cmAuthor>
  <p:cmAuthor id="2" name="Jaeger, Kandace (LCB)" initials="JK(" lastIdx="23" clrIdx="1">
    <p:extLst>
      <p:ext uri="{19B8F6BF-5375-455C-9EA6-DF929625EA0E}">
        <p15:presenceInfo xmlns:p15="http://schemas.microsoft.com/office/powerpoint/2012/main" userId="S-1-5-21-1844237615-1844823847-839522115-142375" providerId="AD"/>
      </p:ext>
    </p:extLst>
  </p:cmAuthor>
  <p:cmAuthor id="3" name="Siegfried, Marc D (LCB)" initials="SMD(" lastIdx="7" clrIdx="2">
    <p:extLst>
      <p:ext uri="{19B8F6BF-5375-455C-9EA6-DF929625EA0E}">
        <p15:presenceInfo xmlns:p15="http://schemas.microsoft.com/office/powerpoint/2012/main" userId="S-1-5-21-1844237615-1844823847-839522115-567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CBD849-4221-45EC-802E-10D627D83BB5}" v="4" dt="2024-08-14T00:20:29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5967" autoAdjust="0"/>
  </p:normalViewPr>
  <p:slideViewPr>
    <p:cSldViewPr snapToGrid="0">
      <p:cViewPr varScale="1">
        <p:scale>
          <a:sx n="78" d="100"/>
          <a:sy n="78" d="100"/>
        </p:scale>
        <p:origin x="96" y="18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35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Number </a:t>
            </a:r>
            <a:r>
              <a:rPr lang="en-US" sz="2000" baseline="0" dirty="0"/>
              <a:t>of Complaints by Unit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674878708343272E-2"/>
          <c:y val="0.13105004342417201"/>
          <c:w val="0.94091097987751526"/>
          <c:h val="0.738714003528101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6262626262623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C3-4020-A160-0D74A0CB557B}"/>
                </c:ext>
              </c:extLst>
            </c:dLbl>
            <c:dLbl>
              <c:idx val="1"/>
              <c:layout>
                <c:manualLayout>
                  <c:x val="5.0505050505049581E-3"/>
                  <c:y val="-2.62746307651986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EF-47C8-9361-9E285A48E4CA}"/>
                </c:ext>
              </c:extLst>
            </c:dLbl>
            <c:dLbl>
              <c:idx val="2"/>
              <c:layout>
                <c:manualLayout>
                  <c:x val="1.0101010101010008E-2"/>
                  <c:y val="8.5990694046464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21-41AE-9C0D-B566B11D5AAF}"/>
                </c:ext>
              </c:extLst>
            </c:dLbl>
            <c:dLbl>
              <c:idx val="3"/>
              <c:layout>
                <c:manualLayout>
                  <c:x val="6.3131313131312202E-3"/>
                  <c:y val="8.5990694046463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F5-4DB0-8AE2-CF81AEEA57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Liquor</c:v>
                </c:pt>
                <c:pt idx="1">
                  <c:v>Cannabis</c:v>
                </c:pt>
                <c:pt idx="2">
                  <c:v>Consultants</c:v>
                </c:pt>
                <c:pt idx="3">
                  <c:v>Tobacco/Vapor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107</c:v>
                </c:pt>
                <c:pt idx="1">
                  <c:v>55</c:v>
                </c:pt>
                <c:pt idx="2">
                  <c:v>63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8-447C-94A7-665C67209268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57575757575755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27-4261-8917-CBD0DA1CA7F1}"/>
                </c:ext>
              </c:extLst>
            </c:dLbl>
            <c:dLbl>
              <c:idx val="1"/>
              <c:layout>
                <c:manualLayout>
                  <c:x val="4.4191919191918731E-3"/>
                  <c:y val="1.4332910827875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52020202020202E-2"/>
                      <c:h val="6.74453676971105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D27-4261-8917-CBD0DA1CA7F1}"/>
                </c:ext>
              </c:extLst>
            </c:dLbl>
            <c:dLbl>
              <c:idx val="2"/>
              <c:layout>
                <c:manualLayout>
                  <c:x val="6.313131313131313E-3"/>
                  <c:y val="5.7327129364309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27-4261-8917-CBD0DA1CA7F1}"/>
                </c:ext>
              </c:extLst>
            </c:dLbl>
            <c:dLbl>
              <c:idx val="3"/>
              <c:layout>
                <c:manualLayout>
                  <c:x val="8.83838383838374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AD-4DCC-89F5-118D7EC33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Liquor</c:v>
                </c:pt>
                <c:pt idx="1">
                  <c:v>Cannabis</c:v>
                </c:pt>
                <c:pt idx="2">
                  <c:v>Consultants</c:v>
                </c:pt>
                <c:pt idx="3">
                  <c:v>Tobacco/Vapor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112</c:v>
                </c:pt>
                <c:pt idx="1">
                  <c:v>60</c:v>
                </c:pt>
                <c:pt idx="2">
                  <c:v>82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8-447C-94A7-665C67209268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43E-2"/>
                  <c:y val="-2.62746307651986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8F-4253-A182-BAE11EFAF457}"/>
                </c:ext>
              </c:extLst>
            </c:dLbl>
            <c:dLbl>
              <c:idx val="1"/>
              <c:layout>
                <c:manualLayout>
                  <c:x val="8.8383838383838381E-3"/>
                  <c:y val="2.8663564682154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DF-4715-9EE3-D64C5EABC038}"/>
                </c:ext>
              </c:extLst>
            </c:dLbl>
            <c:dLbl>
              <c:idx val="2"/>
              <c:layout>
                <c:manualLayout>
                  <c:x val="8.8383838383838381E-3"/>
                  <c:y val="2.8663564682154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8F-4253-A182-BAE11EFAF457}"/>
                </c:ext>
              </c:extLst>
            </c:dLbl>
            <c:dLbl>
              <c:idx val="3"/>
              <c:layout>
                <c:manualLayout>
                  <c:x val="8.8383838383836524E-3"/>
                  <c:y val="8.5990694046463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30-4B08-A4C1-72FD2C5405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Liquor</c:v>
                </c:pt>
                <c:pt idx="1">
                  <c:v>Cannabis</c:v>
                </c:pt>
                <c:pt idx="2">
                  <c:v>Consultants</c:v>
                </c:pt>
                <c:pt idx="3">
                  <c:v>Tobacco/Vapor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99</c:v>
                </c:pt>
                <c:pt idx="1">
                  <c:v>40</c:v>
                </c:pt>
                <c:pt idx="2">
                  <c:v>16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6-4092-A3BE-1942D425F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  <c:max val="1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Warnings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65FA-4EF3-A6D6-AD36C7F0B144}"/>
              </c:ext>
            </c:extLst>
          </c:dPt>
          <c:dLbls>
            <c:dLbl>
              <c:idx val="0"/>
              <c:layout>
                <c:manualLayout>
                  <c:x val="1.977875380437754E-2"/>
                  <c:y val="-4.8196847229649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FA-4EF3-A6D6-AD36C7F0B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Cannabis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FA-4EF3-A6D6-AD36C7F0B1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AVN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5FA-4EF3-A6D6-AD36C7F0B144}"/>
              </c:ext>
            </c:extLst>
          </c:dPt>
          <c:dLbls>
            <c:dLbl>
              <c:idx val="0"/>
              <c:layout>
                <c:manualLayout>
                  <c:x val="1.1366659984326791E-2"/>
                  <c:y val="-3.7543364459626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FA-4EF3-A6D6-AD36C7F0B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Cannabis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FA-4EF3-A6D6-AD36C7F0B1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NTC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095095770078912E-2"/>
                  <c:y val="-4.4646392021913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FA-4EF3-A6D6-AD36C7F0B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Cannabis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FA-4EF3-A6D6-AD36C7F0B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 5 Violations</a:t>
            </a:r>
          </a:p>
        </c:rich>
      </c:tx>
      <c:layout>
        <c:manualLayout>
          <c:xMode val="edge"/>
          <c:yMode val="edge"/>
          <c:x val="0.46688131313131304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9726915893013784"/>
          <c:y val="0.11733167416031584"/>
          <c:w val="0.46134480751551682"/>
          <c:h val="0.794210753382803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Topics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D0-4A02-A132-CF1EA8C586F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D0-4A02-A132-CF1EA8C586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D0-4A02-A132-CF1EA8C586F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D0-4A02-A132-CF1EA8C586F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D0-4A02-A132-CF1EA8C586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Conduct Violations: Licensee or Employee Drinking.</c:v>
                </c:pt>
                <c:pt idx="1">
                  <c:v>Failure to post required signs.</c:v>
                </c:pt>
                <c:pt idx="2">
                  <c:v>Failure to maintain required surveillance system.</c:v>
                </c:pt>
                <c:pt idx="3">
                  <c:v>Failure to use and maintain traceability, or both.</c:v>
                </c:pt>
                <c:pt idx="4">
                  <c:v>Sale of Tobacco Product to persons under 21.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9-4E10-BE76-79F0E2B3D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6703360"/>
        <c:axId val="516701392"/>
      </c:barChart>
      <c:valAx>
        <c:axId val="516701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703360"/>
        <c:crosses val="autoZero"/>
        <c:crossBetween val="between"/>
      </c:valAx>
      <c:catAx>
        <c:axId val="516703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701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AVN</a:t>
            </a:r>
            <a:r>
              <a:rPr lang="en-US" sz="2000" baseline="0" dirty="0"/>
              <a:t>  by Industry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Conduct Violations: Licensee or Employee Drinking.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203248565377E-3"/>
                  <c:y val="1.578724599205828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20-4170-AE5C-F238F32D620C}"/>
                </c:ext>
              </c:extLst>
            </c:dLbl>
            <c:dLbl>
              <c:idx val="1"/>
              <c:layout>
                <c:manualLayout>
                  <c:x val="6.7870066687710914E-3"/>
                  <c:y val="5.8476322079778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20-4170-AE5C-F238F32D620C}"/>
                </c:ext>
              </c:extLst>
            </c:dLbl>
            <c:dLbl>
              <c:idx val="2"/>
              <c:layout>
                <c:manualLayout>
                  <c:x val="1.270716319497189E-3"/>
                  <c:y val="1.453288578608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20-4170-AE5C-F238F32D6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20-4170-AE5C-F238F32D62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Sale of Tobacco Product to persons under 21.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3131515558961107E-3"/>
                  <c:y val="3.024301017415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20-4170-AE5C-F238F32D620C}"/>
                </c:ext>
              </c:extLst>
            </c:dLbl>
            <c:dLbl>
              <c:idx val="1"/>
              <c:layout>
                <c:manualLayout>
                  <c:x val="8.0738460215545992E-3"/>
                  <c:y val="3.0531082047859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20-4170-AE5C-F238F32D620C}"/>
                </c:ext>
              </c:extLst>
            </c:dLbl>
            <c:dLbl>
              <c:idx val="2"/>
              <c:layout>
                <c:manualLayout>
                  <c:x val="8.5673372952789709E-3"/>
                  <c:y val="1.72389467729319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20-4170-AE5C-F238F32D6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20-4170-AE5C-F238F32D62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Failure to maintain required surveillance system.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8916236378359727E-3"/>
                  <c:y val="8.8000286710904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20-4170-AE5C-F238F32D620C}"/>
                </c:ext>
              </c:extLst>
            </c:dLbl>
            <c:dLbl>
              <c:idx val="1"/>
              <c:layout>
                <c:manualLayout>
                  <c:x val="4.5685089023644425E-3"/>
                  <c:y val="1.723894677293721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055555555555556E-2"/>
                      <c:h val="6.4579011228895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20-4170-AE5C-F238F32D620C}"/>
                </c:ext>
              </c:extLst>
            </c:dLbl>
            <c:dLbl>
              <c:idx val="2"/>
              <c:layout>
                <c:manualLayout>
                  <c:x val="9.3562594436320586E-3"/>
                  <c:y val="1.292921007969762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020-4170-AE5C-F238F32D6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020-4170-AE5C-F238F32D620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Failure to post required signs.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289303331635146E-3"/>
                  <c:y val="1.4403593685283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020-4170-AE5C-F238F32D620C}"/>
                </c:ext>
              </c:extLst>
            </c:dLbl>
            <c:dLbl>
              <c:idx val="1"/>
              <c:layout>
                <c:manualLayout>
                  <c:x val="7.0418138222764362E-3"/>
                  <c:y val="8.6421562111697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D3-4C36-AE5A-2DD508F5164D}"/>
                </c:ext>
              </c:extLst>
            </c:dLbl>
            <c:dLbl>
              <c:idx val="2"/>
              <c:layout>
                <c:manualLayout>
                  <c:x val="6.786994195249532E-3"/>
                  <c:y val="2.8807187370565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020-4170-AE5C-F238F32D6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20-4170-AE5C-F238F32D620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Failure to use and maintain traceability, or both.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247238021653233E-3"/>
                  <c:y val="8.6421562111697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020-4170-AE5C-F238F32D620C}"/>
                </c:ext>
              </c:extLst>
            </c:dLbl>
            <c:dLbl>
              <c:idx val="1"/>
              <c:layout>
                <c:manualLayout>
                  <c:x val="9.8138690648466084E-3"/>
                  <c:y val="1.1522874948226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37-4266-8613-7BC83EE74CF6}"/>
                </c:ext>
              </c:extLst>
            </c:dLbl>
            <c:dLbl>
              <c:idx val="2"/>
              <c:layout>
                <c:manualLayout>
                  <c:x val="2.5172480890647531E-3"/>
                  <c:y val="8.6421562111697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7-4E0B-A5CB-4435E95551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020-4170-AE5C-F238F32D6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170425678111857E-2"/>
          <c:y val="0.67876583658113587"/>
          <c:w val="0.88599181866708987"/>
          <c:h val="0.30394985099652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 5 Topics</a:t>
            </a:r>
          </a:p>
        </c:rich>
      </c:tx>
      <c:layout>
        <c:manualLayout>
          <c:xMode val="edge"/>
          <c:yMode val="edge"/>
          <c:x val="0.46688131313131304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Topics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F9-4B1E-B06D-BE0BEFE72B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F9-4B1E-B06D-BE0BEFE72B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F9-4B1E-B06D-BE0BEFE72B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F9-4B1E-B06D-BE0BEFE72B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F9-4B1E-B06D-BE0BEFE72B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Sell a product that contains any cannabinoid.</c:v>
                </c:pt>
                <c:pt idx="1">
                  <c:v>Failure to use and maintain traceability, or both.</c:v>
                </c:pt>
                <c:pt idx="2">
                  <c:v>MAST</c:v>
                </c:pt>
                <c:pt idx="3">
                  <c:v>Cigarettes - MSA</c:v>
                </c:pt>
                <c:pt idx="4">
                  <c:v>Selling or purchasing Cannabis on credit.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10</c:v>
                </c:pt>
                <c:pt idx="2">
                  <c:v>10</c:v>
                </c:pt>
                <c:pt idx="3">
                  <c:v>22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9-4E10-BE76-79F0E2B3D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8562392"/>
        <c:axId val="588564032"/>
      </c:barChart>
      <c:valAx>
        <c:axId val="58856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62392"/>
        <c:crosses val="autoZero"/>
        <c:crossBetween val="between"/>
      </c:valAx>
      <c:catAx>
        <c:axId val="588562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6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Warning Topics by Industry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234679973966952E-2"/>
          <c:y val="0.12667906889304426"/>
          <c:w val="0.91200147380074226"/>
          <c:h val="0.439568805891011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Selling or purchasing Cannabis on credit.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9765079835974751E-4"/>
                  <c:y val="3.2401843085827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5C-4B66-AC3C-95CD340980ED}"/>
                </c:ext>
              </c:extLst>
            </c:dLbl>
            <c:dLbl>
              <c:idx val="1"/>
              <c:layout>
                <c:manualLayout>
                  <c:x val="8.5208124842495025E-3"/>
                  <c:y val="1.1776867611937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5C-4B66-AC3C-95CD340980ED}"/>
                </c:ext>
              </c:extLst>
            </c:dLbl>
            <c:dLbl>
              <c:idx val="2"/>
              <c:layout>
                <c:manualLayout>
                  <c:x val="1.6878249728644972E-3"/>
                  <c:y val="6.0754026160575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5C-4B66-AC3C-95CD34098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45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5C-4B66-AC3C-95CD340980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MAST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4735037367244422E-3"/>
                  <c:y val="9.0039342161820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5C-4B66-AC3C-95CD340980ED}"/>
                </c:ext>
              </c:extLst>
            </c:dLbl>
            <c:dLbl>
              <c:idx val="1"/>
              <c:layout>
                <c:manualLayout>
                  <c:x val="8.7781119510641544E-3"/>
                  <c:y val="6.1687159087072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5C-4B66-AC3C-95CD340980ED}"/>
                </c:ext>
              </c:extLst>
            </c:dLbl>
            <c:dLbl>
              <c:idx val="2"/>
              <c:layout>
                <c:manualLayout>
                  <c:x val="1.0268975439716208E-2"/>
                  <c:y val="9.0662191279017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5C-4B66-AC3C-95CD34098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5C-4B66-AC3C-95CD340980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Failure to use and maintain traceability, or both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9696489584903281E-3"/>
                  <c:y val="1.1932693966166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5C-4B66-AC3C-95CD340980ED}"/>
                </c:ext>
              </c:extLst>
            </c:dLbl>
            <c:dLbl>
              <c:idx val="1"/>
              <c:layout>
                <c:manualLayout>
                  <c:x val="6.6781170868688506E-3"/>
                  <c:y val="6.1687159087072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055555555555556E-2"/>
                      <c:h val="6.4579011228895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5C-4B66-AC3C-95CD340980ED}"/>
                </c:ext>
              </c:extLst>
            </c:dLbl>
            <c:dLbl>
              <c:idx val="2"/>
              <c:layout>
                <c:manualLayout>
                  <c:x val="4.8825715659615958E-3"/>
                  <c:y val="8.9729058352520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5C-4B66-AC3C-95CD34098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5C-4B66-AC3C-95CD340980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Sell a product that contains any cannabinoid.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962039399228856E-2"/>
                  <c:y val="8.6925096575834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DB-46D9-B2FD-0E9D8DCAFFDC}"/>
                </c:ext>
              </c:extLst>
            </c:dLbl>
            <c:dLbl>
              <c:idx val="1"/>
              <c:layout>
                <c:manualLayout>
                  <c:x val="4.3206797997429654E-3"/>
                  <c:y val="8.69250965758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DB-46D9-B2FD-0E9D8DCAFFDC}"/>
                </c:ext>
              </c:extLst>
            </c:dLbl>
            <c:dLbl>
              <c:idx val="2"/>
              <c:layout>
                <c:manualLayout>
                  <c:x val="2.1604225796487365E-3"/>
                  <c:y val="1.4487516095972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10-4B33-9046-F707912896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5C-4B66-AC3C-95CD340980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Cigarettes - MSA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4811023793916248E-3"/>
                  <c:y val="8.6925096575834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1A-48F1-934C-B2A68ED664B8}"/>
                </c:ext>
              </c:extLst>
            </c:dLbl>
            <c:dLbl>
              <c:idx val="1"/>
              <c:layout>
                <c:manualLayout>
                  <c:x val="4.32069931368915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DB-46D9-B2FD-0E9D8DCAFFDC}"/>
                </c:ext>
              </c:extLst>
            </c:dLbl>
            <c:dLbl>
              <c:idx val="2"/>
              <c:layout>
                <c:manualLayout>
                  <c:x val="6.3605552641552736E-3"/>
                  <c:y val="-5.7950064383890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DB-46D9-B2FD-0E9D8DCAF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E5C-4B66-AC3C-95CD34098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471583236911433E-2"/>
          <c:y val="0.65179768400514337"/>
          <c:w val="0.8989808593020403"/>
          <c:h val="0.33081729667968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709528054276236E-2"/>
          <c:y val="3.9007611548556427E-2"/>
          <c:w val="0.8867786182746813"/>
          <c:h val="0.7493877448011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'18 month stuff'!$AO$1</c:f>
              <c:strCache>
                <c:ptCount val="1"/>
                <c:pt idx="0">
                  <c:v>Compliance Checks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stuff'!$AN$27:$AN$32</c:f>
              <c:numCache>
                <c:formatCode>mmm\-yy</c:formatCode>
                <c:ptCount val="6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</c:numCache>
            </c:numRef>
          </c:cat>
          <c:val>
            <c:numRef>
              <c:f>'18 month stuff'!$AO$27:$AO$32</c:f>
              <c:numCache>
                <c:formatCode>General</c:formatCode>
                <c:ptCount val="6"/>
                <c:pt idx="0">
                  <c:v>90</c:v>
                </c:pt>
                <c:pt idx="1">
                  <c:v>32</c:v>
                </c:pt>
                <c:pt idx="2">
                  <c:v>11</c:v>
                </c:pt>
                <c:pt idx="3">
                  <c:v>35</c:v>
                </c:pt>
                <c:pt idx="4">
                  <c:v>8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A-415F-9F5B-FF22AC1A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218376"/>
        <c:axId val="309218768"/>
      </c:barChart>
      <c:lineChart>
        <c:grouping val="standard"/>
        <c:varyColors val="0"/>
        <c:ser>
          <c:idx val="1"/>
          <c:order val="1"/>
          <c:tx>
            <c:strRef>
              <c:f>'18 month stuff'!$AP$1</c:f>
              <c:strCache>
                <c:ptCount val="1"/>
                <c:pt idx="0">
                  <c:v>Compliance Rate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stuff'!$AN$27:$AN$32</c:f>
              <c:numCache>
                <c:formatCode>mmm\-yy</c:formatCode>
                <c:ptCount val="6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</c:numCache>
            </c:numRef>
          </c:cat>
          <c:val>
            <c:numRef>
              <c:f>'18 month stuff'!$AP$27:$AP$32</c:f>
              <c:numCache>
                <c:formatCode>0%</c:formatCode>
                <c:ptCount val="6"/>
                <c:pt idx="0">
                  <c:v>0.92</c:v>
                </c:pt>
                <c:pt idx="1">
                  <c:v>0.97</c:v>
                </c:pt>
                <c:pt idx="2">
                  <c:v>0.91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EA-415F-9F5B-FF22AC1A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219552"/>
        <c:axId val="309219160"/>
      </c:lineChart>
      <c:catAx>
        <c:axId val="3092183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768"/>
        <c:crosses val="autoZero"/>
        <c:auto val="0"/>
        <c:lblAlgn val="ctr"/>
        <c:lblOffset val="100"/>
        <c:noMultiLvlLbl val="1"/>
      </c:catAx>
      <c:valAx>
        <c:axId val="30921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376"/>
        <c:crosses val="autoZero"/>
        <c:crossBetween val="between"/>
      </c:valAx>
      <c:valAx>
        <c:axId val="309219160"/>
        <c:scaling>
          <c:orientation val="minMax"/>
          <c:max val="1"/>
          <c:min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9552"/>
        <c:crosses val="max"/>
        <c:crossBetween val="between"/>
      </c:valAx>
      <c:dateAx>
        <c:axId val="3092195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921916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385372501315239E-2"/>
          <c:y val="3.9007685475988471E-2"/>
          <c:w val="0.8867786182746813"/>
          <c:h val="0.7493877448011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Compliance checks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Sheet1!$H$20:$H$25</c:f>
              <c:numCache>
                <c:formatCode>mmm\-yy</c:formatCode>
                <c:ptCount val="6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</c:numCache>
            </c:numRef>
          </c:cat>
          <c:val>
            <c:numRef>
              <c:f>Sheet1!$I$20:$I$25</c:f>
              <c:numCache>
                <c:formatCode>General</c:formatCode>
                <c:ptCount val="6"/>
                <c:pt idx="0">
                  <c:v>158</c:v>
                </c:pt>
                <c:pt idx="1">
                  <c:v>194</c:v>
                </c:pt>
                <c:pt idx="2">
                  <c:v>307</c:v>
                </c:pt>
                <c:pt idx="3">
                  <c:v>100</c:v>
                </c:pt>
                <c:pt idx="4">
                  <c:v>79</c:v>
                </c:pt>
                <c:pt idx="5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A-415F-9F5B-FF22AC1A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218376"/>
        <c:axId val="309218768"/>
      </c:barChart>
      <c:lineChart>
        <c:grouping val="standard"/>
        <c:varyColors val="0"/>
        <c:ser>
          <c:idx val="1"/>
          <c:order val="1"/>
          <c:tx>
            <c:strRef>
              <c:f>Sheet1!$J$1</c:f>
              <c:strCache>
                <c:ptCount val="1"/>
                <c:pt idx="0">
                  <c:v>Compliance Rate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Sheet1!$H$20:$H$25</c:f>
              <c:numCache>
                <c:formatCode>mmm\-yy</c:formatCode>
                <c:ptCount val="6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</c:numCache>
            </c:numRef>
          </c:cat>
          <c:val>
            <c:numRef>
              <c:f>Sheet1!$J$20:$J$25</c:f>
              <c:numCache>
                <c:formatCode>0%</c:formatCode>
                <c:ptCount val="6"/>
                <c:pt idx="0">
                  <c:v>0.86</c:v>
                </c:pt>
                <c:pt idx="1">
                  <c:v>0.87</c:v>
                </c:pt>
                <c:pt idx="2">
                  <c:v>0.84</c:v>
                </c:pt>
                <c:pt idx="3">
                  <c:v>0.87</c:v>
                </c:pt>
                <c:pt idx="4">
                  <c:v>0.89</c:v>
                </c:pt>
                <c:pt idx="5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EA-415F-9F5B-FF22AC1A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219552"/>
        <c:axId val="309219160"/>
      </c:lineChart>
      <c:catAx>
        <c:axId val="3092183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768"/>
        <c:crosses val="autoZero"/>
        <c:auto val="0"/>
        <c:lblAlgn val="ctr"/>
        <c:lblOffset val="100"/>
        <c:noMultiLvlLbl val="1"/>
      </c:catAx>
      <c:valAx>
        <c:axId val="30921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376"/>
        <c:crosses val="autoZero"/>
        <c:crossBetween val="between"/>
      </c:valAx>
      <c:valAx>
        <c:axId val="309219160"/>
        <c:scaling>
          <c:orientation val="minMax"/>
          <c:max val="1"/>
          <c:min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9552"/>
        <c:crosses val="max"/>
        <c:crossBetween val="between"/>
      </c:valAx>
      <c:dateAx>
        <c:axId val="3092195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921916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377529747930755E-3"/>
                  <c:y val="-1.6266898238303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C1-4D30-A11F-30C4A72E0F28}"/>
                </c:ext>
              </c:extLst>
            </c:dLbl>
            <c:dLbl>
              <c:idx val="1"/>
              <c:layout>
                <c:manualLayout>
                  <c:x val="7.6377529747930556E-3"/>
                  <c:y val="-5.3920226140162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C1-4D30-A11F-30C4A72E0F28}"/>
                </c:ext>
              </c:extLst>
            </c:dLbl>
            <c:dLbl>
              <c:idx val="2"/>
              <c:layout>
                <c:manualLayout>
                  <c:x val="6.5466454069655101E-3"/>
                  <c:y val="-2.4968528840519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C1-4D30-A11F-30C4A72E0F28}"/>
                </c:ext>
              </c:extLst>
            </c:dLbl>
            <c:dLbl>
              <c:idx val="3"/>
              <c:layout>
                <c:manualLayout>
                  <c:x val="8.7288605426205212E-3"/>
                  <c:y val="-4.867486905776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34-4FE8-B2F0-5AA4474FC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Liqour</c:v>
                </c:pt>
                <c:pt idx="1">
                  <c:v>Cannabis</c:v>
                </c:pt>
                <c:pt idx="2">
                  <c:v>Consultants</c:v>
                </c:pt>
                <c:pt idx="3">
                  <c:v>Tobacco/Vapor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1990</c:v>
                </c:pt>
                <c:pt idx="1">
                  <c:v>337</c:v>
                </c:pt>
                <c:pt idx="2">
                  <c:v>271</c:v>
                </c:pt>
                <c:pt idx="3">
                  <c:v>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7-429B-8C26-91A9A57A247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8199681104482652E-3"/>
                  <c:y val="-8.6371449529264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C1-4D30-A11F-30C4A72E0F28}"/>
                </c:ext>
              </c:extLst>
            </c:dLbl>
            <c:dLbl>
              <c:idx val="1"/>
              <c:layout>
                <c:manualLayout>
                  <c:x val="1.0911075678275851E-2"/>
                  <c:y val="-7.5391194917116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C1-4D30-A11F-30C4A72E0F28}"/>
                </c:ext>
              </c:extLst>
            </c:dLbl>
            <c:dLbl>
              <c:idx val="2"/>
              <c:layout>
                <c:manualLayout>
                  <c:x val="8.7288605426206808E-3"/>
                  <c:y val="-9.9874115362075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C1-4D30-A11F-30C4A72E0F28}"/>
                </c:ext>
              </c:extLst>
            </c:dLbl>
            <c:dLbl>
              <c:idx val="3"/>
              <c:layout>
                <c:manualLayout>
                  <c:x val="1.0911075678275851E-2"/>
                  <c:y val="-2.3706340217241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34-4FE8-B2F0-5AA4474FC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Liqour</c:v>
                </c:pt>
                <c:pt idx="1">
                  <c:v>Cannabis</c:v>
                </c:pt>
                <c:pt idx="2">
                  <c:v>Consultants</c:v>
                </c:pt>
                <c:pt idx="3">
                  <c:v>Tobacco/Vapor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1540</c:v>
                </c:pt>
                <c:pt idx="1">
                  <c:v>170</c:v>
                </c:pt>
                <c:pt idx="2">
                  <c:v>303</c:v>
                </c:pt>
                <c:pt idx="3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7-429B-8C26-91A9A57A247A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002183246103396E-2"/>
                  <c:y val="-5.8927694089516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C1-4D30-A11F-30C4A72E0F28}"/>
                </c:ext>
              </c:extLst>
            </c:dLbl>
            <c:dLbl>
              <c:idx val="1"/>
              <c:layout>
                <c:manualLayout>
                  <c:x val="1.0911075678275851E-2"/>
                  <c:y val="-2.7964752301380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C1-4D30-A11F-30C4A72E0F28}"/>
                </c:ext>
              </c:extLst>
            </c:dLbl>
            <c:dLbl>
              <c:idx val="2"/>
              <c:layout>
                <c:manualLayout>
                  <c:x val="1.2002183246103356E-2"/>
                  <c:y val="-7.490558652155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C1-4D30-A11F-30C4A72E0F28}"/>
                </c:ext>
              </c:extLst>
            </c:dLbl>
            <c:dLbl>
              <c:idx val="3"/>
              <c:layout>
                <c:manualLayout>
                  <c:x val="8.7288605426206808E-3"/>
                  <c:y val="-5.867800880111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34-4FE8-B2F0-5AA4474FC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Liqour</c:v>
                </c:pt>
                <c:pt idx="1">
                  <c:v>Cannabis</c:v>
                </c:pt>
                <c:pt idx="2">
                  <c:v>Consultants</c:v>
                </c:pt>
                <c:pt idx="3">
                  <c:v>Tobacco/Vapor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1754</c:v>
                </c:pt>
                <c:pt idx="1">
                  <c:v>169</c:v>
                </c:pt>
                <c:pt idx="2">
                  <c:v>271</c:v>
                </c:pt>
                <c:pt idx="3">
                  <c:v>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27-429B-8C26-91A9A57A2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9341856"/>
        <c:axId val="699344808"/>
        <c:axId val="0"/>
      </c:bar3DChart>
      <c:catAx>
        <c:axId val="69934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4808"/>
        <c:crosses val="autoZero"/>
        <c:auto val="1"/>
        <c:lblAlgn val="ctr"/>
        <c:lblOffset val="100"/>
        <c:noMultiLvlLbl val="0"/>
      </c:catAx>
      <c:valAx>
        <c:axId val="69934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Consultation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Sheet1!$A$5:$A$10</c:f>
              <c:strCache>
                <c:ptCount val="6"/>
                <c:pt idx="0">
                  <c:v>Cannabis Chemist</c:v>
                </c:pt>
                <c:pt idx="1">
                  <c:v>Cannabis Education</c:v>
                </c:pt>
                <c:pt idx="2">
                  <c:v>Cannabis Enforcement</c:v>
                </c:pt>
                <c:pt idx="3">
                  <c:v>Cannabis Examiner</c:v>
                </c:pt>
                <c:pt idx="4">
                  <c:v>Industry</c:v>
                </c:pt>
                <c:pt idx="5">
                  <c:v>LCB Divisions</c:v>
                </c:pt>
              </c:strCache>
            </c:strRef>
          </c:cat>
          <c:val>
            <c:numRef>
              <c:f>Sheet1!$B$5:$B$10</c:f>
              <c:numCache>
                <c:formatCode>General</c:formatCode>
                <c:ptCount val="6"/>
                <c:pt idx="1">
                  <c:v>7</c:v>
                </c:pt>
                <c:pt idx="2">
                  <c:v>1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7-46A8-A607-C2BD0B8A0336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Data Collection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Sheet1!$A$5:$A$10</c:f>
              <c:strCache>
                <c:ptCount val="6"/>
                <c:pt idx="0">
                  <c:v>Cannabis Chemist</c:v>
                </c:pt>
                <c:pt idx="1">
                  <c:v>Cannabis Education</c:v>
                </c:pt>
                <c:pt idx="2">
                  <c:v>Cannabis Enforcement</c:v>
                </c:pt>
                <c:pt idx="3">
                  <c:v>Cannabis Examiner</c:v>
                </c:pt>
                <c:pt idx="4">
                  <c:v>Industry</c:v>
                </c:pt>
                <c:pt idx="5">
                  <c:v>LCB Divisions</c:v>
                </c:pt>
              </c:strCache>
            </c:strRef>
          </c:cat>
          <c:val>
            <c:numRef>
              <c:f>Sheet1!$C$5:$C$10</c:f>
              <c:numCache>
                <c:formatCode>General</c:formatCode>
                <c:ptCount val="6"/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27-46A8-A607-C2BD0B8A0336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Data Visualization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Sheet1!$A$5:$A$10</c:f>
              <c:strCache>
                <c:ptCount val="6"/>
                <c:pt idx="0">
                  <c:v>Cannabis Chemist</c:v>
                </c:pt>
                <c:pt idx="1">
                  <c:v>Cannabis Education</c:v>
                </c:pt>
                <c:pt idx="2">
                  <c:v>Cannabis Enforcement</c:v>
                </c:pt>
                <c:pt idx="3">
                  <c:v>Cannabis Examiner</c:v>
                </c:pt>
                <c:pt idx="4">
                  <c:v>Industry</c:v>
                </c:pt>
                <c:pt idx="5">
                  <c:v>LCB Divisions</c:v>
                </c:pt>
              </c:strCache>
            </c:strRef>
          </c:cat>
          <c:val>
            <c:numRef>
              <c:f>Sheet1!$D$5:$D$10</c:f>
              <c:numCache>
                <c:formatCode>General</c:formatCode>
                <c:ptCount val="6"/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27-46A8-A607-C2BD0B8A0336}"/>
            </c:ext>
          </c:extLst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Diversion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Sheet1!$A$5:$A$10</c:f>
              <c:strCache>
                <c:ptCount val="6"/>
                <c:pt idx="0">
                  <c:v>Cannabis Chemist</c:v>
                </c:pt>
                <c:pt idx="1">
                  <c:v>Cannabis Education</c:v>
                </c:pt>
                <c:pt idx="2">
                  <c:v>Cannabis Enforcement</c:v>
                </c:pt>
                <c:pt idx="3">
                  <c:v>Cannabis Examiner</c:v>
                </c:pt>
                <c:pt idx="4">
                  <c:v>Industry</c:v>
                </c:pt>
                <c:pt idx="5">
                  <c:v>LCB Divisions</c:v>
                </c:pt>
              </c:strCache>
            </c:strRef>
          </c:cat>
          <c:val>
            <c:numRef>
              <c:f>Sheet1!$E$5:$E$10</c:f>
              <c:numCache>
                <c:formatCode>General</c:formatCode>
                <c:ptCount val="6"/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27-46A8-A607-C2BD0B8A0336}"/>
            </c:ext>
          </c:extLst>
        </c:ser>
        <c:ser>
          <c:idx val="4"/>
          <c:order val="4"/>
          <c:tx>
            <c:strRef>
              <c:f>Sheet1!$F$4</c:f>
              <c:strCache>
                <c:ptCount val="1"/>
                <c:pt idx="0">
                  <c:v>Error Assistance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Sheet1!$A$5:$A$10</c:f>
              <c:strCache>
                <c:ptCount val="6"/>
                <c:pt idx="0">
                  <c:v>Cannabis Chemist</c:v>
                </c:pt>
                <c:pt idx="1">
                  <c:v>Cannabis Education</c:v>
                </c:pt>
                <c:pt idx="2">
                  <c:v>Cannabis Enforcement</c:v>
                </c:pt>
                <c:pt idx="3">
                  <c:v>Cannabis Examiner</c:v>
                </c:pt>
                <c:pt idx="4">
                  <c:v>Industry</c:v>
                </c:pt>
                <c:pt idx="5">
                  <c:v>LCB Divisions</c:v>
                </c:pt>
              </c:strCache>
            </c:strRef>
          </c:cat>
          <c:val>
            <c:numRef>
              <c:f>Sheet1!$F$5:$F$10</c:f>
              <c:numCache>
                <c:formatCode>General</c:formatCode>
                <c:ptCount val="6"/>
                <c:pt idx="1">
                  <c:v>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27-46A8-A607-C2BD0B8A0336}"/>
            </c:ext>
          </c:extLst>
        </c:ser>
        <c:ser>
          <c:idx val="5"/>
          <c:order val="5"/>
          <c:tx>
            <c:strRef>
              <c:f>Sheet1!$G$4</c:f>
              <c:strCache>
                <c:ptCount val="1"/>
                <c:pt idx="0">
                  <c:v>Industry Updates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Sheet1!$A$5:$A$10</c:f>
              <c:strCache>
                <c:ptCount val="6"/>
                <c:pt idx="0">
                  <c:v>Cannabis Chemist</c:v>
                </c:pt>
                <c:pt idx="1">
                  <c:v>Cannabis Education</c:v>
                </c:pt>
                <c:pt idx="2">
                  <c:v>Cannabis Enforcement</c:v>
                </c:pt>
                <c:pt idx="3">
                  <c:v>Cannabis Examiner</c:v>
                </c:pt>
                <c:pt idx="4">
                  <c:v>Industry</c:v>
                </c:pt>
                <c:pt idx="5">
                  <c:v>LCB Divisions</c:v>
                </c:pt>
              </c:strCache>
            </c:strRef>
          </c:cat>
          <c:val>
            <c:numRef>
              <c:f>Sheet1!$G$5:$G$10</c:f>
              <c:numCache>
                <c:formatCode>General</c:formatCode>
                <c:ptCount val="6"/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27-46A8-A607-C2BD0B8A0336}"/>
            </c:ext>
          </c:extLst>
        </c:ser>
        <c:ser>
          <c:idx val="6"/>
          <c:order val="6"/>
          <c:tx>
            <c:strRef>
              <c:f>Sheet1!$H$4</c:f>
              <c:strCache>
                <c:ptCount val="1"/>
                <c:pt idx="0">
                  <c:v>QualityControl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Sheet1!$A$5:$A$10</c:f>
              <c:strCache>
                <c:ptCount val="6"/>
                <c:pt idx="0">
                  <c:v>Cannabis Chemist</c:v>
                </c:pt>
                <c:pt idx="1">
                  <c:v>Cannabis Education</c:v>
                </c:pt>
                <c:pt idx="2">
                  <c:v>Cannabis Enforcement</c:v>
                </c:pt>
                <c:pt idx="3">
                  <c:v>Cannabis Examiner</c:v>
                </c:pt>
                <c:pt idx="4">
                  <c:v>Industry</c:v>
                </c:pt>
                <c:pt idx="5">
                  <c:v>LCB Divisions</c:v>
                </c:pt>
              </c:strCache>
            </c:strRef>
          </c:cat>
          <c:val>
            <c:numRef>
              <c:f>Sheet1!$H$5:$H$10</c:f>
              <c:numCache>
                <c:formatCode>General</c:formatCode>
                <c:ptCount val="6"/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27-46A8-A607-C2BD0B8A0336}"/>
            </c:ext>
          </c:extLst>
        </c:ser>
        <c:ser>
          <c:idx val="7"/>
          <c:order val="7"/>
          <c:tx>
            <c:strRef>
              <c:f>Sheet1!$I$4</c:f>
              <c:strCache>
                <c:ptCount val="1"/>
                <c:pt idx="0">
                  <c:v>Sales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Sheet1!$A$5:$A$10</c:f>
              <c:strCache>
                <c:ptCount val="6"/>
                <c:pt idx="0">
                  <c:v>Cannabis Chemist</c:v>
                </c:pt>
                <c:pt idx="1">
                  <c:v>Cannabis Education</c:v>
                </c:pt>
                <c:pt idx="2">
                  <c:v>Cannabis Enforcement</c:v>
                </c:pt>
                <c:pt idx="3">
                  <c:v>Cannabis Examiner</c:v>
                </c:pt>
                <c:pt idx="4">
                  <c:v>Industry</c:v>
                </c:pt>
                <c:pt idx="5">
                  <c:v>LCB Divisions</c:v>
                </c:pt>
              </c:strCache>
            </c:strRef>
          </c:cat>
          <c:val>
            <c:numRef>
              <c:f>Sheet1!$I$5:$I$10</c:f>
              <c:numCache>
                <c:formatCode>General</c:formatCode>
                <c:ptCount val="6"/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227-46A8-A607-C2BD0B8A0336}"/>
            </c:ext>
          </c:extLst>
        </c:ser>
        <c:ser>
          <c:idx val="8"/>
          <c:order val="8"/>
          <c:tx>
            <c:strRef>
              <c:f>Sheet1!$J$4</c:f>
              <c:strCache>
                <c:ptCount val="1"/>
                <c:pt idx="0">
                  <c:v>Traceability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Sheet1!$A$5:$A$10</c:f>
              <c:strCache>
                <c:ptCount val="6"/>
                <c:pt idx="0">
                  <c:v>Cannabis Chemist</c:v>
                </c:pt>
                <c:pt idx="1">
                  <c:v>Cannabis Education</c:v>
                </c:pt>
                <c:pt idx="2">
                  <c:v>Cannabis Enforcement</c:v>
                </c:pt>
                <c:pt idx="3">
                  <c:v>Cannabis Examiner</c:v>
                </c:pt>
                <c:pt idx="4">
                  <c:v>Industry</c:v>
                </c:pt>
                <c:pt idx="5">
                  <c:v>LCB Divisions</c:v>
                </c:pt>
              </c:strCache>
            </c:strRef>
          </c:cat>
          <c:val>
            <c:numRef>
              <c:f>Sheet1!$J$5:$J$10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34</c:v>
                </c:pt>
                <c:pt idx="4">
                  <c:v>9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27-46A8-A607-C2BD0B8A0336}"/>
            </c:ext>
          </c:extLst>
        </c:ser>
        <c:ser>
          <c:idx val="9"/>
          <c:order val="9"/>
          <c:tx>
            <c:strRef>
              <c:f>Sheet1!$K$4</c:f>
              <c:strCache>
                <c:ptCount val="1"/>
                <c:pt idx="0">
                  <c:v>Training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Sheet1!$A$5:$A$10</c:f>
              <c:strCache>
                <c:ptCount val="6"/>
                <c:pt idx="0">
                  <c:v>Cannabis Chemist</c:v>
                </c:pt>
                <c:pt idx="1">
                  <c:v>Cannabis Education</c:v>
                </c:pt>
                <c:pt idx="2">
                  <c:v>Cannabis Enforcement</c:v>
                </c:pt>
                <c:pt idx="3">
                  <c:v>Cannabis Examiner</c:v>
                </c:pt>
                <c:pt idx="4">
                  <c:v>Industry</c:v>
                </c:pt>
                <c:pt idx="5">
                  <c:v>LCB Divisions</c:v>
                </c:pt>
              </c:strCache>
            </c:strRef>
          </c:cat>
          <c:val>
            <c:numRef>
              <c:f>Sheet1!$K$5:$K$10</c:f>
              <c:numCache>
                <c:formatCode>General</c:formatCode>
                <c:ptCount val="6"/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227-46A8-A607-C2BD0B8A0336}"/>
            </c:ext>
          </c:extLst>
        </c:ser>
        <c:ser>
          <c:idx val="10"/>
          <c:order val="10"/>
          <c:tx>
            <c:strRef>
              <c:f>Sheet1!$L$4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Sheet1!$A$5:$A$10</c:f>
              <c:strCache>
                <c:ptCount val="6"/>
                <c:pt idx="0">
                  <c:v>Cannabis Chemist</c:v>
                </c:pt>
                <c:pt idx="1">
                  <c:v>Cannabis Education</c:v>
                </c:pt>
                <c:pt idx="2">
                  <c:v>Cannabis Enforcement</c:v>
                </c:pt>
                <c:pt idx="3">
                  <c:v>Cannabis Examiner</c:v>
                </c:pt>
                <c:pt idx="4">
                  <c:v>Industry</c:v>
                </c:pt>
                <c:pt idx="5">
                  <c:v>LCB Divisions</c:v>
                </c:pt>
              </c:strCache>
            </c:strRef>
          </c:cat>
          <c:val>
            <c:numRef>
              <c:f>Sheet1!$L$5:$L$10</c:f>
              <c:numCache>
                <c:formatCode>General</c:formatCode>
                <c:ptCount val="6"/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227-46A8-A607-C2BD0B8A03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42038448"/>
        <c:axId val="236730848"/>
      </c:barChart>
      <c:catAx>
        <c:axId val="24203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730848"/>
        <c:crosses val="autoZero"/>
        <c:auto val="1"/>
        <c:lblAlgn val="ctr"/>
        <c:lblOffset val="100"/>
        <c:noMultiLvlLbl val="0"/>
      </c:catAx>
      <c:valAx>
        <c:axId val="236730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203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Advertisement support requests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Sheet1!$E$7:$E$11</c:f>
              <c:strCache>
                <c:ptCount val="5"/>
                <c:pt idx="0">
                  <c:v>Events Cannabis</c:v>
                </c:pt>
                <c:pt idx="1">
                  <c:v>Sweepstakes Liquor</c:v>
                </c:pt>
                <c:pt idx="2">
                  <c:v>Rebates Liquor</c:v>
                </c:pt>
                <c:pt idx="3">
                  <c:v>Outdoor Ads Cannabis</c:v>
                </c:pt>
                <c:pt idx="4">
                  <c:v>General Ads Cannabis</c:v>
                </c:pt>
              </c:strCache>
            </c:strRef>
          </c:cat>
          <c:val>
            <c:numRef>
              <c:f>Sheet1!$F$7:$F$11</c:f>
              <c:numCache>
                <c:formatCode>General</c:formatCode>
                <c:ptCount val="5"/>
                <c:pt idx="0">
                  <c:v>17</c:v>
                </c:pt>
                <c:pt idx="1">
                  <c:v>20</c:v>
                </c:pt>
                <c:pt idx="2">
                  <c:v>26</c:v>
                </c:pt>
                <c:pt idx="3">
                  <c:v>27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3-402B-9A04-8E0E9AB58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2510496"/>
        <c:axId val="932530784"/>
      </c:barChart>
      <c:catAx>
        <c:axId val="104251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530784"/>
        <c:crosses val="autoZero"/>
        <c:auto val="1"/>
        <c:lblAlgn val="ctr"/>
        <c:lblOffset val="100"/>
        <c:noMultiLvlLbl val="0"/>
      </c:catAx>
      <c:valAx>
        <c:axId val="932530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51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Education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172773294349489E-3"/>
                  <c:y val="4.8259835513949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F0-4D9E-9765-DED370789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Education Contacts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23992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F0-4D9E-9765-DED3707894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391913021746671E-2"/>
                  <c:y val="-2.9356265061019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F0-4D9E-9765-DED370789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Education Contacts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27316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F0-4D9E-9765-DED3707894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242277605886424E-2"/>
                  <c:y val="-1.384146774587065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F0-4D9E-9765-DED370789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Education Contacts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15886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F0-4D9E-9765-DED370789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  <c:max val="32000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Complaints</c:v>
                </c:pt>
                <c:pt idx="1">
                  <c:v>Resolved</c:v>
                </c:pt>
                <c:pt idx="2">
                  <c:v>Investigations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C-478C-B99D-03B7DE4111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Complaints</c:v>
                </c:pt>
                <c:pt idx="1">
                  <c:v>Resolved</c:v>
                </c:pt>
                <c:pt idx="2">
                  <c:v>Investigations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</c:v>
                </c:pt>
                <c:pt idx="1">
                  <c:v>14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5C-478C-B99D-03B7DE4111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0057457505390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4D-48EA-8C02-F1E07AFE0177}"/>
                </c:ext>
              </c:extLst>
            </c:dLbl>
            <c:dLbl>
              <c:idx val="2"/>
              <c:layout>
                <c:manualLayout>
                  <c:x val="-5.7008618625808E-3"/>
                  <c:y val="4.8352254166859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4D-48EA-8C02-F1E07AFE01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Complaints</c:v>
                </c:pt>
                <c:pt idx="1">
                  <c:v>Resolved</c:v>
                </c:pt>
                <c:pt idx="2">
                  <c:v>Investigations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5C-478C-B99D-03B7DE411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5577320"/>
        <c:axId val="645577648"/>
      </c:barChart>
      <c:catAx>
        <c:axId val="64557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577648"/>
        <c:crosses val="autoZero"/>
        <c:auto val="1"/>
        <c:lblAlgn val="ctr"/>
        <c:lblOffset val="100"/>
        <c:noMultiLvlLbl val="0"/>
      </c:catAx>
      <c:valAx>
        <c:axId val="64557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577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              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918419782402512E-3"/>
                  <c:y val="1.195728742046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E1-4BE8-B94A-1CF4837752E1}"/>
                </c:ext>
              </c:extLst>
            </c:dLbl>
            <c:dLbl>
              <c:idx val="1"/>
              <c:layout>
                <c:manualLayout>
                  <c:x val="5.4349594685949906E-3"/>
                  <c:y val="9.8594487389805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E1-4BE8-B94A-1CF4837752E1}"/>
                </c:ext>
              </c:extLst>
            </c:dLbl>
            <c:dLbl>
              <c:idx val="2"/>
              <c:layout>
                <c:manualLayout>
                  <c:x val="1.0375386098480387E-2"/>
                  <c:y val="7.1313038690692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E1-4BE8-B94A-1CF4837752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AVN</c:v>
                </c:pt>
                <c:pt idx="1">
                  <c:v>NTC</c:v>
                </c:pt>
                <c:pt idx="2">
                  <c:v>Warnings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920</c:v>
                </c:pt>
                <c:pt idx="1">
                  <c:v>347</c:v>
                </c:pt>
                <c:pt idx="2">
                  <c:v>1004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E1-4BE8-B94A-1CF4837752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083704312388986E-3"/>
                  <c:y val="4.1956773629672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E1-4BE8-B94A-1CF4837752E1}"/>
                </c:ext>
              </c:extLst>
            </c:dLbl>
            <c:dLbl>
              <c:idx val="1"/>
              <c:layout>
                <c:manualLayout>
                  <c:x val="7.1455365756187958E-3"/>
                  <c:y val="7.0622369103373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E1-4BE8-B94A-1CF4837752E1}"/>
                </c:ext>
              </c:extLst>
            </c:dLbl>
            <c:dLbl>
              <c:idx val="2"/>
              <c:layout>
                <c:manualLayout>
                  <c:x val="1.5563079147720454E-2"/>
                  <c:y val="1.426260773813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E1-4BE8-B94A-1CF4837752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AVN</c:v>
                </c:pt>
                <c:pt idx="1">
                  <c:v>NTC</c:v>
                </c:pt>
                <c:pt idx="2">
                  <c:v>Warnings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986</c:v>
                </c:pt>
                <c:pt idx="1">
                  <c:v>643</c:v>
                </c:pt>
                <c:pt idx="2">
                  <c:v>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BE1-4BE8-B94A-1CF4837752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693005669018375E-2"/>
                  <c:y val="1.0558541126145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E1-4BE8-B94A-1CF4837752E1}"/>
                </c:ext>
              </c:extLst>
            </c:dLbl>
            <c:dLbl>
              <c:idx val="1"/>
              <c:layout>
                <c:manualLayout>
                  <c:x val="1.2159625723604826E-2"/>
                  <c:y val="1.4124193060679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E1-4BE8-B94A-1CF4837752E1}"/>
                </c:ext>
              </c:extLst>
            </c:dLbl>
            <c:dLbl>
              <c:idx val="2"/>
              <c:layout>
                <c:manualLayout>
                  <c:x val="2.1043788350293059E-2"/>
                  <c:y val="1.0696955803603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E1-4BE8-B94A-1CF4837752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AVN</c:v>
                </c:pt>
                <c:pt idx="1">
                  <c:v>NTC</c:v>
                </c:pt>
                <c:pt idx="2">
                  <c:v>Warnings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557</c:v>
                </c:pt>
                <c:pt idx="1">
                  <c:v>631</c:v>
                </c:pt>
                <c:pt idx="2">
                  <c:v>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BE1-4BE8-B94A-1CF483775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Year to date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62648375860433E-3"/>
                  <c:y val="5.9993490032008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31-4CA9-A0AA-3C17D020DC63}"/>
                </c:ext>
              </c:extLst>
            </c:dLbl>
            <c:dLbl>
              <c:idx val="1"/>
              <c:layout>
                <c:manualLayout>
                  <c:x val="2.4851816154091893E-3"/>
                  <c:y val="5.3860972953944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31-4CA9-A0AA-3C17D020DC63}"/>
                </c:ext>
              </c:extLst>
            </c:dLbl>
            <c:dLbl>
              <c:idx val="2"/>
              <c:layout>
                <c:manualLayout>
                  <c:x val="0"/>
                  <c:y val="5.3860972953945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31-4CA9-A0AA-3C17D020DC63}"/>
                </c:ext>
              </c:extLst>
            </c:dLbl>
            <c:dLbl>
              <c:idx val="3"/>
              <c:layout>
                <c:manualLayout>
                  <c:x val="9.9407264616365749E-3"/>
                  <c:y val="1.0772194590789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31-4CA9-A0AA-3C17D020D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Liquor</c:v>
                </c:pt>
                <c:pt idx="1">
                  <c:v>Cannabis</c:v>
                </c:pt>
                <c:pt idx="2">
                  <c:v>Consultants</c:v>
                </c:pt>
                <c:pt idx="3">
                  <c:v>Tobacco/Vapor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">
                  <c:v>12578</c:v>
                </c:pt>
                <c:pt idx="1">
                  <c:v>1940</c:v>
                </c:pt>
                <c:pt idx="2">
                  <c:v>5249</c:v>
                </c:pt>
                <c:pt idx="3">
                  <c:v>3395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31-4CA9-A0AA-3C17D020DC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403754835463855E-2"/>
                  <c:y val="4.3461988254490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31-4CA9-A0AA-3C17D020DC63}"/>
                </c:ext>
              </c:extLst>
            </c:dLbl>
            <c:dLbl>
              <c:idx val="1"/>
              <c:layout>
                <c:manualLayout>
                  <c:x val="9.9407264616364829E-3"/>
                  <c:y val="8.0791459430918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31-4CA9-A0AA-3C17D020DC63}"/>
                </c:ext>
              </c:extLst>
            </c:dLbl>
            <c:dLbl>
              <c:idx val="2"/>
              <c:layout>
                <c:manualLayout>
                  <c:x val="1.1183317269341147E-2"/>
                  <c:y val="8.0791459430917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31-4CA9-A0AA-3C17D020DC63}"/>
                </c:ext>
              </c:extLst>
            </c:dLbl>
            <c:dLbl>
              <c:idx val="3"/>
              <c:layout>
                <c:manualLayout>
                  <c:x val="1.3668498884750108E-2"/>
                  <c:y val="8.0791459430918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31-4CA9-A0AA-3C17D020D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Liquor</c:v>
                </c:pt>
                <c:pt idx="1">
                  <c:v>Cannabis</c:v>
                </c:pt>
                <c:pt idx="2">
                  <c:v>Consultants</c:v>
                </c:pt>
                <c:pt idx="3">
                  <c:v>Tobacco/Vapor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16578</c:v>
                </c:pt>
                <c:pt idx="1">
                  <c:v>2291</c:v>
                </c:pt>
                <c:pt idx="2" formatCode="0">
                  <c:v>6184</c:v>
                </c:pt>
                <c:pt idx="3" formatCode="0">
                  <c:v>2214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331-4CA9-A0AA-3C17D020DC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478767792163674E-2"/>
                  <c:y val="7.2186426822764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31-4CA9-A0AA-3C17D020DC63}"/>
                </c:ext>
              </c:extLst>
            </c:dLbl>
            <c:dLbl>
              <c:idx val="1"/>
              <c:layout>
                <c:manualLayout>
                  <c:x val="1.2425908077045718E-2"/>
                  <c:y val="5.3860972953945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31-4CA9-A0AA-3C17D020DC63}"/>
                </c:ext>
              </c:extLst>
            </c:dLbl>
            <c:dLbl>
              <c:idx val="2"/>
              <c:layout>
                <c:manualLayout>
                  <c:x val="1.3668498884750198E-2"/>
                  <c:y val="2.6930486476971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31-4CA9-A0AA-3C17D020DC63}"/>
                </c:ext>
              </c:extLst>
            </c:dLbl>
            <c:dLbl>
              <c:idx val="3"/>
              <c:layout>
                <c:manualLayout>
                  <c:x val="1.6153680500159435E-2"/>
                  <c:y val="5.3860972953945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31-4CA9-A0AA-3C17D020D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Liquor</c:v>
                </c:pt>
                <c:pt idx="1">
                  <c:v>Cannabis</c:v>
                </c:pt>
                <c:pt idx="2">
                  <c:v>Consultants</c:v>
                </c:pt>
                <c:pt idx="3">
                  <c:v>Tobacco/Vapor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8863</c:v>
                </c:pt>
                <c:pt idx="1">
                  <c:v>1790</c:v>
                </c:pt>
                <c:pt idx="2">
                  <c:v>4012</c:v>
                </c:pt>
                <c:pt idx="3">
                  <c:v>1441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331-4CA9-A0AA-3C17D020D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53231748762612"/>
          <c:y val="0.91561427485424141"/>
          <c:w val="0.26989473494706417"/>
          <c:h val="6.8227433259574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Educational</a:t>
            </a:r>
            <a:r>
              <a:rPr lang="en-US" baseline="0" dirty="0"/>
              <a:t> Contacts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626262626262627E-3"/>
                  <c:y val="1.7198138809292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98-447C-94A7-665C67209268}"/>
                </c:ext>
              </c:extLst>
            </c:dLbl>
            <c:dLbl>
              <c:idx val="1"/>
              <c:layout>
                <c:manualLayout>
                  <c:x val="7.5757575757576219E-3"/>
                  <c:y val="1.1465425872861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98-447C-94A7-665C67209268}"/>
                </c:ext>
              </c:extLst>
            </c:dLbl>
            <c:dLbl>
              <c:idx val="2"/>
              <c:layout>
                <c:manualLayout>
                  <c:x val="6.313131313131313E-3"/>
                  <c:y val="-5.7327129364309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330808080808082E-2"/>
                      <c:h val="6.4579011228895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F98-447C-94A7-665C67209268}"/>
                </c:ext>
              </c:extLst>
            </c:dLbl>
            <c:dLbl>
              <c:idx val="3"/>
              <c:layout>
                <c:manualLayout>
                  <c:x val="6.3131313131312202E-3"/>
                  <c:y val="5.7327129364309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70-4956-B5CA-6686ECF6D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Liquor</c:v>
                </c:pt>
                <c:pt idx="1">
                  <c:v>Cannabis</c:v>
                </c:pt>
                <c:pt idx="2">
                  <c:v>Consultants</c:v>
                </c:pt>
                <c:pt idx="3">
                  <c:v>Tobacco/Vapor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1257</c:v>
                </c:pt>
                <c:pt idx="1">
                  <c:v>187</c:v>
                </c:pt>
                <c:pt idx="2">
                  <c:v>597</c:v>
                </c:pt>
                <c:pt idx="3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8-447C-94A7-665C67209268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505050505050275E-3"/>
                  <c:y val="-5.7327129364310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98-447C-94A7-665C67209268}"/>
                </c:ext>
              </c:extLst>
            </c:dLbl>
            <c:dLbl>
              <c:idx val="1"/>
              <c:layout>
                <c:manualLayout>
                  <c:x val="8.8383838383837461E-3"/>
                  <c:y val="5.7327129364309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98-447C-94A7-665C67209268}"/>
                </c:ext>
              </c:extLst>
            </c:dLbl>
            <c:dLbl>
              <c:idx val="2"/>
              <c:layout>
                <c:manualLayout>
                  <c:x val="8.8383838383838381E-3"/>
                  <c:y val="5.7327129364309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98-447C-94A7-665C67209268}"/>
                </c:ext>
              </c:extLst>
            </c:dLbl>
            <c:dLbl>
              <c:idx val="3"/>
              <c:layout>
                <c:manualLayout>
                  <c:x val="8.8383838383838381E-3"/>
                  <c:y val="2.8663564682154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70-4956-B5CA-6686ECF6D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Liquor</c:v>
                </c:pt>
                <c:pt idx="1">
                  <c:v>Cannabis</c:v>
                </c:pt>
                <c:pt idx="2">
                  <c:v>Consultants</c:v>
                </c:pt>
                <c:pt idx="3">
                  <c:v>Tobacco/Vapor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853</c:v>
                </c:pt>
                <c:pt idx="1">
                  <c:v>175</c:v>
                </c:pt>
                <c:pt idx="2">
                  <c:v>547</c:v>
                </c:pt>
                <c:pt idx="3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8-447C-94A7-665C67209268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414141414141416E-2"/>
                  <c:y val="5.7327129364309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7A-434C-853C-23F61DF3C05F}"/>
                </c:ext>
              </c:extLst>
            </c:dLbl>
            <c:dLbl>
              <c:idx val="1"/>
              <c:layout>
                <c:manualLayout>
                  <c:x val="1.3888888888888888E-2"/>
                  <c:y val="5.73271293643098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82070707070707E-2"/>
                      <c:h val="6.4579011228895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D7A-434C-853C-23F61DF3C05F}"/>
                </c:ext>
              </c:extLst>
            </c:dLbl>
            <c:dLbl>
              <c:idx val="2"/>
              <c:layout>
                <c:manualLayout>
                  <c:x val="1.1363636363636364E-2"/>
                  <c:y val="8.5990694046464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2A-459E-86D4-013A3113ECEF}"/>
                </c:ext>
              </c:extLst>
            </c:dLbl>
            <c:dLbl>
              <c:idx val="3"/>
              <c:layout>
                <c:manualLayout>
                  <c:x val="1.1363636363636178E-2"/>
                  <c:y val="8.5990694046463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70-4956-B5CA-6686ECF6D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Liquor</c:v>
                </c:pt>
                <c:pt idx="1">
                  <c:v>Cannabis</c:v>
                </c:pt>
                <c:pt idx="2">
                  <c:v>Consultants</c:v>
                </c:pt>
                <c:pt idx="3">
                  <c:v>Tobacco/Vapor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1129</c:v>
                </c:pt>
                <c:pt idx="1">
                  <c:v>154</c:v>
                </c:pt>
                <c:pt idx="2">
                  <c:v>456</c:v>
                </c:pt>
                <c:pt idx="3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C-453D-AFAB-A5F3FF384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 5 Topics</a:t>
            </a:r>
          </a:p>
        </c:rich>
      </c:tx>
      <c:layout>
        <c:manualLayout>
          <c:xMode val="edge"/>
          <c:yMode val="edge"/>
          <c:x val="0.46688131313131304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Topics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rgbClr val="4F6BB3"/>
              </a:solidFill>
            </a:ln>
            <a:effectLst/>
            <a:sp3d contourW="25400">
              <a:contourClr>
                <a:srgbClr val="4F6BB3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rgbClr val="4F6BB3"/>
                </a:solidFill>
              </a:ln>
              <a:effectLst/>
              <a:sp3d contourW="25400">
                <a:contourClr>
                  <a:srgbClr val="4F6BB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7DE-4D24-97B4-74C4703E2E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rgbClr val="4F6BB3"/>
                </a:solidFill>
              </a:ln>
              <a:effectLst/>
              <a:sp3d contourW="25400">
                <a:contourClr>
                  <a:srgbClr val="4F6BB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7DE-4D24-97B4-74C4703E2E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rgbClr val="4F6BB3"/>
                </a:solidFill>
              </a:ln>
              <a:effectLst/>
              <a:sp3d contourW="25400">
                <a:contourClr>
                  <a:srgbClr val="4F6BB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7DE-4D24-97B4-74C4703E2E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rgbClr val="4F6BB3"/>
                </a:solidFill>
              </a:ln>
              <a:effectLst/>
              <a:sp3d contourW="25400">
                <a:contourClr>
                  <a:srgbClr val="4F6BB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7DE-4D24-97B4-74C4703E2E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rgbClr val="4F6BB3"/>
                </a:solidFill>
              </a:ln>
              <a:effectLst/>
              <a:sp3d contourW="25400">
                <a:contourClr>
                  <a:srgbClr val="4F6BB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7DE-4D24-97B4-74C4703E2E9D}"/>
              </c:ext>
            </c:extLst>
          </c:dPt>
          <c:dLbls>
            <c:dLbl>
              <c:idx val="3"/>
              <c:layout>
                <c:manualLayout>
                  <c:x val="7.57575757575757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DE-4D24-97B4-74C4703E2E9D}"/>
                </c:ext>
              </c:extLst>
            </c:dLbl>
            <c:dLbl>
              <c:idx val="4"/>
              <c:layout>
                <c:manualLayout>
                  <c:x val="1.38888888888888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DE-4D24-97B4-74C4703E2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Failure to utilize and/or maintain traceability</c:v>
                </c:pt>
                <c:pt idx="1">
                  <c:v>Licensing/Permits</c:v>
                </c:pt>
                <c:pt idx="2">
                  <c:v>Youth Access</c:v>
                </c:pt>
                <c:pt idx="3">
                  <c:v>Public Safety</c:v>
                </c:pt>
                <c:pt idx="4">
                  <c:v>Regulatory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116</c:v>
                </c:pt>
                <c:pt idx="1">
                  <c:v>138</c:v>
                </c:pt>
                <c:pt idx="2">
                  <c:v>258</c:v>
                </c:pt>
                <c:pt idx="3">
                  <c:v>275</c:v>
                </c:pt>
                <c:pt idx="4">
                  <c:v>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9-4E10-BE76-79F0E2B3D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2237216"/>
        <c:axId val="452233608"/>
      </c:barChart>
      <c:valAx>
        <c:axId val="452233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237216"/>
        <c:crosses val="autoZero"/>
        <c:crossBetween val="between"/>
      </c:valAx>
      <c:catAx>
        <c:axId val="452237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233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Education Topics by</a:t>
            </a:r>
            <a:r>
              <a:rPr lang="en-US" sz="2000" baseline="0" dirty="0"/>
              <a:t> Industry</a:t>
            </a:r>
            <a:r>
              <a:rPr lang="en-US" sz="2000" dirty="0"/>
              <a:t> </a:t>
            </a:r>
          </a:p>
        </c:rich>
      </c:tx>
      <c:layout>
        <c:manualLayout>
          <c:xMode val="edge"/>
          <c:yMode val="edge"/>
          <c:x val="0.25839414959113338"/>
          <c:y val="2.88071873705661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423482829304041E-2"/>
          <c:y val="0.13170668748647538"/>
          <c:w val="0.90270801091795194"/>
          <c:h val="0.504285692899051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Regulatory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265299227119789E-3"/>
                  <c:y val="5.9193099340337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A6-47E7-A2ED-2FDF9F3FFCCD}"/>
                </c:ext>
              </c:extLst>
            </c:dLbl>
            <c:dLbl>
              <c:idx val="1"/>
              <c:layout>
                <c:manualLayout>
                  <c:x val="6.868081949463963E-3"/>
                  <c:y val="5.847632207977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A6-47E7-A2ED-2FDF9F3FFCCD}"/>
                </c:ext>
              </c:extLst>
            </c:dLbl>
            <c:dLbl>
              <c:idx val="2"/>
              <c:layout>
                <c:manualLayout>
                  <c:x val="2.3400522325195071E-3"/>
                  <c:y val="5.8907295749101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A6-47E7-A2ED-2FDF9F3FFC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382</c:v>
                </c:pt>
                <c:pt idx="1">
                  <c:v>340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A6-47E7-A2ED-2FDF9F3FFC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Safety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8400055788023851E-3"/>
                  <c:y val="8.7857384915285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A6-47E7-A2ED-2FDF9F3FFCCD}"/>
                </c:ext>
              </c:extLst>
            </c:dLbl>
            <c:dLbl>
              <c:idx val="1"/>
              <c:layout>
                <c:manualLayout>
                  <c:x val="4.4700808893606281E-3"/>
                  <c:y val="1.7456701890069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A6-47E7-A2ED-2FDF9F3FFCCD}"/>
                </c:ext>
              </c:extLst>
            </c:dLbl>
            <c:dLbl>
              <c:idx val="2"/>
              <c:layout>
                <c:manualLayout>
                  <c:x val="8.3665666039924452E-3"/>
                  <c:y val="8.8145456788992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A6-47E7-A2ED-2FDF9F3FFC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154</c:v>
                </c:pt>
                <c:pt idx="1">
                  <c:v>11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A6-47E7-A2ED-2FDF9F3FFC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Failure to utilize and/or maintain traceability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5169513416462781E-3"/>
                  <c:y val="8.80002867109031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A6-47E7-A2ED-2FDF9F3FFCCD}"/>
                </c:ext>
              </c:extLst>
            </c:dLbl>
            <c:dLbl>
              <c:idx val="1"/>
              <c:layout>
                <c:manualLayout>
                  <c:x val="4.5751378500755247E-3"/>
                  <c:y val="1.31356237844841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475662965690029E-2"/>
                      <c:h val="6.16981905003422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2A6-47E7-A2ED-2FDF9F3FFCCD}"/>
                </c:ext>
              </c:extLst>
            </c:dLbl>
            <c:dLbl>
              <c:idx val="2"/>
              <c:layout>
                <c:manualLayout>
                  <c:x val="9.074229828978932E-3"/>
                  <c:y val="3.0100108378535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A6-47E7-A2ED-2FDF9F3FFC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116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2A6-47E7-A2ED-2FDF9F3FFC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Licensing/Permits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2098287759472428E-3"/>
                  <c:y val="8.642156211169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5C-4269-BE64-22663C7C22DA}"/>
                </c:ext>
              </c:extLst>
            </c:dLbl>
            <c:dLbl>
              <c:idx val="1"/>
              <c:layout>
                <c:manualLayout>
                  <c:x val="1.1446694117604614E-2"/>
                  <c:y val="1.1522874948226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3B-4131-AC7B-361D9284D8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97</c:v>
                </c:pt>
                <c:pt idx="1">
                  <c:v>39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A6-47E7-A2ED-2FDF9F3FFCC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Youth Access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2098287759472046E-3"/>
                  <c:y val="8.6421562111697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16-4802-AE86-2981A8334C4D}"/>
                </c:ext>
              </c:extLst>
            </c:dLbl>
            <c:dLbl>
              <c:idx val="1"/>
              <c:layout>
                <c:manualLayout>
                  <c:x val="9.7886046413409554E-3"/>
                  <c:y val="8.642156211169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5C-4269-BE64-22663C7C22DA}"/>
                </c:ext>
              </c:extLst>
            </c:dLbl>
            <c:dLbl>
              <c:idx val="2"/>
              <c:layout>
                <c:manualLayout>
                  <c:x val="6.4472163118419572E-3"/>
                  <c:y val="8.642156211169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5C-4269-BE64-22663C7C2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144</c:v>
                </c:pt>
                <c:pt idx="1">
                  <c:v>22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2A6-47E7-A2ED-2FDF9F3FF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94481929296538E-2"/>
          <c:y val="0.70854838541385479"/>
          <c:w val="0.85892603470578199"/>
          <c:h val="0.274167302163805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 5 Topics</a:t>
            </a:r>
          </a:p>
        </c:rich>
      </c:tx>
      <c:layout>
        <c:manualLayout>
          <c:xMode val="edge"/>
          <c:yMode val="edge"/>
          <c:x val="0.46688131313131304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Topics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F9-4B1E-B06D-BE0BEFE72B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F9-4B1E-B06D-BE0BEFE72B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F9-4B1E-B06D-BE0BEFE72B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F9-4B1E-B06D-BE0BEFE72B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F9-4B1E-B06D-BE0BEFE72B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(QC) Quality Control Testing Failure.</c:v>
                </c:pt>
                <c:pt idx="1">
                  <c:v> Failure to maintain required surveillance system.</c:v>
                </c:pt>
                <c:pt idx="2">
                  <c:v> Non-Compliance with record keeping requirements.</c:v>
                </c:pt>
                <c:pt idx="3">
                  <c:v> General advertising violations.</c:v>
                </c:pt>
                <c:pt idx="4">
                  <c:v> Failure to use and maintain traceability, or both.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9</c:v>
                </c:pt>
                <c:pt idx="3">
                  <c:v>15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9-4E10-BE76-79F0E2B3D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8562392"/>
        <c:axId val="588564032"/>
      </c:barChart>
      <c:valAx>
        <c:axId val="58856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62392"/>
        <c:crosses val="autoZero"/>
        <c:crossBetween val="between"/>
      </c:valAx>
      <c:catAx>
        <c:axId val="588562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6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Warnings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7944818160182832E-3"/>
                  <c:y val="3.2466446398711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EF-491D-8B99-3D9A4254D76A}"/>
                </c:ext>
              </c:extLst>
            </c:dLbl>
            <c:dLbl>
              <c:idx val="1"/>
              <c:layout>
                <c:manualLayout>
                  <c:x val="1.4484808879291131E-2"/>
                  <c:y val="2.138318282536629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EF-491D-8B99-3D9A4254D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Liquor</c:v>
                </c:pt>
                <c:pt idx="1">
                  <c:v>Tobacco/Vapor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246</c:v>
                </c:pt>
                <c:pt idx="1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EF-491D-8B99-3D9A4254D7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AVN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668347001907402E-2"/>
                  <c:y val="-1.065559991683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EF-491D-8B99-3D9A4254D76A}"/>
                </c:ext>
              </c:extLst>
            </c:dLbl>
            <c:dLbl>
              <c:idx val="1"/>
              <c:layout>
                <c:manualLayout>
                  <c:x val="2.3950277528232582E-2"/>
                  <c:y val="1.70567933101548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388744256335353E-2"/>
                      <c:h val="9.28434509662446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AEF-491D-8B99-3D9A4254D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Liquor</c:v>
                </c:pt>
                <c:pt idx="1">
                  <c:v>Tobacco/Vapor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389</c:v>
                </c:pt>
                <c:pt idx="1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EF-491D-8B99-3D9A4254D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</cdr:x>
      <cdr:y>0</cdr:y>
    </cdr:from>
    <cdr:to>
      <cdr:x>0.63396</cdr:x>
      <cdr:y>0.08642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B3209C-88CB-EB57-08A2-E1859116AB36}"/>
            </a:ext>
          </a:extLst>
        </cdr:cNvPr>
        <cdr:cNvSpPr txBox="1"/>
      </cdr:nvSpPr>
      <cdr:spPr>
        <a:xfrm xmlns:a="http://schemas.openxmlformats.org/drawingml/2006/main">
          <a:off x="3047916" y="-1996484"/>
          <a:ext cx="1608109" cy="334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Violation Data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B5A9E4-E6F0-48B9-B931-A706B51707D5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4F9478-AFCE-4592-9CA5-3C1B34A10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0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1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00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32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79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28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Visited 10 locations talking about the Medical Excise Tax exemption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F9478-AFCE-4592-9CA5-3C1B34A10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490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F9478-AFCE-4592-9CA5-3C1B34A10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90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all</a:t>
            </a:r>
            <a:r>
              <a:rPr lang="en-US" baseline="0" dirty="0"/>
              <a:t> complaints result in investigations.</a:t>
            </a:r>
          </a:p>
          <a:p>
            <a:r>
              <a:rPr lang="en-US" baseline="0" dirty="0"/>
              <a:t>Not all investigations come from complaints (i.e. collisions).</a:t>
            </a:r>
          </a:p>
          <a:p>
            <a:endParaRPr lang="en-US" baseline="0" dirty="0"/>
          </a:p>
          <a:p>
            <a:r>
              <a:rPr lang="en-US" baseline="0" dirty="0"/>
              <a:t>Resolved – complaint that didn’t go to investigation.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F9478-AFCE-4592-9CA5-3C1B34A10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290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F9478-AFCE-4592-9CA5-3C1B34A10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990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8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72% of  cannabis complaints were internally generated. The majority were pesticide related. </a:t>
            </a:r>
          </a:p>
          <a:p>
            <a:r>
              <a:rPr lang="en-US" baseline="0" dirty="0"/>
              <a:t>50% of tobacco/vape complaints were internally generated. </a:t>
            </a:r>
          </a:p>
          <a:p>
            <a:endParaRPr lang="en-US" baseline="0" dirty="0"/>
          </a:p>
          <a:p>
            <a:r>
              <a:rPr lang="en-US" baseline="0" dirty="0"/>
              <a:t>Last month Cannabis complaints were for sale of product on credit. </a:t>
            </a:r>
          </a:p>
          <a:p>
            <a:pPr algn="l"/>
            <a:r>
              <a:rPr lang="en-US" b="1" baseline="0" dirty="0"/>
              <a:t>Examiners will be doing CCRS alert complaints.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7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9 Public safety violations by WAC</a:t>
            </a:r>
          </a:p>
          <a:p>
            <a:r>
              <a:rPr lang="en-US" dirty="0">
                <a:latin typeface="+mn-lt"/>
              </a:rPr>
              <a:t>43 Regulatory</a:t>
            </a:r>
            <a:r>
              <a:rPr lang="en-US" baseline="0" dirty="0">
                <a:latin typeface="+mn-lt"/>
              </a:rPr>
              <a:t> violations by WAC.</a:t>
            </a:r>
          </a:p>
          <a:p>
            <a:r>
              <a:rPr lang="en-US" dirty="0">
                <a:latin typeface="+mn-lt"/>
              </a:rPr>
              <a:t>Top 3 safety complaints: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Conduct Violations: (Criminal or Disorderly / Licensee or Employee Drinking / Intoxicated on Premises)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Sale or Service to Apparently Intoxicated Person</a:t>
            </a:r>
            <a:r>
              <a:rPr lang="en-US" dirty="0">
                <a:latin typeface="+mn-lt"/>
              </a:rPr>
              <a:t>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Violations Involving Minors: (Sale or Service of Alcohol to a Minor / Minor Frequenting)</a:t>
            </a:r>
            <a:r>
              <a:rPr lang="en-US" dirty="0">
                <a:latin typeface="+mn-lt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8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14% increase in education contacts from 2022-2023 </a:t>
            </a:r>
          </a:p>
          <a:p>
            <a:r>
              <a:rPr lang="en-US" dirty="0"/>
              <a:t>NTC continue to increase.  </a:t>
            </a:r>
          </a:p>
          <a:p>
            <a:r>
              <a:rPr lang="en-US" baseline="0" dirty="0"/>
              <a:t>Warnings that were part of an AVN have been added into the warning total.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29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The Division </a:t>
            </a:r>
            <a:r>
              <a:rPr lang="en-US"/>
              <a:t>conducted</a:t>
            </a:r>
            <a:r>
              <a:rPr lang="en-US" baseline="0"/>
              <a:t> 375 hours </a:t>
            </a:r>
            <a:r>
              <a:rPr lang="en-US" baseline="0" dirty="0"/>
              <a:t>of education in the month of July  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2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61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Liquor wrote less than 10 AVNS in the month of July.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95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0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8FA7-B93A-44F0-ADA6-9F7822C5979A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81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ABEB-7613-4986-93A8-57746ABD365D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5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BD4C-B00B-448E-91F3-5A909CFCF217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7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C64B-F205-4FB8-A24E-36332CCCB5E5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9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A889-EFC6-4DE3-B99C-A0BB42ABD67B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79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4C4-09B4-4DB3-B3D0-3158A94613BD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1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4A6C-F8C4-49A7-A5D5-2C2C5432353A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7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7E71-F0B7-4419-BB9D-897BF7C22B83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1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5023-B619-45B4-A1B8-E98B635091A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1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DBE6338-F3F5-4EBD-A532-9F11BFD4E4B2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8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8C43-2E88-42B6-8075-3774E5E91AAB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221793-F1C7-49E9-9B07-7E0F55B9022D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0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Enforcement and Education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2024</a:t>
            </a:r>
          </a:p>
        </p:txBody>
      </p:sp>
      <p:pic>
        <p:nvPicPr>
          <p:cNvPr id="4" name="Picture 2" descr="https://intranet/Forms/PublishingImages/2015ppt-titlebar_Share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9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Violations Notices (AVN) July 2024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217486"/>
              </p:ext>
            </p:extLst>
          </p:nvPr>
        </p:nvGraphicFramePr>
        <p:xfrm>
          <a:off x="0" y="1846263"/>
          <a:ext cx="5938345" cy="440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241168"/>
              </p:ext>
            </p:extLst>
          </p:nvPr>
        </p:nvGraphicFramePr>
        <p:xfrm>
          <a:off x="5755919" y="1894261"/>
          <a:ext cx="6326353" cy="440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0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Topics July 2024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594301"/>
              </p:ext>
            </p:extLst>
          </p:nvPr>
        </p:nvGraphicFramePr>
        <p:xfrm>
          <a:off x="240928" y="1737360"/>
          <a:ext cx="5284383" cy="449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668531"/>
              </p:ext>
            </p:extLst>
          </p:nvPr>
        </p:nvGraphicFramePr>
        <p:xfrm>
          <a:off x="5724158" y="1737359"/>
          <a:ext cx="6047428" cy="449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Cannabis Compliance: Youth Access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459370"/>
              </p:ext>
            </p:extLst>
          </p:nvPr>
        </p:nvGraphicFramePr>
        <p:xfrm>
          <a:off x="381000" y="1142999"/>
          <a:ext cx="11487150" cy="526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39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0999" y="286603"/>
            <a:ext cx="11224099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Tobacco and Vapor Compliance: Youth Access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140667"/>
              </p:ext>
            </p:extLst>
          </p:nvPr>
        </p:nvGraphicFramePr>
        <p:xfrm>
          <a:off x="380999" y="1421060"/>
          <a:ext cx="11414255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3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4083" y="322760"/>
            <a:ext cx="100584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Premises Checks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43063522"/>
              </p:ext>
            </p:extLst>
          </p:nvPr>
        </p:nvGraphicFramePr>
        <p:xfrm>
          <a:off x="312963" y="1211760"/>
          <a:ext cx="11639549" cy="508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67945"/>
              </p:ext>
            </p:extLst>
          </p:nvPr>
        </p:nvGraphicFramePr>
        <p:xfrm>
          <a:off x="7754112" y="243840"/>
          <a:ext cx="4198400" cy="1703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017">
                  <a:extLst>
                    <a:ext uri="{9D8B030D-6E8A-4147-A177-3AD203B41FA5}">
                      <a16:colId xmlns:a16="http://schemas.microsoft.com/office/drawing/2014/main" val="3182843146"/>
                    </a:ext>
                  </a:extLst>
                </a:gridCol>
                <a:gridCol w="1137951">
                  <a:extLst>
                    <a:ext uri="{9D8B030D-6E8A-4147-A177-3AD203B41FA5}">
                      <a16:colId xmlns:a16="http://schemas.microsoft.com/office/drawing/2014/main" val="652425855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353247396"/>
                    </a:ext>
                  </a:extLst>
                </a:gridCol>
                <a:gridCol w="1091472">
                  <a:extLst>
                    <a:ext uri="{9D8B030D-6E8A-4147-A177-3AD203B41FA5}">
                      <a16:colId xmlns:a16="http://schemas.microsoft.com/office/drawing/2014/main" val="1770123264"/>
                    </a:ext>
                  </a:extLst>
                </a:gridCol>
              </a:tblGrid>
              <a:tr h="7685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Licenses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% of locations visited last 30 days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% of locations visited CYTD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479768767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Liquor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19,094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463075436"/>
                  </a:ext>
                </a:extLst>
              </a:tr>
              <a:tr h="2555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Cannabis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1,707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480166547"/>
                  </a:ext>
                </a:extLst>
              </a:tr>
              <a:tr h="449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Tobacco/</a:t>
                      </a:r>
                    </a:p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Vapor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6,045</a:t>
                      </a: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126793361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36BB-3175-E8CB-317C-6B4D8530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Examiner Requests July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16538-2C7D-6183-FBFE-8111D2E0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C30CD-3F2E-4D23-B85D-F76833E48D9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4A377-32D0-F272-EC11-196E5FAE1B18}"/>
              </a:ext>
            </a:extLst>
          </p:cNvPr>
          <p:cNvSpPr txBox="1"/>
          <p:nvPr/>
        </p:nvSpPr>
        <p:spPr>
          <a:xfrm>
            <a:off x="1818290" y="6589986"/>
            <a:ext cx="233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Hours of field time.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660238C-4A06-225D-D216-17612D1AC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10382"/>
              </p:ext>
            </p:extLst>
          </p:nvPr>
        </p:nvGraphicFramePr>
        <p:xfrm>
          <a:off x="1250730" y="2057398"/>
          <a:ext cx="9553903" cy="33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129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85000"/>
              </a:lnSpc>
              <a:defRPr/>
            </a:pPr>
            <a:r>
              <a:rPr lang="en-US" spc="-5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Top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Advertising Requests July   </a:t>
            </a:r>
            <a:endParaRPr lang="en-US" spc="-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A7BF998-1B10-9D3D-F64F-9BAB40C96F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7078"/>
              </p:ext>
            </p:extLst>
          </p:nvPr>
        </p:nvGraphicFramePr>
        <p:xfrm>
          <a:off x="1565753" y="2057399"/>
          <a:ext cx="9269261" cy="366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497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D25E7-7261-BAEB-2684-6317E6D4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4DDBC4-53D0-57F3-32CA-86ECF4E2A2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FDA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A781D5-4B3D-FA8D-49FE-B512D975D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37352"/>
              </p:ext>
            </p:extLst>
          </p:nvPr>
        </p:nvGraphicFramePr>
        <p:xfrm>
          <a:off x="1502230" y="1887172"/>
          <a:ext cx="8621484" cy="433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2188">
                  <a:extLst>
                    <a:ext uri="{9D8B030D-6E8A-4147-A177-3AD203B41FA5}">
                      <a16:colId xmlns:a16="http://schemas.microsoft.com/office/drawing/2014/main" val="2883887158"/>
                    </a:ext>
                  </a:extLst>
                </a:gridCol>
                <a:gridCol w="3019296">
                  <a:extLst>
                    <a:ext uri="{9D8B030D-6E8A-4147-A177-3AD203B41FA5}">
                      <a16:colId xmlns:a16="http://schemas.microsoft.com/office/drawing/2014/main" val="3739610822"/>
                    </a:ext>
                  </a:extLst>
                </a:gridCol>
              </a:tblGrid>
              <a:tr h="7783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r>
                        <a:rPr lang="en-US" sz="1800" baseline="30000" dirty="0"/>
                        <a:t>rd</a:t>
                      </a:r>
                      <a:r>
                        <a:rPr lang="en-US" sz="1800" dirty="0"/>
                        <a:t> Quarter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FDA</a:t>
                      </a:r>
                      <a:r>
                        <a:rPr lang="en-US" sz="1800" baseline="0" dirty="0"/>
                        <a:t> Stats</a:t>
                      </a:r>
                      <a:endParaRPr lang="en-US" sz="1800" dirty="0"/>
                    </a:p>
                  </a:txBody>
                  <a:tcPr marL="74967" marR="74967" marT="37484" marB="3748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037947"/>
                  </a:ext>
                </a:extLst>
              </a:tr>
              <a:tr h="71047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Total Number of </a:t>
                      </a:r>
                      <a:r>
                        <a:rPr lang="en-US" sz="1600" baseline="0" dirty="0"/>
                        <a:t>Inspections</a:t>
                      </a:r>
                      <a:endParaRPr lang="en-US" sz="1600" dirty="0"/>
                    </a:p>
                  </a:txBody>
                  <a:tcPr marL="74967" marR="74967" marT="37484" marB="374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420</a:t>
                      </a:r>
                    </a:p>
                  </a:txBody>
                  <a:tcPr marL="74967" marR="74967" marT="37484" marB="37484"/>
                </a:tc>
                <a:extLst>
                  <a:ext uri="{0D108BD9-81ED-4DB2-BD59-A6C34878D82A}">
                    <a16:rowId xmlns:a16="http://schemas.microsoft.com/office/drawing/2014/main" val="2524240473"/>
                  </a:ext>
                </a:extLst>
              </a:tr>
              <a:tr h="71047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Advertising &amp; Labeling</a:t>
                      </a:r>
                    </a:p>
                  </a:txBody>
                  <a:tcPr marL="74967" marR="74967" marT="37484" marB="374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89</a:t>
                      </a:r>
                    </a:p>
                  </a:txBody>
                  <a:tcPr marL="74967" marR="74967" marT="37484" marB="37484"/>
                </a:tc>
                <a:extLst>
                  <a:ext uri="{0D108BD9-81ED-4DB2-BD59-A6C34878D82A}">
                    <a16:rowId xmlns:a16="http://schemas.microsoft.com/office/drawing/2014/main" val="1229432401"/>
                  </a:ext>
                </a:extLst>
              </a:tr>
              <a:tr h="71047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Undercover buys</a:t>
                      </a:r>
                      <a:r>
                        <a:rPr lang="en-US" sz="1600" baseline="0" dirty="0"/>
                        <a:t> attempts</a:t>
                      </a:r>
                      <a:endParaRPr lang="en-US" sz="1600" dirty="0"/>
                    </a:p>
                  </a:txBody>
                  <a:tcPr marL="74967" marR="74967" marT="37484" marB="374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331</a:t>
                      </a:r>
                    </a:p>
                  </a:txBody>
                  <a:tcPr marL="74967" marR="74967" marT="37484" marB="37484"/>
                </a:tc>
                <a:extLst>
                  <a:ext uri="{0D108BD9-81ED-4DB2-BD59-A6C34878D82A}">
                    <a16:rowId xmlns:a16="http://schemas.microsoft.com/office/drawing/2014/main" val="3061252579"/>
                  </a:ext>
                </a:extLst>
              </a:tr>
              <a:tr h="71047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Violation</a:t>
                      </a:r>
                      <a:r>
                        <a:rPr lang="en-US" sz="1600" baseline="0" dirty="0"/>
                        <a:t> referrals for sales to minor</a:t>
                      </a:r>
                      <a:endParaRPr lang="en-US" sz="1600" dirty="0"/>
                    </a:p>
                  </a:txBody>
                  <a:tcPr marL="74967" marR="74967" marT="37484" marB="374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54</a:t>
                      </a:r>
                    </a:p>
                  </a:txBody>
                  <a:tcPr marL="74967" marR="74967" marT="37484" marB="37484"/>
                </a:tc>
                <a:extLst>
                  <a:ext uri="{0D108BD9-81ED-4DB2-BD59-A6C34878D82A}">
                    <a16:rowId xmlns:a16="http://schemas.microsoft.com/office/drawing/2014/main" val="1919805078"/>
                  </a:ext>
                </a:extLst>
              </a:tr>
              <a:tr h="71047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Compliance</a:t>
                      </a:r>
                      <a:r>
                        <a:rPr lang="en-US" sz="1600" baseline="0" dirty="0"/>
                        <a:t> rate</a:t>
                      </a:r>
                      <a:endParaRPr lang="en-US" sz="1600" dirty="0"/>
                    </a:p>
                  </a:txBody>
                  <a:tcPr marL="74967" marR="74967" marT="37484" marB="374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84%</a:t>
                      </a:r>
                    </a:p>
                  </a:txBody>
                  <a:tcPr marL="74967" marR="74967" marT="37484" marB="37484"/>
                </a:tc>
                <a:extLst>
                  <a:ext uri="{0D108BD9-81ED-4DB2-BD59-A6C34878D82A}">
                    <a16:rowId xmlns:a16="http://schemas.microsoft.com/office/drawing/2014/main" val="215391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459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4800" y="172464"/>
            <a:ext cx="84024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Internal Affairs and Outcomes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84096410"/>
              </p:ext>
            </p:extLst>
          </p:nvPr>
        </p:nvGraphicFramePr>
        <p:xfrm>
          <a:off x="174016" y="972586"/>
          <a:ext cx="6683200" cy="525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783677"/>
              </p:ext>
            </p:extLst>
          </p:nvPr>
        </p:nvGraphicFramePr>
        <p:xfrm>
          <a:off x="7045085" y="1220767"/>
          <a:ext cx="4791316" cy="183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315">
                  <a:extLst>
                    <a:ext uri="{9D8B030D-6E8A-4147-A177-3AD203B41FA5}">
                      <a16:colId xmlns:a16="http://schemas.microsoft.com/office/drawing/2014/main" val="1491982492"/>
                    </a:ext>
                  </a:extLst>
                </a:gridCol>
                <a:gridCol w="2540001">
                  <a:extLst>
                    <a:ext uri="{9D8B030D-6E8A-4147-A177-3AD203B41FA5}">
                      <a16:colId xmlns:a16="http://schemas.microsoft.com/office/drawing/2014/main" val="5621537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July 2024 Investigations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1983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TOPIC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                        OUTCOME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79754"/>
                  </a:ext>
                </a:extLst>
              </a:tr>
              <a:tr h="449305">
                <a:tc>
                  <a:txBody>
                    <a:bodyPr/>
                    <a:lstStyle/>
                    <a:p>
                      <a:r>
                        <a:rPr lang="en-US" dirty="0"/>
                        <a:t>Employee conduct violation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going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270803"/>
                  </a:ext>
                </a:extLst>
              </a:tr>
              <a:tr h="449305">
                <a:tc>
                  <a:txBody>
                    <a:bodyPr/>
                    <a:lstStyle/>
                    <a:p>
                      <a:r>
                        <a:rPr lang="en-US" dirty="0"/>
                        <a:t>Policy Violation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5273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C30CD-3F2E-4D23-B85D-F76833E48D9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123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3723" y="150427"/>
            <a:ext cx="5255976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Hiring and Recruiting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37557" y="134799"/>
            <a:ext cx="4906185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Training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C30CD-3F2E-4D23-B85D-F76833E48D9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938C1-5220-EB0C-36AD-D41F6F6AA6DC}"/>
              </a:ext>
            </a:extLst>
          </p:cNvPr>
          <p:cNvSpPr txBox="1"/>
          <p:nvPr/>
        </p:nvSpPr>
        <p:spPr>
          <a:xfrm>
            <a:off x="369847" y="1285200"/>
            <a:ext cx="5902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July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 Vacancies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(21 LEO’s, 2 ARA4’s, 5 ARA3’s, 1 FDA Inspector)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Hired 2 LEO 1’s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20% vacancy rate (for all LEO’s)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14% vacancy rate (entire division)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LEO applicants are in the background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63714F8-DD30-7ED5-65C6-9A375B84B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610334"/>
              </p:ext>
            </p:extLst>
          </p:nvPr>
        </p:nvGraphicFramePr>
        <p:xfrm>
          <a:off x="6839337" y="4716647"/>
          <a:ext cx="4702627" cy="1617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218">
                  <a:extLst>
                    <a:ext uri="{9D8B030D-6E8A-4147-A177-3AD203B41FA5}">
                      <a16:colId xmlns:a16="http://schemas.microsoft.com/office/drawing/2014/main" val="1491982492"/>
                    </a:ext>
                  </a:extLst>
                </a:gridCol>
                <a:gridCol w="2442409">
                  <a:extLst>
                    <a:ext uri="{9D8B030D-6E8A-4147-A177-3AD203B41FA5}">
                      <a16:colId xmlns:a16="http://schemas.microsoft.com/office/drawing/2014/main" val="562153779"/>
                    </a:ext>
                  </a:extLst>
                </a:gridCol>
              </a:tblGrid>
              <a:tr h="336343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On-Boarding and FTO July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79754"/>
                  </a:ext>
                </a:extLst>
              </a:tr>
              <a:tr h="308314">
                <a:tc>
                  <a:txBody>
                    <a:bodyPr/>
                    <a:lstStyle/>
                    <a:p>
                      <a:r>
                        <a:rPr lang="en-US" sz="1600" dirty="0"/>
                        <a:t>On-Boarding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317010"/>
                  </a:ext>
                </a:extLst>
              </a:tr>
              <a:tr h="337169">
                <a:tc>
                  <a:txBody>
                    <a:bodyPr/>
                    <a:lstStyle/>
                    <a:p>
                      <a:r>
                        <a:rPr lang="en-US" sz="1600" dirty="0"/>
                        <a:t>Academy Graduations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390322"/>
                  </a:ext>
                </a:extLst>
              </a:tr>
              <a:tr h="532543">
                <a:tc>
                  <a:txBody>
                    <a:bodyPr/>
                    <a:lstStyle/>
                    <a:p>
                      <a:r>
                        <a:rPr lang="en-US" sz="1600" dirty="0"/>
                        <a:t>Field Training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1802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5124C52-20FC-655C-7484-D63E779B3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011798"/>
              </p:ext>
            </p:extLst>
          </p:nvPr>
        </p:nvGraphicFramePr>
        <p:xfrm>
          <a:off x="6839335" y="918756"/>
          <a:ext cx="4702627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218">
                  <a:extLst>
                    <a:ext uri="{9D8B030D-6E8A-4147-A177-3AD203B41FA5}">
                      <a16:colId xmlns:a16="http://schemas.microsoft.com/office/drawing/2014/main" val="1491982492"/>
                    </a:ext>
                  </a:extLst>
                </a:gridCol>
                <a:gridCol w="2442409">
                  <a:extLst>
                    <a:ext uri="{9D8B030D-6E8A-4147-A177-3AD203B41FA5}">
                      <a16:colId xmlns:a16="http://schemas.microsoft.com/office/drawing/2014/main" val="562153779"/>
                    </a:ext>
                  </a:extLst>
                </a:gridCol>
              </a:tblGrid>
              <a:tr h="35174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Training</a:t>
                      </a:r>
                      <a:r>
                        <a:rPr lang="en-US" baseline="0" dirty="0"/>
                        <a:t> Stats CYTD 2024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19833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r>
                        <a:rPr lang="en-US" dirty="0"/>
                        <a:t>Training</a:t>
                      </a:r>
                      <a:r>
                        <a:rPr lang="en-US" baseline="0" dirty="0"/>
                        <a:t> Hours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 10,337.0 hours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92240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r>
                        <a:rPr lang="en-US" dirty="0"/>
                        <a:t>July 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192.5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372392"/>
                  </a:ext>
                </a:extLst>
              </a:tr>
              <a:tr h="351745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Training Topics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July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79754"/>
                  </a:ext>
                </a:extLst>
              </a:tr>
              <a:tr h="549301">
                <a:tc>
                  <a:txBody>
                    <a:bodyPr/>
                    <a:lstStyle/>
                    <a:p>
                      <a:r>
                        <a:rPr lang="en-US" sz="1600" dirty="0"/>
                        <a:t>Law Enforcement</a:t>
                      </a:r>
                      <a:r>
                        <a:rPr lang="en-US" sz="1600" baseline="0" dirty="0"/>
                        <a:t> Specific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270803"/>
                  </a:ext>
                </a:extLst>
              </a:tr>
              <a:tr h="549301">
                <a:tc>
                  <a:txBody>
                    <a:bodyPr/>
                    <a:lstStyle/>
                    <a:p>
                      <a:r>
                        <a:rPr lang="en-US" sz="1600" dirty="0"/>
                        <a:t>Professional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5502"/>
                  </a:ext>
                </a:extLst>
              </a:tr>
              <a:tr h="549301">
                <a:tc>
                  <a:txBody>
                    <a:bodyPr/>
                    <a:lstStyle/>
                    <a:p>
                      <a:r>
                        <a:rPr lang="en-US" sz="1600" dirty="0"/>
                        <a:t>Leadership and/or Supervisory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317010"/>
                  </a:ext>
                </a:extLst>
              </a:tr>
              <a:tr h="549301">
                <a:tc>
                  <a:txBody>
                    <a:bodyPr/>
                    <a:lstStyle/>
                    <a:p>
                      <a:r>
                        <a:rPr lang="en-US" sz="1600" dirty="0"/>
                        <a:t>Agency/Division Updates and Licensee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180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3F1C040-DF92-45C7-695D-62930A38E84D}"/>
              </a:ext>
            </a:extLst>
          </p:cNvPr>
          <p:cNvSpPr txBox="1"/>
          <p:nvPr/>
        </p:nvSpPr>
        <p:spPr>
          <a:xfrm>
            <a:off x="323699" y="3263730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Recruitment Efforts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Scheduling PST recruitment events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Academy</a:t>
            </a:r>
          </a:p>
          <a:p>
            <a:pPr rtl="0"/>
            <a:r>
              <a:rPr lang="en-US" dirty="0">
                <a:effectLst/>
              </a:rPr>
              <a:t>1 Recruit: April 9 - August 15, 2024</a:t>
            </a:r>
          </a:p>
          <a:p>
            <a:pPr rtl="0"/>
            <a:r>
              <a:rPr lang="en-US" dirty="0">
                <a:effectLst/>
              </a:rPr>
              <a:t>4 Recruits: July 1 - September 10, 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6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18521" cy="1450757"/>
          </a:xfrm>
        </p:spPr>
        <p:txBody>
          <a:bodyPr/>
          <a:lstStyle/>
          <a:p>
            <a:r>
              <a:rPr lang="en-US" dirty="0"/>
              <a:t>Complaints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972794"/>
              </p:ext>
            </p:extLst>
          </p:nvPr>
        </p:nvGraphicFramePr>
        <p:xfrm>
          <a:off x="1096963" y="1846263"/>
          <a:ext cx="10058400" cy="443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94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ntranet/Forms/PublishingImages/2015ppt-titlebar_Share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0063" y="2914650"/>
            <a:ext cx="35718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Questions?</a:t>
            </a:r>
          </a:p>
          <a:p>
            <a:endParaRPr 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8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Complaints 2024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137477"/>
              </p:ext>
            </p:extLst>
          </p:nvPr>
        </p:nvGraphicFramePr>
        <p:xfrm>
          <a:off x="2353318" y="2506027"/>
          <a:ext cx="6515934" cy="212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2">
                  <a:extLst>
                    <a:ext uri="{9D8B030D-6E8A-4147-A177-3AD203B41FA5}">
                      <a16:colId xmlns:a16="http://schemas.microsoft.com/office/drawing/2014/main" val="93927021"/>
                    </a:ext>
                  </a:extLst>
                </a:gridCol>
                <a:gridCol w="2301922">
                  <a:extLst>
                    <a:ext uri="{9D8B030D-6E8A-4147-A177-3AD203B41FA5}">
                      <a16:colId xmlns:a16="http://schemas.microsoft.com/office/drawing/2014/main" val="2017945540"/>
                    </a:ext>
                  </a:extLst>
                </a:gridCol>
                <a:gridCol w="1912090">
                  <a:extLst>
                    <a:ext uri="{9D8B030D-6E8A-4147-A177-3AD203B41FA5}">
                      <a16:colId xmlns:a16="http://schemas.microsoft.com/office/drawing/2014/main" val="1539895286"/>
                    </a:ext>
                  </a:extLst>
                </a:gridCol>
              </a:tblGrid>
              <a:tr h="3333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Complaint Topics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 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33119"/>
                  </a:ext>
                </a:extLst>
              </a:tr>
              <a:tr h="377191">
                <a:tc>
                  <a:txBody>
                    <a:bodyPr/>
                    <a:lstStyle/>
                    <a:p>
                      <a:r>
                        <a:rPr lang="en-US" dirty="0"/>
                        <a:t>Liquor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1721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US" dirty="0"/>
                        <a:t>Cannabis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42423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/>
                        <a:t>Tobacco/Vapor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009864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06973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06616" y="5529877"/>
            <a:ext cx="254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runs thru July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8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FAD30-A40D-B5D6-CFBB-6DDE857E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2EF4B9-8A30-92ED-B466-0CE83508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n-US" dirty="0"/>
              <a:t>Education and Violations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B6DF8D-3F88-96D3-B986-BB9AFE871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358461"/>
              </p:ext>
            </p:extLst>
          </p:nvPr>
        </p:nvGraphicFramePr>
        <p:xfrm>
          <a:off x="368331" y="1850028"/>
          <a:ext cx="432220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EE80220B-9DA8-23E9-A411-1F3E02F1E5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830202"/>
              </p:ext>
            </p:extLst>
          </p:nvPr>
        </p:nvGraphicFramePr>
        <p:xfrm>
          <a:off x="4690533" y="1925137"/>
          <a:ext cx="7344305" cy="394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788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112F2-7465-E9BD-AE29-01D09A22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166298-56C6-3F94-EE7C-A078EA8B68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Education Contact Breakdown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7762468B-8FF9-CDEA-345D-7A06195991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532525"/>
              </p:ext>
            </p:extLst>
          </p:nvPr>
        </p:nvGraphicFramePr>
        <p:xfrm>
          <a:off x="833718" y="1846263"/>
          <a:ext cx="10321645" cy="432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18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Licensee Education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537385"/>
              </p:ext>
            </p:extLst>
          </p:nvPr>
        </p:nvGraphicFramePr>
        <p:xfrm>
          <a:off x="1096963" y="1846263"/>
          <a:ext cx="10058400" cy="443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3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6604"/>
            <a:ext cx="10058400" cy="1450757"/>
          </a:xfrm>
        </p:spPr>
        <p:txBody>
          <a:bodyPr/>
          <a:lstStyle/>
          <a:p>
            <a:r>
              <a:rPr lang="en-US" dirty="0"/>
              <a:t>July Education Topics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631826"/>
              </p:ext>
            </p:extLst>
          </p:nvPr>
        </p:nvGraphicFramePr>
        <p:xfrm>
          <a:off x="270112" y="1737361"/>
          <a:ext cx="5813050" cy="451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536804"/>
              </p:ext>
            </p:extLst>
          </p:nvPr>
        </p:nvGraphicFramePr>
        <p:xfrm>
          <a:off x="6083162" y="1846263"/>
          <a:ext cx="6108838" cy="440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1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NTC July 2024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005670"/>
              </p:ext>
            </p:extLst>
          </p:nvPr>
        </p:nvGraphicFramePr>
        <p:xfrm>
          <a:off x="452991" y="1904630"/>
          <a:ext cx="10554977" cy="422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7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1225" y="285750"/>
            <a:ext cx="10058400" cy="741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Violation Breakdown CY2024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484954"/>
              </p:ext>
            </p:extLst>
          </p:nvPr>
        </p:nvGraphicFramePr>
        <p:xfrm>
          <a:off x="316978" y="1366177"/>
          <a:ext cx="5954169" cy="472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12099"/>
              </p:ext>
            </p:extLst>
          </p:nvPr>
        </p:nvGraphicFramePr>
        <p:xfrm>
          <a:off x="6271147" y="1366177"/>
          <a:ext cx="5487100" cy="472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0458" y="6492875"/>
            <a:ext cx="1312025" cy="365125"/>
          </a:xfrm>
        </p:spPr>
        <p:txBody>
          <a:bodyPr/>
          <a:lstStyle/>
          <a:p>
            <a:fld id="{FC2C30CD-3F2E-4D23-B85D-F76833E48D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143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377a811b-ba09-4d73-b892-f1ecf99219eb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618154229F444FAB115AB060B47232" ma:contentTypeVersion="8" ma:contentTypeDescription="Create a new document." ma:contentTypeScope="" ma:versionID="05e560494dd2a9fec1731c3a7587a368">
  <xsd:schema xmlns:xsd="http://www.w3.org/2001/XMLSchema" xmlns:xs="http://www.w3.org/2001/XMLSchema" xmlns:p="http://schemas.microsoft.com/office/2006/metadata/properties" xmlns:ns1="http://schemas.microsoft.com/sharepoint/v3" xmlns:ns3="377a811b-ba09-4d73-b892-f1ecf99219eb" xmlns:ns4="03d23759-2b8b-495a-8d91-db6a9a8d04bd" targetNamespace="http://schemas.microsoft.com/office/2006/metadata/properties" ma:root="true" ma:fieldsID="1d71ba54644133b049f2f5c0c4e76b1a" ns1:_="" ns3:_="" ns4:_="">
    <xsd:import namespace="http://schemas.microsoft.com/sharepoint/v3"/>
    <xsd:import namespace="377a811b-ba09-4d73-b892-f1ecf99219eb"/>
    <xsd:import namespace="03d23759-2b8b-495a-8d91-db6a9a8d04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a811b-ba09-4d73-b892-f1ecf99219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23759-2b8b-495a-8d91-db6a9a8d04b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0199-8F48-4425-8442-4A13CAE58EE5}">
  <ds:schemaRefs>
    <ds:schemaRef ds:uri="http://www.w3.org/XML/1998/namespace"/>
    <ds:schemaRef ds:uri="http://purl.org/dc/dcmitype/"/>
    <ds:schemaRef ds:uri="http://schemas.microsoft.com/office/2006/documentManagement/types"/>
    <ds:schemaRef ds:uri="377a811b-ba09-4d73-b892-f1ecf99219eb"/>
    <ds:schemaRef ds:uri="http://schemas.microsoft.com/sharepoint/v3"/>
    <ds:schemaRef ds:uri="http://purl.org/dc/elements/1.1/"/>
    <ds:schemaRef ds:uri="http://schemas.microsoft.com/office/2006/metadata/properties"/>
    <ds:schemaRef ds:uri="03d23759-2b8b-495a-8d91-db6a9a8d04bd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D3ACD8-F3A7-4484-8B47-5479A400CA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2A5872-47B2-4127-B0A1-B64BA21BA7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7a811b-ba09-4d73-b892-f1ecf99219eb"/>
    <ds:schemaRef ds:uri="03d23759-2b8b-495a-8d91-db6a9a8d04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45095</TotalTime>
  <Words>586</Words>
  <Application>Microsoft Office PowerPoint</Application>
  <PresentationFormat>Widescreen</PresentationFormat>
  <Paragraphs>185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Retrospect</vt:lpstr>
      <vt:lpstr>Enforcement and Education Data</vt:lpstr>
      <vt:lpstr>Complaints</vt:lpstr>
      <vt:lpstr>Complaints 2024</vt:lpstr>
      <vt:lpstr>Education and Violations</vt:lpstr>
      <vt:lpstr>Education Contact Breakdown</vt:lpstr>
      <vt:lpstr>Licensee Education</vt:lpstr>
      <vt:lpstr>July Education Topics</vt:lpstr>
      <vt:lpstr>NTC July 2024</vt:lpstr>
      <vt:lpstr>PowerPoint Presentation</vt:lpstr>
      <vt:lpstr>Administrative Violations Notices (AVN) July 2024</vt:lpstr>
      <vt:lpstr>Warning Topics July 2024</vt:lpstr>
      <vt:lpstr>PowerPoint Presentation</vt:lpstr>
      <vt:lpstr>PowerPoint Presentation</vt:lpstr>
      <vt:lpstr>PowerPoint Presentation</vt:lpstr>
      <vt:lpstr>Top Examiner Requests July 2024</vt:lpstr>
      <vt:lpstr>Top Advertising Requests July   </vt:lpstr>
      <vt:lpstr>FDA</vt:lpstr>
      <vt:lpstr>PowerPoint Presentation</vt:lpstr>
      <vt:lpstr>PowerPoint Presentation</vt:lpstr>
      <vt:lpstr>PowerPoint Presentation</vt:lpstr>
    </vt:vector>
  </TitlesOfParts>
  <Company>WSLCB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Enforcement and Education Data</dc:title>
  <dc:creator>Jaeger, Kandace (LCB)</dc:creator>
  <cp:lastModifiedBy>Dickson, Dustin P (LCB)</cp:lastModifiedBy>
  <cp:revision>1360</cp:revision>
  <cp:lastPrinted>2024-08-13T18:57:40Z</cp:lastPrinted>
  <dcterms:created xsi:type="dcterms:W3CDTF">2022-01-14T18:01:34Z</dcterms:created>
  <dcterms:modified xsi:type="dcterms:W3CDTF">2024-08-14T21:14:10Z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0x0101001A618154229F444FAB115AB060B47232</vt:lpwstr>
  </property>
</Properties>
</file>