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mba, Kaitlin (LCB)" initials="BK(" lastIdx="1" clrIdx="0">
    <p:extLst>
      <p:ext uri="{19B8F6BF-5375-455C-9EA6-DF929625EA0E}">
        <p15:presenceInfo xmlns:p15="http://schemas.microsoft.com/office/powerpoint/2012/main" userId="S-1-5-21-1844237615-1844823847-839522115-54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3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3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8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7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8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2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0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CFE2-EF9D-4432-82BD-D58EDD4B5A7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27CA-0294-423C-A257-CA8E6AC85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1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icensingsocialequity@lcb.wa.g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2" y="6592"/>
            <a:ext cx="12218611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247" y="2066106"/>
            <a:ext cx="110293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200" b="1" dirty="0"/>
              <a:t>Cannabis Social Equity Program Update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2400" dirty="0"/>
              <a:t>September 13, 2023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Aaron Washington, Social Equity Program Manager</a:t>
            </a:r>
          </a:p>
          <a:p>
            <a:pPr algn="ctr"/>
            <a:r>
              <a:rPr lang="en-US" sz="2000" dirty="0"/>
              <a:t>Linda Thompson, Cannabis Licensing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8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2" y="6592"/>
            <a:ext cx="12218611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4543" y="1558114"/>
            <a:ext cx="109336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Third-Party Contractor Review Complete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Liquor and Cannabis Board (LCB) used a third-party contractor as recommended by the Social Equity in Cannabis Task Force to review and prioritize all social equity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Ponder Diversity’s role was to review the application and supporting documentation to determine which applicants met the criteria for the program.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Ponder Diversity has completed their review of all social equity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LCB anticipates applicants will begin receiving notifications on their application status within the next two weeks.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2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ight Arrow 62"/>
          <p:cNvSpPr/>
          <p:nvPr/>
        </p:nvSpPr>
        <p:spPr>
          <a:xfrm>
            <a:off x="10323292" y="3005763"/>
            <a:ext cx="1371535" cy="14990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LCB Retail Application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2498" y="1453631"/>
            <a:ext cx="783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 Steps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438090" y="3274647"/>
            <a:ext cx="1560180" cy="85071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Qualified Title Certificate Holder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92953" y="3274647"/>
            <a:ext cx="1560180" cy="850718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Applications returned from Ponder Diversity Group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54878" y="2266887"/>
            <a:ext cx="1560180" cy="81536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Highest Scoring Application by County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54878" y="4320769"/>
            <a:ext cx="1560180" cy="830031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Score Tied by County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438090" y="5346207"/>
            <a:ext cx="1560180" cy="795539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Disqualified Application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359008" y="4312715"/>
            <a:ext cx="1560180" cy="846138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Double Blind Lottery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257246" y="4312715"/>
            <a:ext cx="1560180" cy="846138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Withdrawn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419162" y="3313723"/>
            <a:ext cx="1560180" cy="883139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Preliminary Letter of Approval</a:t>
            </a:r>
          </a:p>
        </p:txBody>
      </p:sp>
      <p:cxnSp>
        <p:nvCxnSpPr>
          <p:cNvPr id="4" name="Straight Arrow Connector 3"/>
          <p:cNvCxnSpPr>
            <a:stCxn id="15" idx="3"/>
            <a:endCxn id="16" idx="1"/>
          </p:cNvCxnSpPr>
          <p:nvPr/>
        </p:nvCxnSpPr>
        <p:spPr>
          <a:xfrm flipV="1">
            <a:off x="1953133" y="2674567"/>
            <a:ext cx="501745" cy="1025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7" idx="1"/>
          </p:cNvCxnSpPr>
          <p:nvPr/>
        </p:nvCxnSpPr>
        <p:spPr>
          <a:xfrm flipV="1">
            <a:off x="1953133" y="3700005"/>
            <a:ext cx="4849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>
          <a:xfrm>
            <a:off x="1953133" y="3700006"/>
            <a:ext cx="501745" cy="103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3"/>
            <a:endCxn id="18" idx="1"/>
          </p:cNvCxnSpPr>
          <p:nvPr/>
        </p:nvCxnSpPr>
        <p:spPr>
          <a:xfrm>
            <a:off x="1953133" y="3700006"/>
            <a:ext cx="484957" cy="2043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19" idx="1"/>
          </p:cNvCxnSpPr>
          <p:nvPr/>
        </p:nvCxnSpPr>
        <p:spPr>
          <a:xfrm flipV="1">
            <a:off x="4015058" y="4735784"/>
            <a:ext cx="3439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3"/>
            <a:endCxn id="21" idx="1"/>
          </p:cNvCxnSpPr>
          <p:nvPr/>
        </p:nvCxnSpPr>
        <p:spPr>
          <a:xfrm>
            <a:off x="4015058" y="2674567"/>
            <a:ext cx="4404104" cy="1080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7" idx="3"/>
            <a:endCxn id="21" idx="1"/>
          </p:cNvCxnSpPr>
          <p:nvPr/>
        </p:nvCxnSpPr>
        <p:spPr>
          <a:xfrm>
            <a:off x="3998270" y="3700005"/>
            <a:ext cx="4420892" cy="55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122310" y="3755290"/>
            <a:ext cx="3280064" cy="557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Callout 55"/>
          <p:cNvSpPr/>
          <p:nvPr/>
        </p:nvSpPr>
        <p:spPr>
          <a:xfrm>
            <a:off x="9167446" y="2266887"/>
            <a:ext cx="1608302" cy="92321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341951" y="2345499"/>
            <a:ext cx="1259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46 Licenses Available &amp; Title Certificate Holders</a:t>
            </a:r>
          </a:p>
        </p:txBody>
      </p:sp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44"/>
            <a:ext cx="12191999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Straight Arrow Connector 57"/>
          <p:cNvCxnSpPr/>
          <p:nvPr/>
        </p:nvCxnSpPr>
        <p:spPr>
          <a:xfrm flipV="1">
            <a:off x="5910718" y="4735782"/>
            <a:ext cx="3439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9979342" y="3727648"/>
            <a:ext cx="3439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4342220" y="5343805"/>
            <a:ext cx="1560180" cy="795539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Withdrawn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015058" y="5716274"/>
            <a:ext cx="3439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85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2" y="6592"/>
            <a:ext cx="12218611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6389" y="1606062"/>
            <a:ext cx="1105117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Retail Cannabis Licensing Process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Successful applicants will be invited to a live webinar to introduce the team, provide an overview of next steps, share the licensing application process, and conduct a survey of readiness.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Social Equity Case Manager will be assisting with: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Technical Assistance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Resources </a:t>
            </a:r>
          </a:p>
          <a:p>
            <a:pPr lvl="2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Senior Licensing Specialist will be assisting to ensure applicants meet licensing requirements: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Including but not limited to, verifying location, financing, completing an operating plan, and criminal history forms.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8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2"/>
            <a:ext cx="12191999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4953" y="1460121"/>
            <a:ext cx="10996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Application Demographics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01" y="1989779"/>
            <a:ext cx="9617883" cy="447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7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ntranet/Forms/PublishingImages/2015ppt-titlebar_Share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12" y="6592"/>
            <a:ext cx="12218611" cy="12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7610" y="1599312"/>
            <a:ext cx="10814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Questions?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stay tuned to the LCB Social Equity Website for updated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Questions can be directed to the </a:t>
            </a:r>
            <a:r>
              <a:rPr lang="en-US" sz="2400" dirty="0">
                <a:hlinkClick r:id="rId3"/>
              </a:rPr>
              <a:t>licensingsocialequity@lcb.wa.gov</a:t>
            </a:r>
            <a:r>
              <a:rPr lang="en-US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346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272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Bamba, Kaitlin (LCB)</dc:creator>
  <cp:lastModifiedBy>Dickson, Dustin P (LCB)</cp:lastModifiedBy>
  <cp:revision>95</cp:revision>
  <dcterms:created xsi:type="dcterms:W3CDTF">2022-03-14T17:27:51Z</dcterms:created>
  <dcterms:modified xsi:type="dcterms:W3CDTF">2023-09-11T23:38:58Z</dcterms:modified>
</cp:coreProperties>
</file>