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6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7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.xml" ContentType="application/vnd.openxmlformats-officedocument.themeOverride+xml"/>
  <Override PartName="/ppt/notesSlides/notesSlide18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9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3.xml" ContentType="application/vnd.openxmlformats-officedocument.themeOverride+xml"/>
  <Override PartName="/ppt/notesSlides/notesSlide20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1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2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4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3"/>
  </p:notesMasterIdLst>
  <p:sldIdLst>
    <p:sldId id="256" r:id="rId5"/>
    <p:sldId id="326" r:id="rId6"/>
    <p:sldId id="261" r:id="rId7"/>
    <p:sldId id="259" r:id="rId8"/>
    <p:sldId id="328" r:id="rId9"/>
    <p:sldId id="262" r:id="rId10"/>
    <p:sldId id="275" r:id="rId11"/>
    <p:sldId id="294" r:id="rId12"/>
    <p:sldId id="355" r:id="rId13"/>
    <p:sldId id="258" r:id="rId14"/>
    <p:sldId id="356" r:id="rId15"/>
    <p:sldId id="323" r:id="rId16"/>
    <p:sldId id="352" r:id="rId17"/>
    <p:sldId id="353" r:id="rId18"/>
    <p:sldId id="264" r:id="rId19"/>
    <p:sldId id="302" r:id="rId20"/>
    <p:sldId id="303" r:id="rId21"/>
    <p:sldId id="304" r:id="rId22"/>
    <p:sldId id="305" r:id="rId23"/>
    <p:sldId id="269" r:id="rId24"/>
    <p:sldId id="325" r:id="rId25"/>
    <p:sldId id="320" r:id="rId26"/>
    <p:sldId id="344" r:id="rId27"/>
    <p:sldId id="359" r:id="rId28"/>
    <p:sldId id="340" r:id="rId29"/>
    <p:sldId id="360" r:id="rId30"/>
    <p:sldId id="281" r:id="rId31"/>
    <p:sldId id="274" r:id="rId3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dy, Chandra (LCB)" initials="BC(" lastIdx="61" clrIdx="0">
    <p:extLst>
      <p:ext uri="{19B8F6BF-5375-455C-9EA6-DF929625EA0E}">
        <p15:presenceInfo xmlns:p15="http://schemas.microsoft.com/office/powerpoint/2012/main" userId="S-1-5-21-1844237615-1844823847-839522115-139815" providerId="AD"/>
      </p:ext>
    </p:extLst>
  </p:cmAuthor>
  <p:cmAuthor id="2" name="Jaeger, Kandace (LCB)" initials="JK(" lastIdx="23" clrIdx="1">
    <p:extLst>
      <p:ext uri="{19B8F6BF-5375-455C-9EA6-DF929625EA0E}">
        <p15:presenceInfo xmlns:p15="http://schemas.microsoft.com/office/powerpoint/2012/main" userId="S-1-5-21-1844237615-1844823847-839522115-142375" providerId="AD"/>
      </p:ext>
    </p:extLst>
  </p:cmAuthor>
  <p:cmAuthor id="3" name="Siegfried, Marc D (LCB)" initials="SMD(" lastIdx="7" clrIdx="2">
    <p:extLst>
      <p:ext uri="{19B8F6BF-5375-455C-9EA6-DF929625EA0E}">
        <p15:presenceInfo xmlns:p15="http://schemas.microsoft.com/office/powerpoint/2012/main" userId="S-1-5-21-1844237615-1844823847-839522115-567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CDB0DF-9E61-4B1F-97D8-D8509BB3FC90}" v="3" dt="2023-07-11T19:15:11.9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64" autoAdjust="0"/>
  </p:normalViewPr>
  <p:slideViewPr>
    <p:cSldViewPr snapToGrid="0">
      <p:cViewPr varScale="1">
        <p:scale>
          <a:sx n="65" d="100"/>
          <a:sy n="65" d="100"/>
        </p:scale>
        <p:origin x="276" y="7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35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6.xml"/><Relationship Id="rId1" Type="http://schemas.microsoft.com/office/2011/relationships/chartStyle" Target="style26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Number</a:t>
            </a:r>
            <a:r>
              <a:rPr lang="en-US" sz="2000" baseline="0" dirty="0"/>
              <a:t> of Complaints by Unit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8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62626262626239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C3-4020-A160-0D74A0CB557B}"/>
                </c:ext>
              </c:extLst>
            </c:dLbl>
            <c:dLbl>
              <c:idx val="1"/>
              <c:layout>
                <c:manualLayout>
                  <c:x val="5.0505050505049581E-3"/>
                  <c:y val="-2.627463076519864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EF-47C8-9361-9E285A48E4CA}"/>
                </c:ext>
              </c:extLst>
            </c:dLbl>
            <c:dLbl>
              <c:idx val="2"/>
              <c:layout>
                <c:manualLayout>
                  <c:x val="1.13636363636363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21-41AE-9C0D-B566B11D5A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81</c:v>
                </c:pt>
                <c:pt idx="1">
                  <c:v>88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98-447C-94A7-665C67209268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5757575757575525E-3"/>
                  <c:y val="-5.73271293643098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27-4261-8917-CBD0DA1CA7F1}"/>
                </c:ext>
              </c:extLst>
            </c:dLbl>
            <c:dLbl>
              <c:idx val="1"/>
              <c:layout>
                <c:manualLayout>
                  <c:x val="5.0505050505049581E-3"/>
                  <c:y val="-5.7327129364310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055555555555556E-2"/>
                      <c:h val="6.45790112288950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D27-4261-8917-CBD0DA1CA7F1}"/>
                </c:ext>
              </c:extLst>
            </c:dLbl>
            <c:dLbl>
              <c:idx val="2"/>
              <c:layout>
                <c:manualLayout>
                  <c:x val="3.787878787878788E-3"/>
                  <c:y val="2.8663564682154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27-4261-8917-CBD0DA1CA7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91</c:v>
                </c:pt>
                <c:pt idx="1">
                  <c:v>61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98-447C-94A7-665C67209268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88888888888843E-2"/>
                  <c:y val="-2.627463076519864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8F-4253-A182-BAE11EFAF457}"/>
                </c:ext>
              </c:extLst>
            </c:dLbl>
            <c:dLbl>
              <c:idx val="1"/>
              <c:layout>
                <c:manualLayout>
                  <c:x val="8.8383838383838381E-3"/>
                  <c:y val="2.86635646821543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DF-4715-9EE3-D64C5EABC038}"/>
                </c:ext>
              </c:extLst>
            </c:dLbl>
            <c:dLbl>
              <c:idx val="2"/>
              <c:layout>
                <c:manualLayout>
                  <c:x val="1.1363636363636364E-2"/>
                  <c:y val="-1.050985230607945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8F-4253-A182-BAE11EFAF4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111</c:v>
                </c:pt>
                <c:pt idx="1">
                  <c:v>54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86-4092-A3BE-1942D425F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692856"/>
        <c:axId val="339457008"/>
        <c:axId val="0"/>
      </c:bar3DChart>
      <c:catAx>
        <c:axId val="67069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7008"/>
        <c:crosses val="autoZero"/>
        <c:auto val="1"/>
        <c:lblAlgn val="ctr"/>
        <c:lblOffset val="100"/>
        <c:noMultiLvlLbl val="0"/>
      </c:catAx>
      <c:valAx>
        <c:axId val="339457008"/>
        <c:scaling>
          <c:orientation val="minMax"/>
          <c:max val="1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69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8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Warnings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7944818160182832E-3"/>
                  <c:y val="3.2466446398711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EF-491D-8B99-3D9A4254D76A}"/>
                </c:ext>
              </c:extLst>
            </c:dLbl>
            <c:dLbl>
              <c:idx val="1"/>
              <c:layout>
                <c:manualLayout>
                  <c:x val="1.4484808879291131E-2"/>
                  <c:y val="2.138318282536629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EF-491D-8B99-3D9A4254D7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Liquor</c:v>
                </c:pt>
                <c:pt idx="1">
                  <c:v>Tobacco/Vapor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215</c:v>
                </c:pt>
                <c:pt idx="1">
                  <c:v>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EF-491D-8B99-3D9A4254D7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AVN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668347001907402E-2"/>
                  <c:y val="-1.0655599916838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EF-491D-8B99-3D9A4254D76A}"/>
                </c:ext>
              </c:extLst>
            </c:dLbl>
            <c:dLbl>
              <c:idx val="1"/>
              <c:layout>
                <c:manualLayout>
                  <c:x val="2.3950277528232582E-2"/>
                  <c:y val="1.70567933101548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388744256335353E-2"/>
                      <c:h val="9.28434509662446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AEF-491D-8B99-3D9A4254D7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Liquor</c:v>
                </c:pt>
                <c:pt idx="1">
                  <c:v>Tobacco/Vapor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316</c:v>
                </c:pt>
                <c:pt idx="1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EF-491D-8B99-3D9A4254D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692856"/>
        <c:axId val="339457008"/>
        <c:axId val="0"/>
      </c:bar3DChart>
      <c:catAx>
        <c:axId val="67069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7008"/>
        <c:crosses val="autoZero"/>
        <c:auto val="1"/>
        <c:lblAlgn val="ctr"/>
        <c:lblOffset val="100"/>
        <c:noMultiLvlLbl val="0"/>
      </c:catAx>
      <c:valAx>
        <c:axId val="33945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69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8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Warnings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65FA-4EF3-A6D6-AD36C7F0B144}"/>
              </c:ext>
            </c:extLst>
          </c:dPt>
          <c:dLbls>
            <c:dLbl>
              <c:idx val="0"/>
              <c:layout>
                <c:manualLayout>
                  <c:x val="1.977875380437754E-2"/>
                  <c:y val="-1.0197237631522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FA-4EF3-A6D6-AD36C7F0B1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Cannabis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FA-4EF3-A6D6-AD36C7F0B1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AVN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5FA-4EF3-A6D6-AD36C7F0B144}"/>
              </c:ext>
            </c:extLst>
          </c:dPt>
          <c:dLbls>
            <c:dLbl>
              <c:idx val="0"/>
              <c:layout>
                <c:manualLayout>
                  <c:x val="1.1366659984326791E-2"/>
                  <c:y val="-3.75433644596267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FA-4EF3-A6D6-AD36C7F0B1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Cannabis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FA-4EF3-A6D6-AD36C7F0B14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NTC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095095770078912E-2"/>
                  <c:y val="-4.46463920219133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FA-4EF3-A6D6-AD36C7F0B1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Cannabis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FA-4EF3-A6D6-AD36C7F0B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692856"/>
        <c:axId val="339457008"/>
        <c:axId val="0"/>
      </c:bar3DChart>
      <c:catAx>
        <c:axId val="67069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7008"/>
        <c:crosses val="autoZero"/>
        <c:auto val="1"/>
        <c:lblAlgn val="ctr"/>
        <c:lblOffset val="100"/>
        <c:noMultiLvlLbl val="0"/>
      </c:catAx>
      <c:valAx>
        <c:axId val="33945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69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Top 5 Topics</a:t>
            </a:r>
          </a:p>
        </c:rich>
      </c:tx>
      <c:layout>
        <c:manualLayout>
          <c:xMode val="edge"/>
          <c:yMode val="edge"/>
          <c:x val="0.46688131313131304"/>
          <c:y val="1.8942383583267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Topics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F9-4B1E-B06D-BE0BEFE72B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F9-4B1E-B06D-BE0BEFE72BD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F9-4B1E-B06D-BE0BEFE72BD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F9-4B1E-B06D-BE0BEFE72BD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8F9-4B1E-B06D-BE0BEFE72B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Failure to use traceability</c:v>
                </c:pt>
                <c:pt idx="1">
                  <c:v>Failure to maintain required insurance.</c:v>
                </c:pt>
                <c:pt idx="2">
                  <c:v>Failure to maintain required surveillance system.</c:v>
                </c:pt>
                <c:pt idx="3">
                  <c:v>Non-Compliance with record keeping requirements.</c:v>
                </c:pt>
                <c:pt idx="4">
                  <c:v>General advertising violations.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12</c:v>
                </c:pt>
                <c:pt idx="3">
                  <c:v>16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19-4E10-BE76-79F0E2B3D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88562392"/>
        <c:axId val="588564032"/>
      </c:barChart>
      <c:valAx>
        <c:axId val="588564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562392"/>
        <c:crosses val="autoZero"/>
        <c:crossBetween val="between"/>
      </c:valAx>
      <c:catAx>
        <c:axId val="588562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5640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Top 5 Violations</a:t>
            </a:r>
          </a:p>
        </c:rich>
      </c:tx>
      <c:layout>
        <c:manualLayout>
          <c:xMode val="edge"/>
          <c:yMode val="edge"/>
          <c:x val="0.46688131313131304"/>
          <c:y val="1.8942383583267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9726915893013784"/>
          <c:y val="0.11733167416031584"/>
          <c:w val="0.46134480751551682"/>
          <c:h val="0.794210753382803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Topics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D0-4A02-A132-CF1EA8C586F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D0-4A02-A132-CF1EA8C586F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D0-4A02-A132-CF1EA8C586F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AD0-4A02-A132-CF1EA8C586F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AD0-4A02-A132-CF1EA8C586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Sale or Service to Apparently Intoxicated Person</c:v>
                </c:pt>
                <c:pt idx="1">
                  <c:v>Sale of Vapor Product to persons under 21.</c:v>
                </c:pt>
                <c:pt idx="2">
                  <c:v>Sale of Cannabis to persons under 21.</c:v>
                </c:pt>
                <c:pt idx="3">
                  <c:v>Sale of Tobacco Product to persons under 21.</c:v>
                </c:pt>
                <c:pt idx="4">
                  <c:v>Sale or Service of alcohol to persons under 21.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18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19-4E10-BE76-79F0E2B3D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6703360"/>
        <c:axId val="516701392"/>
      </c:barChart>
      <c:valAx>
        <c:axId val="516701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703360"/>
        <c:crosses val="autoZero"/>
        <c:crossBetween val="between"/>
      </c:valAx>
      <c:catAx>
        <c:axId val="516703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7013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AVN</a:t>
            </a:r>
            <a:r>
              <a:rPr lang="en-US" sz="2000" baseline="0" dirty="0"/>
              <a:t>  by Industry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8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Failure to use or maintain traceability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203248565377E-3"/>
                  <c:y val="1.578724599205828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20-4170-AE5C-F238F32D620C}"/>
                </c:ext>
              </c:extLst>
            </c:dLbl>
            <c:dLbl>
              <c:idx val="1"/>
              <c:layout>
                <c:manualLayout>
                  <c:x val="6.7869941952494487E-3"/>
                  <c:y val="2.9669134709212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20-4170-AE5C-F238F32D620C}"/>
                </c:ext>
              </c:extLst>
            </c:dLbl>
            <c:dLbl>
              <c:idx val="2"/>
              <c:layout>
                <c:manualLayout>
                  <c:x val="5.2856677456980345E-3"/>
                  <c:y val="8.7714483119668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20-4170-AE5C-F238F32D62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20-4170-AE5C-F238F32D62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Sale of Tobacco product under 21.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3131515558961107E-3"/>
                  <c:y val="3.0243010174154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20-4170-AE5C-F238F32D620C}"/>
                </c:ext>
              </c:extLst>
            </c:dLbl>
            <c:dLbl>
              <c:idx val="1"/>
              <c:layout>
                <c:manualLayout>
                  <c:x val="2.0514179830049984E-3"/>
                  <c:y val="3.05310820478598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20-4170-AE5C-F238F32D620C}"/>
                </c:ext>
              </c:extLst>
            </c:dLbl>
            <c:dLbl>
              <c:idx val="2"/>
              <c:layout>
                <c:manualLayout>
                  <c:x val="1.0574885128787306E-2"/>
                  <c:y val="1.7456701890069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020-4170-AE5C-F238F32D62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020-4170-AE5C-F238F32D62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Sale or Service of alcohol to persons under 21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8916236378359727E-3"/>
                  <c:y val="8.80002867109042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020-4170-AE5C-F238F32D620C}"/>
                </c:ext>
              </c:extLst>
            </c:dLbl>
            <c:dLbl>
              <c:idx val="1"/>
              <c:layout>
                <c:manualLayout>
                  <c:x val="6.5759917116727275E-3"/>
                  <c:y val="1.723894677293721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055555555555556E-2"/>
                      <c:h val="6.45790112288950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020-4170-AE5C-F238F32D620C}"/>
                </c:ext>
              </c:extLst>
            </c:dLbl>
            <c:dLbl>
              <c:idx val="2"/>
              <c:layout>
                <c:manualLayout>
                  <c:x val="1.1363672800612908E-2"/>
                  <c:y val="1.29292100797029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020-4170-AE5C-F238F32D62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48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020-4170-AE5C-F238F32D620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Sale of Cannabis to persons under 21.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3116569920825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020-4170-AE5C-F238F32D620C}"/>
                </c:ext>
              </c:extLst>
            </c:dLbl>
            <c:dLbl>
              <c:idx val="1"/>
              <c:layout>
                <c:manualLayout>
                  <c:x val="7.0418138222764362E-3"/>
                  <c:y val="8.64215621116978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D3-4C36-AE5A-2DD508F5164D}"/>
                </c:ext>
              </c:extLst>
            </c:dLbl>
            <c:dLbl>
              <c:idx val="2"/>
              <c:layout>
                <c:manualLayout>
                  <c:x val="6.786994195249532E-3"/>
                  <c:y val="2.8807187370565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020-4170-AE5C-F238F32D62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020-4170-AE5C-F238F32D620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Sale or Service to Apparently Intoxicated Person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5247238021653233E-3"/>
                  <c:y val="8.64215621116978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020-4170-AE5C-F238F32D620C}"/>
                </c:ext>
              </c:extLst>
            </c:dLbl>
            <c:dLbl>
              <c:idx val="1"/>
              <c:layout>
                <c:manualLayout>
                  <c:x val="1.5836319788915573E-2"/>
                  <c:y val="8.64215621116978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37-4266-8613-7BC83EE74CF6}"/>
                </c:ext>
              </c:extLst>
            </c:dLbl>
            <c:dLbl>
              <c:idx val="2"/>
              <c:layout>
                <c:manualLayout>
                  <c:x val="4.524662796833021E-3"/>
                  <c:y val="2.8807187370565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47-4E0B-A5CB-4435E95551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020-4170-AE5C-F238F32D62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692856"/>
        <c:axId val="339457008"/>
        <c:axId val="0"/>
      </c:bar3DChart>
      <c:catAx>
        <c:axId val="67069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7008"/>
        <c:crosses val="autoZero"/>
        <c:auto val="1"/>
        <c:lblAlgn val="ctr"/>
        <c:lblOffset val="100"/>
        <c:noMultiLvlLbl val="0"/>
      </c:catAx>
      <c:valAx>
        <c:axId val="33945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69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170425678111857E-2"/>
          <c:y val="0.67876583658113587"/>
          <c:w val="0.88599181866708987"/>
          <c:h val="0.30394985099652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Top 5 Topics</a:t>
            </a:r>
          </a:p>
        </c:rich>
      </c:tx>
      <c:layout>
        <c:manualLayout>
          <c:xMode val="edge"/>
          <c:yMode val="edge"/>
          <c:x val="0.46688131313131304"/>
          <c:y val="1.8942383583267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Topics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F9-4B1E-B06D-BE0BEFE72B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F9-4B1E-B06D-BE0BEFE72BD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F9-4B1E-B06D-BE0BEFE72BD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F9-4B1E-B06D-BE0BEFE72BD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8F9-4B1E-B06D-BE0BEFE72B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Failure to use and maintain traceability, or both.</c:v>
                </c:pt>
                <c:pt idx="1">
                  <c:v>Failure to File Tax/Shipment Report</c:v>
                </c:pt>
                <c:pt idx="2">
                  <c:v>Hours of service: Sale or service. </c:v>
                </c:pt>
                <c:pt idx="3">
                  <c:v>Operating without a valid license.</c:v>
                </c:pt>
                <c:pt idx="4">
                  <c:v>Cigarettes - MSA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7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19-4E10-BE76-79F0E2B3D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88562392"/>
        <c:axId val="588564032"/>
      </c:barChart>
      <c:valAx>
        <c:axId val="588564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562392"/>
        <c:crosses val="autoZero"/>
        <c:crossBetween val="between"/>
      </c:valAx>
      <c:catAx>
        <c:axId val="588562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5640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 dirty="0"/>
              <a:t>Warning Topics by Industry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8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234679973966952E-2"/>
          <c:y val="0.12667906889304426"/>
          <c:w val="0.91200147380074226"/>
          <c:h val="0.439568805891011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Failure to File Tax/Shipment Report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9765079835974751E-4"/>
                  <c:y val="3.24018430858272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5C-4B66-AC3C-95CD340980ED}"/>
                </c:ext>
              </c:extLst>
            </c:dLbl>
            <c:dLbl>
              <c:idx val="1"/>
              <c:layout>
                <c:manualLayout>
                  <c:x val="4.3206993136892342E-3"/>
                  <c:y val="1.868547351590797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5C-4B66-AC3C-95CD340980ED}"/>
                </c:ext>
              </c:extLst>
            </c:dLbl>
            <c:dLbl>
              <c:idx val="2"/>
              <c:layout>
                <c:manualLayout>
                  <c:x val="3.7879264691823571E-3"/>
                  <c:y val="6.0754026160574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5C-4B66-AC3C-95CD340980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5C-4B66-AC3C-95CD340980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Operating without a valid license.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4735037367244422E-3"/>
                  <c:y val="9.0039342161820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5C-4B66-AC3C-95CD340980ED}"/>
                </c:ext>
              </c:extLst>
            </c:dLbl>
            <c:dLbl>
              <c:idx val="1"/>
              <c:layout>
                <c:manualLayout>
                  <c:x val="6.678032033732754E-3"/>
                  <c:y val="3.737094703181595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5C-4B66-AC3C-95CD340980ED}"/>
                </c:ext>
              </c:extLst>
            </c:dLbl>
            <c:dLbl>
              <c:idx val="2"/>
              <c:layout>
                <c:manualLayout>
                  <c:x val="1.0268975439716208E-2"/>
                  <c:y val="9.06621912790172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E5C-4B66-AC3C-95CD340980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E5C-4B66-AC3C-95CD340980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Hours of service: Sale or service. 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9696489584903281E-3"/>
                  <c:y val="1.1932693966166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E5C-4B66-AC3C-95CD340980ED}"/>
                </c:ext>
              </c:extLst>
            </c:dLbl>
            <c:dLbl>
              <c:idx val="1"/>
              <c:layout>
                <c:manualLayout>
                  <c:x val="6.6781170868688506E-3"/>
                  <c:y val="6.1687159087072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055555555555556E-2"/>
                      <c:h val="6.45790112288950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E5C-4B66-AC3C-95CD340980ED}"/>
                </c:ext>
              </c:extLst>
            </c:dLbl>
            <c:dLbl>
              <c:idx val="2"/>
              <c:layout>
                <c:manualLayout>
                  <c:x val="4.8825603307408689E-3"/>
                  <c:y val="8.97290583525209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E5C-4B66-AC3C-95CD340980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E5C-4B66-AC3C-95CD340980E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Failure to use and maintain traceability, or both.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962097941067703E-2"/>
                  <c:y val="2.0282522534361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DB-46D9-B2FD-0E9D8DCAFFDC}"/>
                </c:ext>
              </c:extLst>
            </c:dLbl>
            <c:dLbl>
              <c:idx val="1"/>
              <c:layout>
                <c:manualLayout>
                  <c:x val="4.3206993136891553E-3"/>
                  <c:y val="2.89750321919441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DB-46D9-B2FD-0E9D8DCAFFDC}"/>
                </c:ext>
              </c:extLst>
            </c:dLbl>
            <c:dLbl>
              <c:idx val="2"/>
              <c:layout>
                <c:manualLayout>
                  <c:x val="2.1603496568446171E-3"/>
                  <c:y val="2.89750321919441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10-4B33-9046-F707912896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E5C-4B66-AC3C-95CD340980E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Cigarettes - MSA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4810489705338517E-3"/>
                  <c:y val="1.159001287677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1A-48F1-934C-B2A68ED664B8}"/>
                </c:ext>
              </c:extLst>
            </c:dLbl>
            <c:dLbl>
              <c:idx val="1"/>
              <c:layout>
                <c:manualLayout>
                  <c:x val="4.32069931368915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DB-46D9-B2FD-0E9D8DCAFFDC}"/>
                </c:ext>
              </c:extLst>
            </c:dLbl>
            <c:dLbl>
              <c:idx val="2"/>
              <c:layout>
                <c:manualLayout>
                  <c:x val="2.1603496568446171E-3"/>
                  <c:y val="2.89750321919450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DB-46D9-B2FD-0E9D8DCAFF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E5C-4B66-AC3C-95CD34098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692856"/>
        <c:axId val="339457008"/>
        <c:axId val="0"/>
      </c:bar3DChart>
      <c:catAx>
        <c:axId val="67069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7008"/>
        <c:crosses val="autoZero"/>
        <c:auto val="1"/>
        <c:lblAlgn val="ctr"/>
        <c:lblOffset val="100"/>
        <c:noMultiLvlLbl val="0"/>
      </c:catAx>
      <c:valAx>
        <c:axId val="33945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69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471583236911433E-2"/>
          <c:y val="0.70105523873145026"/>
          <c:w val="0.8989808593020403"/>
          <c:h val="0.281559741953382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Liquor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3818732953065419E-3"/>
                  <c:y val="-5.031312477949172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06-4B57-9A2F-5634E4F0A9C1}"/>
                </c:ext>
              </c:extLst>
            </c:dLbl>
            <c:dLbl>
              <c:idx val="1"/>
              <c:layout>
                <c:manualLayout>
                  <c:x val="8.6183625280125045E-3"/>
                  <c:y val="4.9028651652357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06-4B57-9A2F-5634E4F0A9C1}"/>
                </c:ext>
              </c:extLst>
            </c:dLbl>
            <c:dLbl>
              <c:idx val="2"/>
              <c:layout>
                <c:manualLayout>
                  <c:x val="5.4923521281365264E-3"/>
                  <c:y val="9.77136745854395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06-4B57-9A2F-5634E4F0A9C1}"/>
                </c:ext>
              </c:extLst>
            </c:dLbl>
            <c:dLbl>
              <c:idx val="3"/>
              <c:layout>
                <c:manualLayout>
                  <c:x val="6.4361521878016957E-3"/>
                  <c:y val="2.333735152299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07-4E50-A810-7ED6479BD3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Uncontested</c:v>
                </c:pt>
                <c:pt idx="1">
                  <c:v>Straight to Formal</c:v>
                </c:pt>
                <c:pt idx="2">
                  <c:v>Informal</c:v>
                </c:pt>
                <c:pt idx="3">
                  <c:v>Fwd to Formal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11</c:v>
                </c:pt>
                <c:pt idx="1">
                  <c:v>0</c:v>
                </c:pt>
                <c:pt idx="2">
                  <c:v>15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27-429B-8C26-91A9A57A247A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4379887717017419E-3"/>
                  <c:y val="1.2976761878160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61201996186951E-2"/>
                      <c:h val="6.89151990473950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006-4B57-9A2F-5634E4F0A9C1}"/>
                </c:ext>
              </c:extLst>
            </c:dLbl>
            <c:dLbl>
              <c:idx val="1"/>
              <c:layout>
                <c:manualLayout>
                  <c:x val="1.2945956930823696E-2"/>
                  <c:y val="2.4160590379865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06-4B57-9A2F-5634E4F0A9C1}"/>
                </c:ext>
              </c:extLst>
            </c:dLbl>
            <c:dLbl>
              <c:idx val="2"/>
              <c:layout>
                <c:manualLayout>
                  <c:x val="7.7113887459571333E-3"/>
                  <c:y val="2.4042984828883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06-4B57-9A2F-5634E4F0A9C1}"/>
                </c:ext>
              </c:extLst>
            </c:dLbl>
            <c:dLbl>
              <c:idx val="3"/>
              <c:layout>
                <c:manualLayout>
                  <c:x val="8.58153625040247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80-43DC-BC6B-3B7F054A0B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Uncontested</c:v>
                </c:pt>
                <c:pt idx="1">
                  <c:v>Straight to Formal</c:v>
                </c:pt>
                <c:pt idx="2">
                  <c:v>Informal</c:v>
                </c:pt>
                <c:pt idx="3">
                  <c:v>Fwd to Formal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25</c:v>
                </c:pt>
                <c:pt idx="1">
                  <c:v>1</c:v>
                </c:pt>
                <c:pt idx="2">
                  <c:v>38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27-429B-8C26-91A9A57A247A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5815362504024321E-3"/>
                  <c:y val="4.6674703045983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51-4964-8076-21CE4EC2C964}"/>
                </c:ext>
              </c:extLst>
            </c:dLbl>
            <c:dLbl>
              <c:idx val="1"/>
              <c:layout>
                <c:manualLayout>
                  <c:x val="1.0726920313003088E-2"/>
                  <c:y val="2.333735152299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21-435D-B46F-AF9CF7A1EF34}"/>
                </c:ext>
              </c:extLst>
            </c:dLbl>
            <c:dLbl>
              <c:idx val="2"/>
              <c:layout>
                <c:manualLayout>
                  <c:x val="1.5017688438204245E-2"/>
                  <c:y val="2.33373515229918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4E-4A22-B3F0-8753F7E3563A}"/>
                </c:ext>
              </c:extLst>
            </c:dLbl>
            <c:dLbl>
              <c:idx val="3"/>
              <c:layout>
                <c:manualLayout>
                  <c:x val="1.2872304375603705E-2"/>
                  <c:y val="2.333735152299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21-435D-B46F-AF9CF7A1EF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Uncontested</c:v>
                </c:pt>
                <c:pt idx="1">
                  <c:v>Straight to Formal</c:v>
                </c:pt>
                <c:pt idx="2">
                  <c:v>Informal</c:v>
                </c:pt>
                <c:pt idx="3">
                  <c:v>Fwd to Formal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8</c:v>
                </c:pt>
                <c:pt idx="1">
                  <c:v>0</c:v>
                </c:pt>
                <c:pt idx="2">
                  <c:v>23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27-429B-8C26-91A9A57A24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9341856"/>
        <c:axId val="699344808"/>
        <c:axId val="0"/>
      </c:bar3DChart>
      <c:catAx>
        <c:axId val="69934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344808"/>
        <c:crosses val="autoZero"/>
        <c:auto val="1"/>
        <c:lblAlgn val="ctr"/>
        <c:lblOffset val="100"/>
        <c:noMultiLvlLbl val="0"/>
      </c:catAx>
      <c:valAx>
        <c:axId val="699344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34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Cannabis</a:t>
            </a:r>
          </a:p>
        </c:rich>
      </c:tx>
      <c:layout>
        <c:manualLayout>
          <c:xMode val="edge"/>
          <c:yMode val="edge"/>
          <c:x val="0.39285772978438993"/>
          <c:y val="1.42405790720300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6228870556667074E-3"/>
                  <c:y val="-1.58048001590767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A0-4675-A297-E990F61B6497}"/>
                </c:ext>
              </c:extLst>
            </c:dLbl>
            <c:dLbl>
              <c:idx val="1"/>
              <c:layout>
                <c:manualLayout>
                  <c:x val="7.7139972957389535E-3"/>
                  <c:y val="4.630991462006621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A0-4675-A297-E990F61B6497}"/>
                </c:ext>
              </c:extLst>
            </c:dLbl>
            <c:dLbl>
              <c:idx val="2"/>
              <c:layout>
                <c:manualLayout>
                  <c:x val="7.599658872888891E-3"/>
                  <c:y val="-4.1809742125912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A0-4675-A297-E990F61B6497}"/>
                </c:ext>
              </c:extLst>
            </c:dLbl>
            <c:dLbl>
              <c:idx val="3"/>
              <c:layout>
                <c:manualLayout>
                  <c:x val="8.88133315104455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BE-4C6F-B1DB-B3218BFB89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Uncontested</c:v>
                </c:pt>
                <c:pt idx="1">
                  <c:v>Straight to Formal</c:v>
                </c:pt>
                <c:pt idx="2">
                  <c:v>Informal</c:v>
                </c:pt>
                <c:pt idx="3">
                  <c:v>Fwd to Formal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A0-4675-A297-E990F61B6497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6377716805055788E-3"/>
                  <c:y val="7.929498294306673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A0-4675-A297-E990F61B6497}"/>
                </c:ext>
              </c:extLst>
            </c:dLbl>
            <c:dLbl>
              <c:idx val="1"/>
              <c:layout>
                <c:manualLayout>
                  <c:x val="9.8581049682667163E-3"/>
                  <c:y val="2.68216260947211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A0-4675-A297-E990F61B6497}"/>
                </c:ext>
              </c:extLst>
            </c:dLbl>
            <c:dLbl>
              <c:idx val="2"/>
              <c:layout>
                <c:manualLayout>
                  <c:x val="8.7288819205778041E-3"/>
                  <c:y val="5.2613520028196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A0-4675-A297-E990F61B6497}"/>
                </c:ext>
              </c:extLst>
            </c:dLbl>
            <c:dLbl>
              <c:idx val="3"/>
              <c:layout>
                <c:manualLayout>
                  <c:x val="1.77626663020891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BE-4C6F-B1DB-B3218BFB89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Uncontested</c:v>
                </c:pt>
                <c:pt idx="1">
                  <c:v>Straight to Formal</c:v>
                </c:pt>
                <c:pt idx="2">
                  <c:v>Informal</c:v>
                </c:pt>
                <c:pt idx="3">
                  <c:v>Fwd to Formal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4A0-4675-A297-E990F61B6497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3219997265667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A7-4111-9429-CCF95C40A27D}"/>
                </c:ext>
              </c:extLst>
            </c:dLbl>
            <c:dLbl>
              <c:idx val="1"/>
              <c:layout>
                <c:manualLayout>
                  <c:x val="8.88133315104455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C6-47DA-9E56-9EF1074C34EE}"/>
                </c:ext>
              </c:extLst>
            </c:dLbl>
            <c:dLbl>
              <c:idx val="2"/>
              <c:layout>
                <c:manualLayout>
                  <c:x val="1.1101666438805691E-2"/>
                  <c:y val="2.37342984533834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34-4B16-911C-A06FE7B58FFD}"/>
                </c:ext>
              </c:extLst>
            </c:dLbl>
            <c:dLbl>
              <c:idx val="3"/>
              <c:layout>
                <c:manualLayout>
                  <c:x val="1.554233301432796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A7-4111-9429-CCF95C40A2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Uncontested</c:v>
                </c:pt>
                <c:pt idx="1">
                  <c:v>Straight to Formal</c:v>
                </c:pt>
                <c:pt idx="2">
                  <c:v>Informal</c:v>
                </c:pt>
                <c:pt idx="3">
                  <c:v>Fwd to Formal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4A0-4675-A297-E990F61B6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9341856"/>
        <c:axId val="699344808"/>
        <c:axId val="0"/>
      </c:bar3DChart>
      <c:catAx>
        <c:axId val="69934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344808"/>
        <c:crosses val="autoZero"/>
        <c:auto val="1"/>
        <c:lblAlgn val="ctr"/>
        <c:lblOffset val="100"/>
        <c:noMultiLvlLbl val="0"/>
      </c:catAx>
      <c:valAx>
        <c:axId val="69934480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34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709528054276236E-2"/>
          <c:y val="3.9007611548556427E-2"/>
          <c:w val="0.8867786182746813"/>
          <c:h val="0.74938774480113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'18 month stuff'!$AA$1</c:f>
              <c:strCache>
                <c:ptCount val="1"/>
                <c:pt idx="0">
                  <c:v>Compliance Checks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'18 month stuff'!$Z$41:$Z$46</c:f>
              <c:numCache>
                <c:formatCode>mmm\-yy</c:formatCode>
                <c:ptCount val="6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</c:numCache>
            </c:numRef>
          </c:cat>
          <c:val>
            <c:numRef>
              <c:f>'18 month stuff'!$AA$41:$AA$46</c:f>
              <c:numCache>
                <c:formatCode>General</c:formatCode>
                <c:ptCount val="6"/>
                <c:pt idx="0">
                  <c:v>225</c:v>
                </c:pt>
                <c:pt idx="1">
                  <c:v>221</c:v>
                </c:pt>
                <c:pt idx="2">
                  <c:v>248</c:v>
                </c:pt>
                <c:pt idx="3">
                  <c:v>267</c:v>
                </c:pt>
                <c:pt idx="4">
                  <c:v>221</c:v>
                </c:pt>
                <c:pt idx="5">
                  <c:v>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EA-415F-9F5B-FF22AC1A4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9218376"/>
        <c:axId val="309218768"/>
      </c:barChart>
      <c:lineChart>
        <c:grouping val="standard"/>
        <c:varyColors val="0"/>
        <c:ser>
          <c:idx val="1"/>
          <c:order val="1"/>
          <c:tx>
            <c:strRef>
              <c:f>'18 month stuff'!$AB$1</c:f>
              <c:strCache>
                <c:ptCount val="1"/>
                <c:pt idx="0">
                  <c:v>Compliance Rate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marker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'18 month stuff'!$Z$41:$Z$46</c:f>
              <c:numCache>
                <c:formatCode>mmm\-yy</c:formatCode>
                <c:ptCount val="6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</c:numCache>
            </c:numRef>
          </c:cat>
          <c:val>
            <c:numRef>
              <c:f>'18 month stuff'!$AB$41:$AB$46</c:f>
              <c:numCache>
                <c:formatCode>0%</c:formatCode>
                <c:ptCount val="6"/>
                <c:pt idx="0">
                  <c:v>0.79</c:v>
                </c:pt>
                <c:pt idx="1">
                  <c:v>0.81</c:v>
                </c:pt>
                <c:pt idx="2">
                  <c:v>0.88</c:v>
                </c:pt>
                <c:pt idx="3">
                  <c:v>0.76</c:v>
                </c:pt>
                <c:pt idx="4">
                  <c:v>0.85</c:v>
                </c:pt>
                <c:pt idx="5">
                  <c:v>0.79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3EA-415F-9F5B-FF22AC1A4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9219552"/>
        <c:axId val="309219160"/>
      </c:lineChart>
      <c:catAx>
        <c:axId val="30921837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18768"/>
        <c:crosses val="autoZero"/>
        <c:auto val="0"/>
        <c:lblAlgn val="ctr"/>
        <c:lblOffset val="100"/>
        <c:noMultiLvlLbl val="1"/>
      </c:catAx>
      <c:valAx>
        <c:axId val="30921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18376"/>
        <c:crosses val="autoZero"/>
        <c:crossBetween val="between"/>
      </c:valAx>
      <c:valAx>
        <c:axId val="309219160"/>
        <c:scaling>
          <c:orientation val="minMax"/>
          <c:max val="1"/>
          <c:min val="0.5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19552"/>
        <c:crosses val="max"/>
        <c:crossBetween val="between"/>
      </c:valAx>
      <c:dateAx>
        <c:axId val="30921955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09219160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1503379729490522"/>
          <c:y val="0.92119614723518184"/>
          <c:w val="0.37659352114707562"/>
          <c:h val="6.37143852923237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Liquor Complaints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Sheet1!$F$3</c:f>
              <c:strCache>
                <c:ptCount val="1"/>
                <c:pt idx="0">
                  <c:v>April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Sheet1!$G$2:$J$2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Sheet1!$G$3:$J$3</c:f>
              <c:numCache>
                <c:formatCode>General</c:formatCode>
                <c:ptCount val="4"/>
                <c:pt idx="0">
                  <c:v>171</c:v>
                </c:pt>
                <c:pt idx="1">
                  <c:v>134</c:v>
                </c:pt>
                <c:pt idx="2">
                  <c:v>68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6B-43CE-8E7A-CDF994058F62}"/>
            </c:ext>
          </c:extLst>
        </c:ser>
        <c:ser>
          <c:idx val="1"/>
          <c:order val="1"/>
          <c:tx>
            <c:strRef>
              <c:f>Sheet1!$F$4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Sheet1!$G$2:$J$2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Sheet1!$G$4:$J$4</c:f>
              <c:numCache>
                <c:formatCode>General</c:formatCode>
                <c:ptCount val="4"/>
                <c:pt idx="0">
                  <c:v>174</c:v>
                </c:pt>
                <c:pt idx="1">
                  <c:v>143</c:v>
                </c:pt>
                <c:pt idx="2">
                  <c:v>82</c:v>
                </c:pt>
                <c:pt idx="3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6B-43CE-8E7A-CDF994058F62}"/>
            </c:ext>
          </c:extLst>
        </c:ser>
        <c:ser>
          <c:idx val="2"/>
          <c:order val="2"/>
          <c:tx>
            <c:strRef>
              <c:f>Sheet1!$F$5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Sheet1!$G$2:$J$2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Sheet1!$G$5:$J$5</c:f>
              <c:numCache>
                <c:formatCode>General</c:formatCode>
                <c:ptCount val="4"/>
                <c:pt idx="0">
                  <c:v>152</c:v>
                </c:pt>
                <c:pt idx="1">
                  <c:v>138</c:v>
                </c:pt>
                <c:pt idx="2">
                  <c:v>71</c:v>
                </c:pt>
                <c:pt idx="3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6B-43CE-8E7A-CDF994058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4135775"/>
        <c:axId val="1174167807"/>
      </c:areaChart>
      <c:catAx>
        <c:axId val="11741357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167807"/>
        <c:crosses val="autoZero"/>
        <c:auto val="1"/>
        <c:lblAlgn val="ctr"/>
        <c:lblOffset val="100"/>
        <c:noMultiLvlLbl val="0"/>
      </c:catAx>
      <c:valAx>
        <c:axId val="1174167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13577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5709528054276236E-2"/>
          <c:y val="3.9007611548556427E-2"/>
          <c:w val="0.8867786182746813"/>
          <c:h val="0.74938774480113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'18 month stuff'!$AA$1</c:f>
              <c:strCache>
                <c:ptCount val="1"/>
                <c:pt idx="0">
                  <c:v>Compliance Checks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'18 month stuff'!$Z$27:$Z$32</c:f>
              <c:numCache>
                <c:formatCode>mmm\-yy</c:formatCode>
                <c:ptCount val="6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</c:numCache>
            </c:numRef>
          </c:cat>
          <c:val>
            <c:numRef>
              <c:f>'18 month stuff'!$AA$27:$AA$32</c:f>
              <c:numCache>
                <c:formatCode>0</c:formatCode>
                <c:ptCount val="6"/>
                <c:pt idx="0">
                  <c:v>7</c:v>
                </c:pt>
                <c:pt idx="1">
                  <c:v>20</c:v>
                </c:pt>
                <c:pt idx="2">
                  <c:v>5</c:v>
                </c:pt>
                <c:pt idx="3">
                  <c:v>0</c:v>
                </c:pt>
                <c:pt idx="4">
                  <c:v>3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EA-415F-9F5B-FF22AC1A4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9218376"/>
        <c:axId val="309218768"/>
      </c:barChart>
      <c:lineChart>
        <c:grouping val="standard"/>
        <c:varyColors val="0"/>
        <c:ser>
          <c:idx val="1"/>
          <c:order val="1"/>
          <c:tx>
            <c:strRef>
              <c:f>'18 month stuff'!$AB$1</c:f>
              <c:strCache>
                <c:ptCount val="1"/>
                <c:pt idx="0">
                  <c:v>Compliance Rate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marker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'18 month stuff'!$Z$27:$Z$32</c:f>
              <c:numCache>
                <c:formatCode>mmm\-yy</c:formatCode>
                <c:ptCount val="6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</c:numCache>
            </c:numRef>
          </c:cat>
          <c:val>
            <c:numRef>
              <c:f>'18 month stuff'!$AB$27:$AB$32</c:f>
              <c:numCache>
                <c:formatCode>0%</c:formatCode>
                <c:ptCount val="6"/>
                <c:pt idx="0">
                  <c:v>0.72</c:v>
                </c:pt>
                <c:pt idx="1">
                  <c:v>0.4</c:v>
                </c:pt>
                <c:pt idx="2">
                  <c:v>1</c:v>
                </c:pt>
                <c:pt idx="4">
                  <c:v>1</c:v>
                </c:pt>
                <c:pt idx="5">
                  <c:v>0.66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3EA-415F-9F5B-FF22AC1A4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9219552"/>
        <c:axId val="309219160"/>
      </c:lineChart>
      <c:catAx>
        <c:axId val="30921837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18768"/>
        <c:crosses val="autoZero"/>
        <c:auto val="0"/>
        <c:lblAlgn val="ctr"/>
        <c:lblOffset val="100"/>
        <c:noMultiLvlLbl val="1"/>
      </c:catAx>
      <c:valAx>
        <c:axId val="30921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18376"/>
        <c:crosses val="autoZero"/>
        <c:crossBetween val="between"/>
      </c:valAx>
      <c:valAx>
        <c:axId val="309219160"/>
        <c:scaling>
          <c:orientation val="minMax"/>
          <c:max val="1"/>
          <c:min val="0"/>
        </c:scaling>
        <c:delete val="0"/>
        <c:axPos val="r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19552"/>
        <c:crosses val="max"/>
        <c:crossBetween val="between"/>
      </c:valAx>
      <c:dateAx>
        <c:axId val="30921955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09219160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709528054276236E-2"/>
          <c:y val="3.9007611548556427E-2"/>
          <c:w val="0.8867786182746813"/>
          <c:h val="0.74938774480113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'18 month stuff'!$AO$1</c:f>
              <c:strCache>
                <c:ptCount val="1"/>
                <c:pt idx="0">
                  <c:v>Compliance Checks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'18 month stuff'!$AN$52:$AN$57</c:f>
              <c:numCache>
                <c:formatCode>mmm\-yy</c:formatCode>
                <c:ptCount val="6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</c:numCache>
            </c:numRef>
          </c:cat>
          <c:val>
            <c:numRef>
              <c:f>'18 month stuff'!$AO$52:$AO$57</c:f>
              <c:numCache>
                <c:formatCode>General</c:formatCode>
                <c:ptCount val="6"/>
                <c:pt idx="0">
                  <c:v>48</c:v>
                </c:pt>
                <c:pt idx="1">
                  <c:v>131</c:v>
                </c:pt>
                <c:pt idx="2">
                  <c:v>123</c:v>
                </c:pt>
                <c:pt idx="3">
                  <c:v>37</c:v>
                </c:pt>
                <c:pt idx="4">
                  <c:v>107</c:v>
                </c:pt>
                <c:pt idx="5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00-4DE3-A9BB-FA4B45BC3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9218376"/>
        <c:axId val="309218768"/>
      </c:barChart>
      <c:lineChart>
        <c:grouping val="standard"/>
        <c:varyColors val="0"/>
        <c:ser>
          <c:idx val="1"/>
          <c:order val="1"/>
          <c:tx>
            <c:strRef>
              <c:f>'18 month stuff'!$AP$1</c:f>
              <c:strCache>
                <c:ptCount val="1"/>
                <c:pt idx="0">
                  <c:v>Compliance Rate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marker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'18 month stuff'!$AN$52:$AN$57</c:f>
              <c:numCache>
                <c:formatCode>mmm\-yy</c:formatCode>
                <c:ptCount val="6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</c:numCache>
            </c:numRef>
          </c:cat>
          <c:val>
            <c:numRef>
              <c:f>'18 month stuff'!$AP$52:$AP$57</c:f>
              <c:numCache>
                <c:formatCode>0%</c:formatCode>
                <c:ptCount val="6"/>
                <c:pt idx="0">
                  <c:v>0.96</c:v>
                </c:pt>
                <c:pt idx="1">
                  <c:v>0.97</c:v>
                </c:pt>
                <c:pt idx="2">
                  <c:v>0.93</c:v>
                </c:pt>
                <c:pt idx="3">
                  <c:v>0.92</c:v>
                </c:pt>
                <c:pt idx="4">
                  <c:v>0.97</c:v>
                </c:pt>
                <c:pt idx="5">
                  <c:v>0.93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900-4DE3-A9BB-FA4B45BC3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9219552"/>
        <c:axId val="309219160"/>
      </c:lineChart>
      <c:catAx>
        <c:axId val="30921837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18768"/>
        <c:crosses val="autoZero"/>
        <c:auto val="0"/>
        <c:lblAlgn val="ctr"/>
        <c:lblOffset val="100"/>
        <c:noMultiLvlLbl val="1"/>
      </c:catAx>
      <c:valAx>
        <c:axId val="30921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18376"/>
        <c:crosses val="autoZero"/>
        <c:crossBetween val="between"/>
      </c:valAx>
      <c:valAx>
        <c:axId val="309219160"/>
        <c:scaling>
          <c:orientation val="minMax"/>
          <c:max val="1"/>
          <c:min val="0.70000000000000007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19552"/>
        <c:crosses val="max"/>
        <c:crossBetween val="between"/>
      </c:valAx>
      <c:dateAx>
        <c:axId val="30921955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09219160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5709528054276236E-2"/>
          <c:y val="3.9007611548556427E-2"/>
          <c:w val="0.8867786182746813"/>
          <c:h val="0.74938774480113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Compliance checks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Sheet1!$H$22:$H$27</c:f>
              <c:numCache>
                <c:formatCode>mmm\-yy</c:formatCode>
                <c:ptCount val="6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</c:numCache>
            </c:numRef>
          </c:cat>
          <c:val>
            <c:numRef>
              <c:f>Sheet1!$I$22:$I$27</c:f>
              <c:numCache>
                <c:formatCode>General</c:formatCode>
                <c:ptCount val="6"/>
                <c:pt idx="0">
                  <c:v>93</c:v>
                </c:pt>
                <c:pt idx="1">
                  <c:v>114</c:v>
                </c:pt>
                <c:pt idx="2">
                  <c:v>148</c:v>
                </c:pt>
                <c:pt idx="3">
                  <c:v>81</c:v>
                </c:pt>
                <c:pt idx="4">
                  <c:v>96</c:v>
                </c:pt>
                <c:pt idx="5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EA-415F-9F5B-FF22AC1A4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9218376"/>
        <c:axId val="309218768"/>
      </c:barChart>
      <c:lineChart>
        <c:grouping val="standard"/>
        <c:varyColors val="0"/>
        <c:ser>
          <c:idx val="1"/>
          <c:order val="1"/>
          <c:tx>
            <c:strRef>
              <c:f>Sheet1!$J$1</c:f>
              <c:strCache>
                <c:ptCount val="1"/>
                <c:pt idx="0">
                  <c:v>Compliance Rate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marker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Sheet1!$H$22:$H$27</c:f>
              <c:numCache>
                <c:formatCode>mmm\-yy</c:formatCode>
                <c:ptCount val="6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</c:numCache>
            </c:numRef>
          </c:cat>
          <c:val>
            <c:numRef>
              <c:f>Sheet1!$J$22:$J$27</c:f>
              <c:numCache>
                <c:formatCode>0%</c:formatCode>
                <c:ptCount val="6"/>
                <c:pt idx="0">
                  <c:v>0.8</c:v>
                </c:pt>
                <c:pt idx="1">
                  <c:v>0.8</c:v>
                </c:pt>
                <c:pt idx="2">
                  <c:v>0.84</c:v>
                </c:pt>
                <c:pt idx="3">
                  <c:v>0.8</c:v>
                </c:pt>
                <c:pt idx="4">
                  <c:v>0.8</c:v>
                </c:pt>
                <c:pt idx="5">
                  <c:v>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3EA-415F-9F5B-FF22AC1A4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9219552"/>
        <c:axId val="309219160"/>
      </c:lineChart>
      <c:catAx>
        <c:axId val="30921837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18768"/>
        <c:crosses val="autoZero"/>
        <c:auto val="0"/>
        <c:lblAlgn val="ctr"/>
        <c:lblOffset val="100"/>
        <c:noMultiLvlLbl val="1"/>
      </c:catAx>
      <c:valAx>
        <c:axId val="30921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18376"/>
        <c:crosses val="autoZero"/>
        <c:crossBetween val="between"/>
      </c:valAx>
      <c:valAx>
        <c:axId val="309219160"/>
        <c:scaling>
          <c:orientation val="minMax"/>
          <c:max val="1"/>
          <c:min val="0.5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19552"/>
        <c:crosses val="max"/>
        <c:crossBetween val="between"/>
      </c:valAx>
      <c:dateAx>
        <c:axId val="30921955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09219160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6377529747930755E-3"/>
                  <c:y val="-9.1172484759858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C1-4D30-A11F-30C4A72E0F28}"/>
                </c:ext>
              </c:extLst>
            </c:dLbl>
            <c:dLbl>
              <c:idx val="1"/>
              <c:layout>
                <c:manualLayout>
                  <c:x val="5.4555378391379257E-3"/>
                  <c:y val="-1.78762870342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C1-4D30-A11F-30C4A72E0F28}"/>
                </c:ext>
              </c:extLst>
            </c:dLbl>
            <c:dLbl>
              <c:idx val="2"/>
              <c:layout>
                <c:manualLayout>
                  <c:x val="9.8199681104482652E-3"/>
                  <c:y val="-1.4854898441983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C1-4D30-A11F-30C4A72E0F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2833</c:v>
                </c:pt>
                <c:pt idx="1">
                  <c:v>459</c:v>
                </c:pt>
                <c:pt idx="2">
                  <c:v>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27-429B-8C26-91A9A57A247A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7288605426206808E-3"/>
                  <c:y val="-1.86245564891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C1-4D30-A11F-30C4A72E0F28}"/>
                </c:ext>
              </c:extLst>
            </c:dLbl>
            <c:dLbl>
              <c:idx val="1"/>
              <c:layout>
                <c:manualLayout>
                  <c:x val="1.2002183246103436E-2"/>
                  <c:y val="-1.502967814386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C1-4D30-A11F-30C4A72E0F28}"/>
                </c:ext>
              </c:extLst>
            </c:dLbl>
            <c:dLbl>
              <c:idx val="2"/>
              <c:layout>
                <c:manualLayout>
                  <c:x val="1.5275505949586191E-2"/>
                  <c:y val="-1.7351751326035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C1-4D30-A11F-30C4A72E0F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2619</c:v>
                </c:pt>
                <c:pt idx="1">
                  <c:v>502</c:v>
                </c:pt>
                <c:pt idx="2">
                  <c:v>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27-429B-8C26-91A9A57A247A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275505949586151E-2"/>
                  <c:y val="-1.338332806110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C1-4D30-A11F-30C4A72E0F28}"/>
                </c:ext>
              </c:extLst>
            </c:dLbl>
            <c:dLbl>
              <c:idx val="1"/>
              <c:layout>
                <c:manualLayout>
                  <c:x val="1.4184398381758527E-2"/>
                  <c:y val="-1.0287033882293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C1-4D30-A11F-30C4A72E0F28}"/>
                </c:ext>
              </c:extLst>
            </c:dLbl>
            <c:dLbl>
              <c:idx val="2"/>
              <c:layout>
                <c:manualLayout>
                  <c:x val="1.3093290813930861E-2"/>
                  <c:y val="-1.3358359532266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C1-4D30-A11F-30C4A72E0F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2033</c:v>
                </c:pt>
                <c:pt idx="1">
                  <c:v>390</c:v>
                </c:pt>
                <c:pt idx="2">
                  <c:v>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27-429B-8C26-91A9A57A24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9341856"/>
        <c:axId val="699344808"/>
        <c:axId val="0"/>
      </c:bar3DChart>
      <c:catAx>
        <c:axId val="69934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344808"/>
        <c:crosses val="autoZero"/>
        <c:auto val="1"/>
        <c:lblAlgn val="ctr"/>
        <c:lblOffset val="100"/>
        <c:noMultiLvlLbl val="0"/>
      </c:catAx>
      <c:valAx>
        <c:axId val="699344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34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911075678275851E-2"/>
                  <c:y val="-1.1609908535860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C1-4D30-A11F-30C4A72E0F28}"/>
                </c:ext>
              </c:extLst>
            </c:dLbl>
            <c:dLbl>
              <c:idx val="1"/>
              <c:layout>
                <c:manualLayout>
                  <c:x val="9.8199681104482652E-3"/>
                  <c:y val="-1.8575853657377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C1-4D30-A11F-30C4A72E0F28}"/>
                </c:ext>
              </c:extLst>
            </c:dLbl>
            <c:dLbl>
              <c:idx val="2"/>
              <c:layout>
                <c:manualLayout>
                  <c:x val="9.8199681104481854E-3"/>
                  <c:y val="-2.08978353645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C1-4D30-A11F-30C4A72E0F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62</c:v>
                </c:pt>
                <c:pt idx="1">
                  <c:v>23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27-429B-8C26-91A9A57A24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7288605426206409E-3"/>
                  <c:y val="-2.200141659167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C1-4D30-A11F-30C4A72E0F28}"/>
                </c:ext>
              </c:extLst>
            </c:dLbl>
            <c:dLbl>
              <c:idx val="1"/>
              <c:layout>
                <c:manualLayout>
                  <c:x val="8.7288605426206808E-3"/>
                  <c:y val="-1.1609908535860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C1-4D30-A11F-30C4A72E0F28}"/>
                </c:ext>
              </c:extLst>
            </c:dLbl>
            <c:dLbl>
              <c:idx val="2"/>
              <c:layout>
                <c:manualLayout>
                  <c:x val="1.2002183246103436E-2"/>
                  <c:y val="-1.3931890243032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C1-4D30-A11F-30C4A72E0F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48</c:v>
                </c:pt>
                <c:pt idx="1">
                  <c:v>13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27-429B-8C26-91A9A57A24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457721085241362E-2"/>
                  <c:y val="-1.6253871950205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C1-4D30-A11F-30C4A72E0F28}"/>
                </c:ext>
              </c:extLst>
            </c:dLbl>
            <c:dLbl>
              <c:idx val="1"/>
              <c:layout>
                <c:manualLayout>
                  <c:x val="1.2002183246103356E-2"/>
                  <c:y val="-1.6253871950205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C1-4D30-A11F-30C4A72E0F28}"/>
                </c:ext>
              </c:extLst>
            </c:dLbl>
            <c:dLbl>
              <c:idx val="2"/>
              <c:layout>
                <c:manualLayout>
                  <c:x val="1.309329081393102E-2"/>
                  <c:y val="-1.1609908535860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C1-4D30-A11F-30C4A72E0F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41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27-429B-8C26-91A9A57A24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9341856"/>
        <c:axId val="699344808"/>
        <c:axId val="0"/>
      </c:bar3DChart>
      <c:catAx>
        <c:axId val="69934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344808"/>
        <c:crosses val="autoZero"/>
        <c:auto val="1"/>
        <c:lblAlgn val="ctr"/>
        <c:lblOffset val="100"/>
        <c:noMultiLvlLbl val="0"/>
      </c:catAx>
      <c:valAx>
        <c:axId val="699344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34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8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'2022'!$B$39</c:f>
              <c:strCache>
                <c:ptCount val="1"/>
                <c:pt idx="0">
                  <c:v>Cannabis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8528237893828621E-3"/>
                  <c:y val="9.0987502447353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27-4261-8917-CBD0DA1CA7F1}"/>
                </c:ext>
              </c:extLst>
            </c:dLbl>
            <c:dLbl>
              <c:idx val="1"/>
              <c:layout>
                <c:manualLayout>
                  <c:x val="1.3614654457930031E-3"/>
                  <c:y val="9.26531986082694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27-4261-8917-CBD0DA1CA7F1}"/>
                </c:ext>
              </c:extLst>
            </c:dLbl>
            <c:dLbl>
              <c:idx val="2"/>
              <c:layout>
                <c:manualLayout>
                  <c:x val="4.8528237893828621E-3"/>
                  <c:y val="1.1687481350069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39-4B6A-8592-35E6FE67F1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'2022'!$D$38:$F$38</c:f>
              <c:strCache>
                <c:ptCount val="3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</c:strCache>
            </c:strRef>
          </c:cat>
          <c:val>
            <c:numRef>
              <c:f>'2022'!$D$39:$F$39</c:f>
              <c:numCache>
                <c:formatCode>General</c:formatCode>
                <c:ptCount val="3"/>
                <c:pt idx="0">
                  <c:v>78</c:v>
                </c:pt>
                <c:pt idx="1">
                  <c:v>109</c:v>
                </c:pt>
                <c:pt idx="2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98-447C-94A7-665C67209268}"/>
            </c:ext>
          </c:extLst>
        </c:ser>
        <c:ser>
          <c:idx val="1"/>
          <c:order val="1"/>
          <c:tx>
            <c:strRef>
              <c:f>'2022'!$B$40</c:f>
              <c:strCache>
                <c:ptCount val="1"/>
                <c:pt idx="0">
                  <c:v>Liquor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264856041173299E-2"/>
                  <c:y val="9.4318894769184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27-4261-8917-CBD0DA1CA7F1}"/>
                </c:ext>
              </c:extLst>
            </c:dLbl>
            <c:dLbl>
              <c:idx val="1"/>
              <c:layout>
                <c:manualLayout>
                  <c:x val="1.8346348708632932E-2"/>
                  <c:y val="6.662784643661807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27-4261-8917-CBD0DA1CA7F1}"/>
                </c:ext>
              </c:extLst>
            </c:dLbl>
            <c:dLbl>
              <c:idx val="2"/>
              <c:layout>
                <c:manualLayout>
                  <c:x val="7.2792356840742931E-3"/>
                  <c:y val="8.76561101255230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27-4261-8917-CBD0DA1CA7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'2022'!$D$38:$F$38</c:f>
              <c:strCache>
                <c:ptCount val="3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</c:strCache>
            </c:strRef>
          </c:cat>
          <c:val>
            <c:numRef>
              <c:f>'2022'!$D$40:$F$40</c:f>
              <c:numCache>
                <c:formatCode>General</c:formatCode>
                <c:ptCount val="3"/>
                <c:pt idx="0">
                  <c:v>340</c:v>
                </c:pt>
                <c:pt idx="1">
                  <c:v>379</c:v>
                </c:pt>
                <c:pt idx="2">
                  <c:v>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98-447C-94A7-665C67209268}"/>
            </c:ext>
          </c:extLst>
        </c:ser>
        <c:ser>
          <c:idx val="2"/>
          <c:order val="2"/>
          <c:tx>
            <c:strRef>
              <c:f>'2022'!$B$41</c:f>
              <c:strCache>
                <c:ptCount val="1"/>
                <c:pt idx="0">
                  <c:v>Tobacco/Vape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264760513145905E-2"/>
                  <c:y val="-2.25570690741651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055555555555556E-2"/>
                      <c:h val="6.45790112288950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073-4F8F-9963-4C54B41696FE}"/>
                </c:ext>
              </c:extLst>
            </c:dLbl>
            <c:dLbl>
              <c:idx val="1"/>
              <c:layout>
                <c:manualLayout>
                  <c:x val="1.3790043916144645E-2"/>
                  <c:y val="6.34344952330950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73-4F8F-9963-4C54B41696FE}"/>
                </c:ext>
              </c:extLst>
            </c:dLbl>
            <c:dLbl>
              <c:idx val="2"/>
              <c:layout>
                <c:manualLayout>
                  <c:x val="1.6984883262840016E-2"/>
                  <c:y val="-2.92187033751754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73-4F8F-9963-4C54B41696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'2022'!$D$38:$F$38</c:f>
              <c:strCache>
                <c:ptCount val="3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</c:strCache>
            </c:strRef>
          </c:cat>
          <c:val>
            <c:numRef>
              <c:f>'2022'!$D$41:$F$41</c:f>
              <c:numCache>
                <c:formatCode>General</c:formatCode>
                <c:ptCount val="3"/>
                <c:pt idx="0">
                  <c:v>6</c:v>
                </c:pt>
                <c:pt idx="1">
                  <c:v>27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86-4092-A3BE-1942D425F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692856"/>
        <c:axId val="339457008"/>
        <c:axId val="0"/>
      </c:bar3DChart>
      <c:catAx>
        <c:axId val="67069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7008"/>
        <c:crosses val="autoZero"/>
        <c:auto val="1"/>
        <c:lblAlgn val="ctr"/>
        <c:lblOffset val="100"/>
        <c:noMultiLvlLbl val="0"/>
      </c:catAx>
      <c:valAx>
        <c:axId val="339457008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69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8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'2022'!$B$48</c:f>
              <c:strCache>
                <c:ptCount val="1"/>
                <c:pt idx="0">
                  <c:v>FBI/WSP fingerprinting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777777777777779E-3"/>
                  <c:y val="5.78217198320084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27-4261-8917-CBD0DA1CA7F1}"/>
                </c:ext>
              </c:extLst>
            </c:dLbl>
            <c:dLbl>
              <c:idx val="1"/>
              <c:layout>
                <c:manualLayout>
                  <c:x val="-7.3232720909886268E-3"/>
                  <c:y val="8.15841272789774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27-4261-8917-CBD0DA1CA7F1}"/>
                </c:ext>
              </c:extLst>
            </c:dLbl>
            <c:dLbl>
              <c:idx val="2"/>
              <c:layout>
                <c:manualLayout>
                  <c:x val="1.1111111111111112E-2"/>
                  <c:y val="5.1734785492099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27-4261-8917-CBD0DA1CA7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'2022'!$D$47:$F$47</c:f>
              <c:strCache>
                <c:ptCount val="3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</c:strCache>
            </c:strRef>
          </c:cat>
          <c:val>
            <c:numRef>
              <c:f>'2022'!$D$48:$F$48</c:f>
              <c:numCache>
                <c:formatCode>0</c:formatCode>
                <c:ptCount val="3"/>
                <c:pt idx="0">
                  <c:v>66</c:v>
                </c:pt>
                <c:pt idx="1">
                  <c:v>104</c:v>
                </c:pt>
                <c:pt idx="2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98-447C-94A7-665C67209268}"/>
            </c:ext>
          </c:extLst>
        </c:ser>
        <c:ser>
          <c:idx val="1"/>
          <c:order val="1"/>
          <c:tx>
            <c:strRef>
              <c:f>'2022'!$B$49</c:f>
              <c:strCache>
                <c:ptCount val="1"/>
                <c:pt idx="0">
                  <c:v>Cannabis Renewals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171697287838968E-2"/>
                  <c:y val="5.45375257623763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27-4261-8917-CBD0DA1CA7F1}"/>
                </c:ext>
              </c:extLst>
            </c:dLbl>
            <c:dLbl>
              <c:idx val="1"/>
              <c:layout>
                <c:manualLayout>
                  <c:x val="2.3232283464566929E-2"/>
                  <c:y val="1.243492681585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27-4261-8917-CBD0DA1CA7F1}"/>
                </c:ext>
              </c:extLst>
            </c:dLbl>
            <c:dLbl>
              <c:idx val="2"/>
              <c:layout>
                <c:manualLayout>
                  <c:x val="2.4999999999999897E-2"/>
                  <c:y val="8.33174462732215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27-4261-8917-CBD0DA1CA7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'2022'!$D$47:$F$47</c:f>
              <c:strCache>
                <c:ptCount val="3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</c:strCache>
            </c:strRef>
          </c:cat>
          <c:val>
            <c:numRef>
              <c:f>'2022'!$D$49:$F$49</c:f>
              <c:numCache>
                <c:formatCode>General</c:formatCode>
                <c:ptCount val="3"/>
                <c:pt idx="0">
                  <c:v>68</c:v>
                </c:pt>
                <c:pt idx="1">
                  <c:v>84</c:v>
                </c:pt>
                <c:pt idx="2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98-447C-94A7-665C672092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692856"/>
        <c:axId val="339457008"/>
        <c:axId val="0"/>
      </c:bar3DChart>
      <c:catAx>
        <c:axId val="67069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7008"/>
        <c:crosses val="autoZero"/>
        <c:auto val="1"/>
        <c:lblAlgn val="ctr"/>
        <c:lblOffset val="100"/>
        <c:noMultiLvlLbl val="0"/>
      </c:catAx>
      <c:valAx>
        <c:axId val="339457008"/>
        <c:scaling>
          <c:orientation val="minMax"/>
          <c:max val="124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69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[Examiner Unit data tracker_6-1-23.xlsx]Sheet1!PivotTable1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Examiner</a:t>
            </a:r>
            <a:r>
              <a:rPr lang="en-US" baseline="0"/>
              <a:t> Top request for June 2023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Sheet1!$A$4:$A$8</c:f>
              <c:strCache>
                <c:ptCount val="4"/>
                <c:pt idx="0">
                  <c:v>CCRS Activity</c:v>
                </c:pt>
                <c:pt idx="1">
                  <c:v>Officer Request</c:v>
                </c:pt>
                <c:pt idx="2">
                  <c:v>Licensee Request</c:v>
                </c:pt>
                <c:pt idx="3">
                  <c:v>QA Failure</c:v>
                </c:pt>
              </c:strCache>
            </c:strRef>
          </c:cat>
          <c:val>
            <c:numRef>
              <c:f>Sheet1!$B$4:$B$8</c:f>
              <c:numCache>
                <c:formatCode>General</c:formatCode>
                <c:ptCount val="4"/>
                <c:pt idx="0">
                  <c:v>23</c:v>
                </c:pt>
                <c:pt idx="1">
                  <c:v>36</c:v>
                </c:pt>
                <c:pt idx="2">
                  <c:v>11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2F-467D-808A-8985F8E7AB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30025888"/>
        <c:axId val="730024640"/>
      </c:barChart>
      <c:catAx>
        <c:axId val="730025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024640"/>
        <c:crosses val="autoZero"/>
        <c:auto val="1"/>
        <c:lblAlgn val="ctr"/>
        <c:lblOffset val="100"/>
        <c:noMultiLvlLbl val="0"/>
      </c:catAx>
      <c:valAx>
        <c:axId val="730024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02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Complaints</c:v>
                </c:pt>
                <c:pt idx="1">
                  <c:v>Resolved</c:v>
                </c:pt>
                <c:pt idx="2">
                  <c:v>Investigations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9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5C-478C-B99D-03B7DE4111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Complaints</c:v>
                </c:pt>
                <c:pt idx="1">
                  <c:v>Resolved</c:v>
                </c:pt>
                <c:pt idx="2">
                  <c:v>Investigations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5C-478C-B99D-03B7DE4111A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Complaints</c:v>
                </c:pt>
                <c:pt idx="1">
                  <c:v>Resolved</c:v>
                </c:pt>
                <c:pt idx="2">
                  <c:v>Investigations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5C-478C-B99D-03B7DE411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5577320"/>
        <c:axId val="645577648"/>
      </c:barChart>
      <c:catAx>
        <c:axId val="645577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577648"/>
        <c:crosses val="autoZero"/>
        <c:auto val="1"/>
        <c:lblAlgn val="ctr"/>
        <c:lblOffset val="100"/>
        <c:noMultiLvlLbl val="0"/>
      </c:catAx>
      <c:valAx>
        <c:axId val="64557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577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Education Data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8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352263252528423E-2"/>
                  <c:y val="-5.87097225220893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13-4A6A-8F97-61D8D14142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Education Contacts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25850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13-4A6A-8F97-61D8D14142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1435645425613558E-2"/>
                  <c:y val="-2.93562650610189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13-4A6A-8F97-61D8D14142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Education Contacts</c:v>
                </c:pt>
              </c:strCache>
            </c:strRef>
          </c:cat>
          <c:val>
            <c:numRef>
              <c:f>Sheet1!$C$2</c:f>
              <c:numCache>
                <c:formatCode>0</c:formatCode>
                <c:ptCount val="1"/>
                <c:pt idx="0">
                  <c:v>23992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13-4A6A-8F97-61D8D14142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68517048206492E-2"/>
                  <c:y val="6.99288919161055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13-4A6A-8F97-61D8D14142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Education Contacts</c:v>
                </c:pt>
              </c:strCache>
            </c:strRef>
          </c:cat>
          <c:val>
            <c:numRef>
              <c:f>Sheet1!$D$2</c:f>
              <c:numCache>
                <c:formatCode>0</c:formatCode>
                <c:ptCount val="1"/>
                <c:pt idx="0">
                  <c:v>15187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13-4A6A-8F97-61D8D1414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692856"/>
        <c:axId val="339457008"/>
        <c:axId val="0"/>
      </c:bar3DChart>
      <c:catAx>
        <c:axId val="67069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7008"/>
        <c:crosses val="autoZero"/>
        <c:auto val="1"/>
        <c:lblAlgn val="ctr"/>
        <c:lblOffset val="100"/>
        <c:noMultiLvlLbl val="0"/>
      </c:catAx>
      <c:valAx>
        <c:axId val="33945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69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                   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8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9918419782402512E-3"/>
                  <c:y val="1.1957287420464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AC-47DE-88C6-471E5016F4C3}"/>
                </c:ext>
              </c:extLst>
            </c:dLbl>
            <c:dLbl>
              <c:idx val="1"/>
              <c:layout>
                <c:manualLayout>
                  <c:x val="5.4349594685949906E-3"/>
                  <c:y val="9.85944873898052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AC-47DE-88C6-471E5016F4C3}"/>
                </c:ext>
              </c:extLst>
            </c:dLbl>
            <c:dLbl>
              <c:idx val="2"/>
              <c:layout>
                <c:manualLayout>
                  <c:x val="1.0375386098480387E-2"/>
                  <c:y val="7.13130386906922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5A-4068-B5A2-FA96B849D0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AVN</c:v>
                </c:pt>
                <c:pt idx="1">
                  <c:v>NTC</c:v>
                </c:pt>
                <c:pt idx="2">
                  <c:v>Warnings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667</c:v>
                </c:pt>
                <c:pt idx="1">
                  <c:v>172</c:v>
                </c:pt>
                <c:pt idx="2">
                  <c:v>1037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AC-47DE-88C6-471E5016F4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0083704312388986E-3"/>
                  <c:y val="4.19567736296729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AC-47DE-88C6-471E5016F4C3}"/>
                </c:ext>
              </c:extLst>
            </c:dLbl>
            <c:dLbl>
              <c:idx val="1"/>
              <c:layout>
                <c:manualLayout>
                  <c:x val="7.1455365756187958E-3"/>
                  <c:y val="7.0622369103373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AC-47DE-88C6-471E5016F4C3}"/>
                </c:ext>
              </c:extLst>
            </c:dLbl>
            <c:dLbl>
              <c:idx val="2"/>
              <c:layout>
                <c:manualLayout>
                  <c:x val="1.5563079147720454E-2"/>
                  <c:y val="1.4262607738138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AC-47DE-88C6-471E5016F4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AVN</c:v>
                </c:pt>
                <c:pt idx="1">
                  <c:v>NTC</c:v>
                </c:pt>
                <c:pt idx="2">
                  <c:v>Warnings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920</c:v>
                </c:pt>
                <c:pt idx="1">
                  <c:v>347</c:v>
                </c:pt>
                <c:pt idx="2">
                  <c:v>1004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AC-47DE-88C6-471E5016F4C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422236685431773E-2"/>
                  <c:y val="3.427237257075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AC-47DE-88C6-471E5016F4C3}"/>
                </c:ext>
              </c:extLst>
            </c:dLbl>
            <c:dLbl>
              <c:idx val="1"/>
              <c:layout>
                <c:manualLayout>
                  <c:x val="1.2159625723604826E-2"/>
                  <c:y val="1.4124193060679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AC-47DE-88C6-471E5016F4C3}"/>
                </c:ext>
              </c:extLst>
            </c:dLbl>
            <c:dLbl>
              <c:idx val="2"/>
              <c:layout>
                <c:manualLayout>
                  <c:x val="2.1043788350293059E-2"/>
                  <c:y val="1.0696955803603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AC-47DE-88C6-471E5016F4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AVN</c:v>
                </c:pt>
                <c:pt idx="1">
                  <c:v>NTC</c:v>
                </c:pt>
                <c:pt idx="2">
                  <c:v>Warnings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470</c:v>
                </c:pt>
                <c:pt idx="1">
                  <c:v>328</c:v>
                </c:pt>
                <c:pt idx="2">
                  <c:v>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DAC-47DE-88C6-471E5016F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692856"/>
        <c:axId val="339457008"/>
        <c:axId val="0"/>
      </c:bar3DChart>
      <c:catAx>
        <c:axId val="67069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7008"/>
        <c:crosses val="autoZero"/>
        <c:auto val="1"/>
        <c:lblAlgn val="ctr"/>
        <c:lblOffset val="100"/>
        <c:noMultiLvlLbl val="0"/>
      </c:catAx>
      <c:valAx>
        <c:axId val="33945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69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Educational</a:t>
            </a:r>
            <a:r>
              <a:rPr lang="en-US" baseline="0" dirty="0"/>
              <a:t> Contacts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8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746898115008349E-2"/>
          <c:y val="0.11475469405368709"/>
          <c:w val="0.93325310188499166"/>
          <c:h val="0.66877400291420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Contacts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93939393939394E-2"/>
                  <c:y val="-2.0064495277508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98-447C-94A7-665C67209268}"/>
                </c:ext>
              </c:extLst>
            </c:dLbl>
            <c:dLbl>
              <c:idx val="1"/>
              <c:layout>
                <c:manualLayout>
                  <c:x val="2.5252525252525158E-2"/>
                  <c:y val="-2.0064495277508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98-447C-94A7-665C672092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1st QTR 2023</c:v>
                </c:pt>
                <c:pt idx="1">
                  <c:v>2nd QTR 2023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7774</c:v>
                </c:pt>
                <c:pt idx="1">
                  <c:v>7413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98-447C-94A7-665C672092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692856"/>
        <c:axId val="339457008"/>
        <c:axId val="0"/>
      </c:bar3DChart>
      <c:catAx>
        <c:axId val="67069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7008"/>
        <c:crosses val="autoZero"/>
        <c:auto val="1"/>
        <c:lblAlgn val="ctr"/>
        <c:lblOffset val="100"/>
        <c:noMultiLvlLbl val="0"/>
      </c:catAx>
      <c:valAx>
        <c:axId val="339457008"/>
        <c:scaling>
          <c:orientation val="minMax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69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Year to date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8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688556452906129E-2"/>
                  <c:y val="6.132517078063422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58-42C5-AD8F-E6D7D4A04706}"/>
                </c:ext>
              </c:extLst>
            </c:dLbl>
            <c:dLbl>
              <c:idx val="1"/>
              <c:layout>
                <c:manualLayout>
                  <c:x val="4.970363230818287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13-4589-A3B7-AC22F6E29C51}"/>
                </c:ext>
              </c:extLst>
            </c:dLbl>
            <c:dLbl>
              <c:idx val="2"/>
              <c:layout>
                <c:manualLayout>
                  <c:x val="6.2129540385228591E-3"/>
                  <c:y val="2.6930486476971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13-4589-A3B7-AC22F6E2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18427</c:v>
                </c:pt>
                <c:pt idx="1">
                  <c:v>4702</c:v>
                </c:pt>
                <c:pt idx="2">
                  <c:v>2721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58-42C5-AD8F-E6D7D4A047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646345643168426E-2"/>
                  <c:y val="4.3461988254490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58-42C5-AD8F-E6D7D4A04706}"/>
                </c:ext>
              </c:extLst>
            </c:dLbl>
            <c:dLbl>
              <c:idx val="1"/>
              <c:layout>
                <c:manualLayout>
                  <c:x val="9.9407264616365749E-3"/>
                  <c:y val="-2.69304864769738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13-4589-A3B7-AC22F6E29C51}"/>
                </c:ext>
              </c:extLst>
            </c:dLbl>
            <c:dLbl>
              <c:idx val="2"/>
              <c:layout>
                <c:manualLayout>
                  <c:x val="1.61536805001595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858-42C5-AD8F-E6D7D4A047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">
                  <c:v>12578</c:v>
                </c:pt>
                <c:pt idx="1">
                  <c:v>8021</c:v>
                </c:pt>
                <c:pt idx="2">
                  <c:v>3395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58-42C5-AD8F-E6D7D4A047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478767792163629E-2"/>
                  <c:y val="-8.605032608154987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58-42C5-AD8F-E6D7D4A04706}"/>
                </c:ext>
              </c:extLst>
            </c:dLbl>
            <c:dLbl>
              <c:idx val="1"/>
              <c:layout>
                <c:manualLayout>
                  <c:x val="1.6153680500159341E-2"/>
                  <c:y val="-2.69304864769728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858-42C5-AD8F-E6D7D4A04706}"/>
                </c:ext>
              </c:extLst>
            </c:dLbl>
            <c:dLbl>
              <c:idx val="2"/>
              <c:layout>
                <c:manualLayout>
                  <c:x val="1.366849888475029E-2"/>
                  <c:y val="-9.874397638339242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58-42C5-AD8F-E6D7D4A047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9399</c:v>
                </c:pt>
                <c:pt idx="1">
                  <c:v>4590</c:v>
                </c:pt>
                <c:pt idx="2" formatCode="0">
                  <c:v>1477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858-42C5-AD8F-E6D7D4A04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692856"/>
        <c:axId val="339457008"/>
        <c:axId val="0"/>
      </c:bar3DChart>
      <c:catAx>
        <c:axId val="67069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7008"/>
        <c:crosses val="autoZero"/>
        <c:auto val="1"/>
        <c:lblAlgn val="ctr"/>
        <c:lblOffset val="100"/>
        <c:noMultiLvlLbl val="0"/>
      </c:catAx>
      <c:valAx>
        <c:axId val="33945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69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Educational</a:t>
            </a:r>
            <a:r>
              <a:rPr lang="en-US" baseline="0" dirty="0"/>
              <a:t> Contacts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8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3147880741854533E-17"/>
                  <c:y val="1.1465425872861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98-447C-94A7-665C67209268}"/>
                </c:ext>
              </c:extLst>
            </c:dLbl>
            <c:dLbl>
              <c:idx val="1"/>
              <c:layout>
                <c:manualLayout>
                  <c:x val="7.5757575757576219E-3"/>
                  <c:y val="1.1465425872861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98-447C-94A7-665C67209268}"/>
                </c:ext>
              </c:extLst>
            </c:dLbl>
            <c:dLbl>
              <c:idx val="2"/>
              <c:layout>
                <c:manualLayout>
                  <c:x val="-9.2591522967418133E-17"/>
                  <c:y val="1.146542587286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330808080808082E-2"/>
                      <c:h val="6.45790112288950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F98-447C-94A7-665C67209268}"/>
                </c:ext>
              </c:extLst>
            </c:dLbl>
            <c:dLbl>
              <c:idx val="3"/>
              <c:layout>
                <c:manualLayout>
                  <c:x val="6.3131313131312202E-3"/>
                  <c:y val="5.73271293643098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70-4956-B5CA-6686ECF6D5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Liquor</c:v>
                </c:pt>
                <c:pt idx="1">
                  <c:v>Cannabis</c:v>
                </c:pt>
                <c:pt idx="2">
                  <c:v>Consultants</c:v>
                </c:pt>
                <c:pt idx="3">
                  <c:v>Tobacco/Vapor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1588</c:v>
                </c:pt>
                <c:pt idx="1">
                  <c:v>172</c:v>
                </c:pt>
                <c:pt idx="2">
                  <c:v>578</c:v>
                </c:pt>
                <c:pt idx="3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98-447C-94A7-665C67209268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101010101010102E-2"/>
                  <c:y val="2.86635646821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98-447C-94A7-665C67209268}"/>
                </c:ext>
              </c:extLst>
            </c:dLbl>
            <c:dLbl>
              <c:idx val="1"/>
              <c:layout>
                <c:manualLayout>
                  <c:x val="6.3131313131312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98-447C-94A7-665C67209268}"/>
                </c:ext>
              </c:extLst>
            </c:dLbl>
            <c:dLbl>
              <c:idx val="2"/>
              <c:layout>
                <c:manualLayout>
                  <c:x val="7.575757575757576E-3"/>
                  <c:y val="8.5990694046464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98-447C-94A7-665C67209268}"/>
                </c:ext>
              </c:extLst>
            </c:dLbl>
            <c:dLbl>
              <c:idx val="3"/>
              <c:layout>
                <c:manualLayout>
                  <c:x val="8.8383838383838381E-3"/>
                  <c:y val="2.8663564682154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70-4956-B5CA-6686ECF6D5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Liquor</c:v>
                </c:pt>
                <c:pt idx="1">
                  <c:v>Cannabis</c:v>
                </c:pt>
                <c:pt idx="2">
                  <c:v>Consultants</c:v>
                </c:pt>
                <c:pt idx="3">
                  <c:v>Tobacco/Vapor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1877</c:v>
                </c:pt>
                <c:pt idx="1">
                  <c:v>193</c:v>
                </c:pt>
                <c:pt idx="2">
                  <c:v>692</c:v>
                </c:pt>
                <c:pt idx="3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98-447C-94A7-665C67209268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151515151515152E-2"/>
                  <c:y val="2.627463076519864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7A-434C-853C-23F61DF3C05F}"/>
                </c:ext>
              </c:extLst>
            </c:dLbl>
            <c:dLbl>
              <c:idx val="1"/>
              <c:layout>
                <c:manualLayout>
                  <c:x val="8.8383838383838381E-3"/>
                  <c:y val="2.866356468215492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82070707070707E-2"/>
                      <c:h val="6.45790112288950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D7A-434C-853C-23F61DF3C05F}"/>
                </c:ext>
              </c:extLst>
            </c:dLbl>
            <c:dLbl>
              <c:idx val="2"/>
              <c:layout>
                <c:manualLayout>
                  <c:x val="1.1363636363636364E-2"/>
                  <c:y val="8.5990694046464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2A-459E-86D4-013A3113ECEF}"/>
                </c:ext>
              </c:extLst>
            </c:dLbl>
            <c:dLbl>
              <c:idx val="3"/>
              <c:layout>
                <c:manualLayout>
                  <c:x val="1.1363636363636178E-2"/>
                  <c:y val="2.86635646821538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70-4956-B5CA-6686ECF6D5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Liquor</c:v>
                </c:pt>
                <c:pt idx="1">
                  <c:v>Cannabis</c:v>
                </c:pt>
                <c:pt idx="2">
                  <c:v>Consultants</c:v>
                </c:pt>
                <c:pt idx="3">
                  <c:v>Tobacco/Vapor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1220</c:v>
                </c:pt>
                <c:pt idx="1">
                  <c:v>184</c:v>
                </c:pt>
                <c:pt idx="2">
                  <c:v>421</c:v>
                </c:pt>
                <c:pt idx="3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0C-453D-AFAB-A5F3FF384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692856"/>
        <c:axId val="339457008"/>
        <c:axId val="0"/>
      </c:bar3DChart>
      <c:catAx>
        <c:axId val="67069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7008"/>
        <c:crosses val="autoZero"/>
        <c:auto val="1"/>
        <c:lblAlgn val="ctr"/>
        <c:lblOffset val="100"/>
        <c:noMultiLvlLbl val="0"/>
      </c:catAx>
      <c:valAx>
        <c:axId val="33945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69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Top 5 Topics</a:t>
            </a:r>
          </a:p>
        </c:rich>
      </c:tx>
      <c:layout>
        <c:manualLayout>
          <c:xMode val="edge"/>
          <c:yMode val="edge"/>
          <c:x val="0.46688131313131304"/>
          <c:y val="1.8942383583267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Topics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rgbClr val="4F6BB3"/>
              </a:solidFill>
            </a:ln>
            <a:effectLst/>
            <a:sp3d contourW="25400">
              <a:contourClr>
                <a:srgbClr val="4F6BB3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25400">
                <a:solidFill>
                  <a:srgbClr val="4F6BB3"/>
                </a:solidFill>
              </a:ln>
              <a:effectLst/>
              <a:sp3d contourW="25400">
                <a:contourClr>
                  <a:srgbClr val="4F6BB3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7DE-4D24-97B4-74C4703E2E9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25400">
                <a:solidFill>
                  <a:srgbClr val="4F6BB3"/>
                </a:solidFill>
              </a:ln>
              <a:effectLst/>
              <a:sp3d contourW="25400">
                <a:contourClr>
                  <a:srgbClr val="4F6BB3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7DE-4D24-97B4-74C4703E2E9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25400">
                <a:solidFill>
                  <a:srgbClr val="4F6BB3"/>
                </a:solidFill>
              </a:ln>
              <a:effectLst/>
              <a:sp3d contourW="25400">
                <a:contourClr>
                  <a:srgbClr val="4F6BB3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7DE-4D24-97B4-74C4703E2E9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25400">
                <a:solidFill>
                  <a:srgbClr val="4F6BB3"/>
                </a:solidFill>
              </a:ln>
              <a:effectLst/>
              <a:sp3d contourW="25400">
                <a:contourClr>
                  <a:srgbClr val="4F6BB3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7DE-4D24-97B4-74C4703E2E9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25400">
                <a:solidFill>
                  <a:srgbClr val="4F6BB3"/>
                </a:solidFill>
              </a:ln>
              <a:effectLst/>
              <a:sp3d contourW="25400">
                <a:contourClr>
                  <a:srgbClr val="4F6BB3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7DE-4D24-97B4-74C4703E2E9D}"/>
              </c:ext>
            </c:extLst>
          </c:dPt>
          <c:dLbls>
            <c:dLbl>
              <c:idx val="3"/>
              <c:layout>
                <c:manualLayout>
                  <c:x val="7.57575757575757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DE-4D24-97B4-74C4703E2E9D}"/>
                </c:ext>
              </c:extLst>
            </c:dLbl>
            <c:dLbl>
              <c:idx val="4"/>
              <c:layout>
                <c:manualLayout>
                  <c:x val="1.38888888888888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DE-4D24-97B4-74C4703E2E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New licensee support</c:v>
                </c:pt>
                <c:pt idx="1">
                  <c:v>Licensing/Permits</c:v>
                </c:pt>
                <c:pt idx="2">
                  <c:v>Public Safety</c:v>
                </c:pt>
                <c:pt idx="3">
                  <c:v>Youth Access</c:v>
                </c:pt>
                <c:pt idx="4">
                  <c:v>Regulatory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73</c:v>
                </c:pt>
                <c:pt idx="1">
                  <c:v>115</c:v>
                </c:pt>
                <c:pt idx="2">
                  <c:v>279</c:v>
                </c:pt>
                <c:pt idx="3">
                  <c:v>356</c:v>
                </c:pt>
                <c:pt idx="4">
                  <c:v>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19-4E10-BE76-79F0E2B3D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2237216"/>
        <c:axId val="452233608"/>
      </c:barChart>
      <c:valAx>
        <c:axId val="452233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237216"/>
        <c:crosses val="autoZero"/>
        <c:crossBetween val="between"/>
      </c:valAx>
      <c:catAx>
        <c:axId val="4522372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2336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Education Topics by</a:t>
            </a:r>
            <a:r>
              <a:rPr lang="en-US" sz="2000" baseline="0" dirty="0"/>
              <a:t> Industry</a:t>
            </a:r>
            <a:r>
              <a:rPr lang="en-US" sz="2000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8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423482829304041E-2"/>
          <c:y val="0.13170668748647538"/>
          <c:w val="0.90270801091795194"/>
          <c:h val="0.504285692899051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Regulatory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6054850365977755E-3"/>
                  <c:y val="3.03859119697716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A6-47E7-A2ED-2FDF9F3FFCCD}"/>
                </c:ext>
              </c:extLst>
            </c:dLbl>
            <c:dLbl>
              <c:idx val="1"/>
              <c:layout>
                <c:manualLayout>
                  <c:x val="6.8680464409729266E-3"/>
                  <c:y val="2.96691347092127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A6-47E7-A2ED-2FDF9F3FFCCD}"/>
                </c:ext>
              </c:extLst>
            </c:dLbl>
            <c:dLbl>
              <c:idx val="2"/>
              <c:layout>
                <c:manualLayout>
                  <c:x val="2.3400522325195071E-3"/>
                  <c:y val="5.8907295749101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A6-47E7-A2ED-2FDF9F3FFC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425</c:v>
                </c:pt>
                <c:pt idx="1">
                  <c:v>279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A6-47E7-A2ED-2FDF9F3FFC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Public Safety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997915806574016E-2"/>
                  <c:y val="1.1666457228585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A6-47E7-A2ED-2FDF9F3FFCCD}"/>
                </c:ext>
              </c:extLst>
            </c:dLbl>
            <c:dLbl>
              <c:idx val="1"/>
              <c:layout>
                <c:manualLayout>
                  <c:x val="8.6279911171321839E-3"/>
                  <c:y val="8.81454567889921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A6-47E7-A2ED-2FDF9F3FFCCD}"/>
                </c:ext>
              </c:extLst>
            </c:dLbl>
            <c:dLbl>
              <c:idx val="2"/>
              <c:layout>
                <c:manualLayout>
                  <c:x val="8.3665666039924452E-3"/>
                  <c:y val="8.81454567889921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A6-47E7-A2ED-2FDF9F3FFC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252</c:v>
                </c:pt>
                <c:pt idx="1">
                  <c:v>27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2A6-47E7-A2ED-2FDF9F3FFC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New licensee support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5169513416462781E-3"/>
                  <c:y val="8.80002867109031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2A6-47E7-A2ED-2FDF9F3FFCCD}"/>
                </c:ext>
              </c:extLst>
            </c:dLbl>
            <c:dLbl>
              <c:idx val="1"/>
              <c:layout>
                <c:manualLayout>
                  <c:x val="4.5751378500755247E-3"/>
                  <c:y val="1.31356237844841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475662965690029E-2"/>
                      <c:h val="6.16981905003422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2A6-47E7-A2ED-2FDF9F3FFCCD}"/>
                </c:ext>
              </c:extLst>
            </c:dLbl>
            <c:dLbl>
              <c:idx val="2"/>
              <c:layout>
                <c:manualLayout>
                  <c:x val="9.074229828978932E-3"/>
                  <c:y val="3.0100108378535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2A6-47E7-A2ED-2FDF9F3FFC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68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2A6-47E7-A2ED-2FDF9F3FFCC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Licensing/Permits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519185481756106E-3"/>
                  <c:y val="1.4403593685283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5C-4269-BE64-22663C7C22DA}"/>
                </c:ext>
              </c:extLst>
            </c:dLbl>
            <c:dLbl>
              <c:idx val="1"/>
              <c:layout>
                <c:manualLayout>
                  <c:x val="1.144669411760469E-2"/>
                  <c:y val="8.6421562111697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3B-4131-AC7B-361D9284D8B3}"/>
                </c:ext>
              </c:extLst>
            </c:dLbl>
            <c:dLbl>
              <c:idx val="2"/>
              <c:layout>
                <c:manualLayout>
                  <c:x val="6.4472163118419572E-3"/>
                  <c:y val="8.642156211169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DF-4262-A005-509CAF4964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75</c:v>
                </c:pt>
                <c:pt idx="1">
                  <c:v>37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2A6-47E7-A2ED-2FDF9F3FFCC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Youth Access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2098287759472046E-3"/>
                  <c:y val="2.8807187370565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16-4802-AE86-2981A8334C4D}"/>
                </c:ext>
              </c:extLst>
            </c:dLbl>
            <c:dLbl>
              <c:idx val="1"/>
              <c:layout>
                <c:manualLayout>
                  <c:x val="9.7886046413409554E-3"/>
                  <c:y val="8.642156211169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5C-4269-BE64-22663C7C22DA}"/>
                </c:ext>
              </c:extLst>
            </c:dLbl>
            <c:dLbl>
              <c:idx val="2"/>
              <c:layout>
                <c:manualLayout>
                  <c:x val="9.5782536711564465E-3"/>
                  <c:y val="8.64215621116978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5C-4269-BE64-22663C7C22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249</c:v>
                </c:pt>
                <c:pt idx="1">
                  <c:v>68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2A6-47E7-A2ED-2FDF9F3FF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692856"/>
        <c:axId val="339457008"/>
        <c:axId val="0"/>
      </c:bar3DChart>
      <c:catAx>
        <c:axId val="67069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7008"/>
        <c:crosses val="autoZero"/>
        <c:auto val="1"/>
        <c:lblAlgn val="ctr"/>
        <c:lblOffset val="100"/>
        <c:noMultiLvlLbl val="0"/>
      </c:catAx>
      <c:valAx>
        <c:axId val="33945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69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94481929296538E-2"/>
          <c:y val="0.70854838541385479"/>
          <c:w val="0.85892603470578199"/>
          <c:h val="0.274167302163805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0.30408</cdr:x>
      <cdr:y>0</cdr:y>
    </cdr:from>
    <cdr:to>
      <cdr:x>0.69592</cdr:x>
      <cdr:y>0.21534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90261" y="-1302707"/>
          <a:ext cx="179147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Cannabis renewals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B5A9E4-E6F0-48B9-B931-A706B51707D5}" type="datetimeFigureOut">
              <a:rPr lang="en-US" smtClean="0"/>
              <a:t>7/11/2023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4F9478-AFCE-4592-9CA5-3C1B34A10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80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13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top 5 topics as last month.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79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95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late February we received a response from the AGs that reaffirmed and provided more confidence with consultants in providing clear education on outdoor signage topics.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61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Conduct Violations:  are  Conduct Violations: (Criminal or Disorderly / Licensee or Employee Drinking / Intoxicated on Premises)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00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00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No businesses requested product back in June </a:t>
            </a:r>
          </a:p>
          <a:p>
            <a:pPr marL="0" indent="0">
              <a:buNone/>
            </a:pPr>
            <a:r>
              <a:rPr lang="en-US" baseline="0" dirty="0"/>
              <a:t>Cannabis cases forwarded to AG: </a:t>
            </a:r>
          </a:p>
          <a:p>
            <a:pPr marL="228600" indent="-228600">
              <a:buAutoNum type="arabicPlain" startAt="2019"/>
            </a:pPr>
            <a:endParaRPr lang="en-US" baseline="0" dirty="0"/>
          </a:p>
          <a:p>
            <a:pPr marL="228600" indent="-228600">
              <a:buAutoNum type="arabicPlain" startAt="2019"/>
            </a:pPr>
            <a:r>
              <a:rPr lang="en-US" baseline="0" dirty="0"/>
              <a:t> 34 case sent to AG</a:t>
            </a:r>
          </a:p>
          <a:p>
            <a:pPr marL="228600" indent="-228600">
              <a:buAutoNum type="arabicPlain" startAt="2019"/>
            </a:pPr>
            <a:r>
              <a:rPr lang="en-US" baseline="0" dirty="0"/>
              <a:t> 17 case sent to AG </a:t>
            </a:r>
          </a:p>
          <a:p>
            <a:pPr marL="228600" indent="-228600">
              <a:buAutoNum type="arabicPlain" startAt="2019"/>
            </a:pPr>
            <a:r>
              <a:rPr lang="en-US" baseline="0" dirty="0"/>
              <a:t> 13 case sent to AG</a:t>
            </a:r>
          </a:p>
          <a:p>
            <a:pPr marL="228600" indent="-228600">
              <a:buAutoNum type="arabicPlain" startAt="2019"/>
            </a:pPr>
            <a:r>
              <a:rPr lang="en-US" baseline="0" dirty="0"/>
              <a:t>  4 case sent to AG.</a:t>
            </a:r>
          </a:p>
          <a:p>
            <a:pPr marL="228600" indent="-228600">
              <a:buAutoNum type="arabicPlain" startAt="2019"/>
            </a:pPr>
            <a:r>
              <a:rPr lang="en-US" baseline="0" dirty="0"/>
              <a:t>   1 case sent to AG</a:t>
            </a:r>
          </a:p>
          <a:p>
            <a:pPr marL="228600" indent="-228600">
              <a:buAutoNum type="arabicPlain" startAt="2019"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15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not include delivery or curbside compliance checks</a:t>
            </a:r>
            <a:r>
              <a:rPr lang="en-US" baseline="0" dirty="0"/>
              <a:t>. </a:t>
            </a:r>
          </a:p>
          <a:p>
            <a:r>
              <a:rPr lang="en-US" baseline="0" dirty="0"/>
              <a:t>August </a:t>
            </a:r>
            <a:r>
              <a:rPr lang="en-US" baseline="0"/>
              <a:t>2022 division  </a:t>
            </a:r>
            <a:r>
              <a:rPr lang="en-US" baseline="0" dirty="0"/>
              <a:t>started directed compliance checks.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74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checks in June were curbside checks.  No delivery checks in June.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81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732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100% of  </a:t>
            </a:r>
            <a:r>
              <a:rPr lang="en-US" dirty="0" err="1"/>
              <a:t>Synar</a:t>
            </a:r>
            <a:r>
              <a:rPr lang="en-US" dirty="0"/>
              <a:t> checks have been completed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779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1931 Cannabis locations in Sept 2019.   A reduction of 175</a:t>
            </a:r>
            <a:r>
              <a:rPr lang="en-US" baseline="0" dirty="0"/>
              <a:t>, an 9% decrease.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715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428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locations where IDs were checked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6347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 Employment</a:t>
            </a:r>
            <a:r>
              <a:rPr lang="en-US" baseline="0" dirty="0"/>
              <a:t> background checks conducted.  </a:t>
            </a:r>
          </a:p>
          <a:p>
            <a:r>
              <a:rPr lang="en-US" baseline="0" dirty="0"/>
              <a:t>39 Officer requests 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FBI fingerprint data base check</a:t>
            </a:r>
            <a:endParaRPr lang="en-US" sz="1200" baseline="0" dirty="0">
              <a:solidFill>
                <a:schemeClr val="tx1"/>
              </a:solidFill>
              <a:effectLst/>
              <a:latin typeface="+mn-lt"/>
              <a:ea typeface="+mn-ea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 	WSP fingerprint data base check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	WA state court system check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267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CCRS Activity: CCRS Activity covers investigations that are not officer or license specific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SME activity:  consist of Webinars, DEI activities, and other identified training.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Officer Requests:   Direct support to officer and consultants.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number of new reports and alerts for CCRS should be deployed over the next few weeks that will speed up QA fail lot identification and help identify possible concerns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extractor approval/verification process has been a joint project between Chemist and examiners to update and create a more robust procedure to ensure safety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WAC review of Cannabis Regulations by the examiner unit is on-going, with specific consideration given to how the WACs impact Traceability, once we have completed an initial assignment, we plan on having a larger conversation with Command and rules to clean up points of concern identified.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F9478-AFCE-4592-9CA5-3C1B34A10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392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F9478-AFCE-4592-9CA5-3C1B34A10B5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5510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case resolved in June. </a:t>
            </a:r>
          </a:p>
          <a:p>
            <a:r>
              <a:rPr lang="en-US" dirty="0"/>
              <a:t>Not all</a:t>
            </a:r>
            <a:r>
              <a:rPr lang="en-US" baseline="0" dirty="0"/>
              <a:t> complaints result in investigations</a:t>
            </a:r>
          </a:p>
          <a:p>
            <a:r>
              <a:rPr lang="en-US" baseline="0" dirty="0"/>
              <a:t>Not all investigations come from complaints (i.e. collisions)</a:t>
            </a:r>
          </a:p>
          <a:p>
            <a:endParaRPr lang="en-US" baseline="0" dirty="0"/>
          </a:p>
          <a:p>
            <a:r>
              <a:rPr lang="en-US" baseline="0" dirty="0"/>
              <a:t>Resolved – complaint that didn’t go to investigation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F9478-AFCE-4592-9CA5-3C1B34A10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2905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.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SB 5448 Delivery Bill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Presenter Beth Lehman </a:t>
            </a:r>
            <a:r>
              <a:rPr lang="en-US" sz="1800" dirty="0">
                <a:solidFill>
                  <a:srgbClr val="FFFFF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Customer Service Manage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•SB 5448 Overview 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•Licenses that are Eligible 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•Changes to Delivery 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•Becoming Permanent 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•Delivery Changes 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•Applications Impacted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F9478-AFCE-4592-9CA5-3C1B34A10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9905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244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83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39% of  cannabis complaints were internally generated.  The majority were for pesticide cases.  </a:t>
            </a:r>
          </a:p>
          <a:p>
            <a:r>
              <a:rPr lang="en-US" baseline="0" dirty="0"/>
              <a:t>25% of tobacco/vape complaints were internally generated.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Follows same pattern from last year. 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773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9 Public safety violations by WAC</a:t>
            </a:r>
          </a:p>
          <a:p>
            <a:r>
              <a:rPr lang="en-US" dirty="0">
                <a:latin typeface="+mn-lt"/>
              </a:rPr>
              <a:t>43 Regulatory</a:t>
            </a:r>
            <a:r>
              <a:rPr lang="en-US" baseline="0" dirty="0">
                <a:latin typeface="+mn-lt"/>
              </a:rPr>
              <a:t> violations by WAC.</a:t>
            </a:r>
          </a:p>
          <a:p>
            <a:r>
              <a:rPr lang="en-US" dirty="0">
                <a:latin typeface="+mn-lt"/>
              </a:rPr>
              <a:t>Top 3 safety complaints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Conduct Violations: (Criminal or Disorderly / Licensee or Employee Drinking / Intoxicated on Premises)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Sale or Service to Apparently Intoxicated Person</a:t>
            </a:r>
            <a:r>
              <a:rPr lang="en-US" dirty="0">
                <a:latin typeface="+mn-lt"/>
              </a:rPr>
              <a:t> 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Violations Involving Minors: (Sale or Service of Alcohol to a Minor / Minor Frequenting)</a:t>
            </a:r>
            <a:r>
              <a:rPr lang="en-US" dirty="0">
                <a:latin typeface="+mn-lt"/>
              </a:rPr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88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2020-2021 has been removed due to COVID -19 restrictions.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848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NTC continue to increase.  </a:t>
            </a:r>
          </a:p>
          <a:p>
            <a:r>
              <a:rPr lang="en-US" baseline="0" dirty="0"/>
              <a:t>Warnings that were part of an AVN have been added into the warning total.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14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31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COVID-19 education is counted in</a:t>
            </a:r>
            <a:r>
              <a:rPr lang="en-US" baseline="0" dirty="0"/>
              <a:t> the data. 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4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The Division conducted</a:t>
            </a:r>
            <a:r>
              <a:rPr lang="en-US" baseline="0" dirty="0"/>
              <a:t> 383 hours of education in the month of June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329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8FA7-B93A-44F0-ADA6-9F7822C5979A}" type="datetime1">
              <a:rPr lang="en-US" smtClean="0"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81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ABEB-7613-4986-93A8-57746ABD365D}" type="datetime1">
              <a:rPr lang="en-US" smtClean="0"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5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BD4C-B00B-448E-91F3-5A909CFCF217}" type="datetime1">
              <a:rPr lang="en-US" smtClean="0"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77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C64B-F205-4FB8-A24E-36332CCCB5E5}" type="datetime1">
              <a:rPr lang="en-US" smtClean="0"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9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A889-EFC6-4DE3-B99C-A0BB42ABD67B}" type="datetime1">
              <a:rPr lang="en-US" smtClean="0"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79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4C4-09B4-4DB3-B3D0-3158A94613BD}" type="datetime1">
              <a:rPr lang="en-US" smtClean="0"/>
              <a:t>7/11/2023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61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44A6C-F8C4-49A7-A5D5-2C2C5432353A}" type="datetime1">
              <a:rPr lang="en-US" smtClean="0"/>
              <a:t>7/11/2023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47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7E71-F0B7-4419-BB9D-897BF7C22B83}" type="datetime1">
              <a:rPr lang="en-US" smtClean="0"/>
              <a:t>7/11/2023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01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5023-B619-45B4-A1B8-E98B635091AC}" type="datetime1">
              <a:rPr lang="en-US" smtClean="0"/>
              <a:t>7/11/2023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81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DBE6338-F3F5-4EBD-A532-9F11BFD4E4B2}" type="datetime1">
              <a:rPr lang="en-US" smtClean="0"/>
              <a:t>7/11/2023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2C30CD-3F2E-4D23-B85D-F76833E48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8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8C43-2E88-42B6-8075-3774E5E91AAB}" type="datetime1">
              <a:rPr lang="en-US" smtClean="0"/>
              <a:t>7/11/2023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6221793-F1C7-49E9-9B07-7E0F55B9022D}" type="datetime1">
              <a:rPr lang="en-US" smtClean="0"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C2C30CD-3F2E-4D23-B85D-F76833E48D9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0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Enforcement and Education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2023</a:t>
            </a:r>
          </a:p>
        </p:txBody>
      </p:sp>
      <p:pic>
        <p:nvPicPr>
          <p:cNvPr id="4" name="Picture 2" descr="https://intranet/Forms/PublishingImages/2015ppt-titlebar_Sharepo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690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6604"/>
            <a:ext cx="10058400" cy="1450757"/>
          </a:xfrm>
        </p:spPr>
        <p:txBody>
          <a:bodyPr/>
          <a:lstStyle/>
          <a:p>
            <a:r>
              <a:rPr lang="en-US" dirty="0"/>
              <a:t>June Education Topics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408693"/>
              </p:ext>
            </p:extLst>
          </p:nvPr>
        </p:nvGraphicFramePr>
        <p:xfrm>
          <a:off x="270112" y="1737361"/>
          <a:ext cx="5813050" cy="451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950600"/>
              </p:ext>
            </p:extLst>
          </p:nvPr>
        </p:nvGraphicFramePr>
        <p:xfrm>
          <a:off x="6083162" y="1846263"/>
          <a:ext cx="6108838" cy="4408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619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1225" y="285750"/>
            <a:ext cx="10058400" cy="741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Violation Breakdown 2023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3239157"/>
              </p:ext>
            </p:extLst>
          </p:nvPr>
        </p:nvGraphicFramePr>
        <p:xfrm>
          <a:off x="316978" y="1366177"/>
          <a:ext cx="5954169" cy="472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4874646"/>
              </p:ext>
            </p:extLst>
          </p:nvPr>
        </p:nvGraphicFramePr>
        <p:xfrm>
          <a:off x="6271147" y="1366177"/>
          <a:ext cx="5487100" cy="472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14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NTC June 2023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648612"/>
              </p:ext>
            </p:extLst>
          </p:nvPr>
        </p:nvGraphicFramePr>
        <p:xfrm>
          <a:off x="452991" y="1904630"/>
          <a:ext cx="10554977" cy="4223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170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Violations Notices (AVN) June 2023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035937"/>
              </p:ext>
            </p:extLst>
          </p:nvPr>
        </p:nvGraphicFramePr>
        <p:xfrm>
          <a:off x="0" y="1846263"/>
          <a:ext cx="5755919" cy="4408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3254915"/>
              </p:ext>
            </p:extLst>
          </p:nvPr>
        </p:nvGraphicFramePr>
        <p:xfrm>
          <a:off x="5755919" y="1894261"/>
          <a:ext cx="6326353" cy="4408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08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 Topics June 2023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0659"/>
              </p:ext>
            </p:extLst>
          </p:nvPr>
        </p:nvGraphicFramePr>
        <p:xfrm>
          <a:off x="240928" y="1737360"/>
          <a:ext cx="5284383" cy="4491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196579"/>
              </p:ext>
            </p:extLst>
          </p:nvPr>
        </p:nvGraphicFramePr>
        <p:xfrm>
          <a:off x="5724158" y="1846263"/>
          <a:ext cx="5878678" cy="4383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80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57275" y="123825"/>
            <a:ext cx="10058400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Alternative Dispute Resolutions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195596099"/>
              </p:ext>
            </p:extLst>
          </p:nvPr>
        </p:nvGraphicFramePr>
        <p:xfrm>
          <a:off x="247651" y="921810"/>
          <a:ext cx="5919686" cy="544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78011853"/>
              </p:ext>
            </p:extLst>
          </p:nvPr>
        </p:nvGraphicFramePr>
        <p:xfrm>
          <a:off x="6251313" y="1096800"/>
          <a:ext cx="5719862" cy="5350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87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Liquor Compliance: Youth Access</a:t>
            </a:r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430900"/>
              </p:ext>
            </p:extLst>
          </p:nvPr>
        </p:nvGraphicFramePr>
        <p:xfrm>
          <a:off x="304799" y="1219200"/>
          <a:ext cx="11439525" cy="5049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41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66651" y="193297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Delivery /Curbside Compliance: Youth Access</a:t>
            </a:r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508038"/>
              </p:ext>
            </p:extLst>
          </p:nvPr>
        </p:nvGraphicFramePr>
        <p:xfrm>
          <a:off x="425378" y="1461796"/>
          <a:ext cx="11439525" cy="5049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18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Cannabis Compliance: Youth Access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10101"/>
              </p:ext>
            </p:extLst>
          </p:nvPr>
        </p:nvGraphicFramePr>
        <p:xfrm>
          <a:off x="381000" y="1142999"/>
          <a:ext cx="11487150" cy="5269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39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80999" y="286603"/>
            <a:ext cx="11224099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Tobacco and Vapor Compliance: Youth Access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097487"/>
              </p:ext>
            </p:extLst>
          </p:nvPr>
        </p:nvGraphicFramePr>
        <p:xfrm>
          <a:off x="380999" y="1280159"/>
          <a:ext cx="11414255" cy="503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3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428272"/>
              </p:ext>
            </p:extLst>
          </p:nvPr>
        </p:nvGraphicFramePr>
        <p:xfrm>
          <a:off x="2991314" y="2092341"/>
          <a:ext cx="5486560" cy="3899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774">
                  <a:extLst>
                    <a:ext uri="{9D8B030D-6E8A-4147-A177-3AD203B41FA5}">
                      <a16:colId xmlns:a16="http://schemas.microsoft.com/office/drawing/2014/main" val="93927021"/>
                    </a:ext>
                  </a:extLst>
                </a:gridCol>
                <a:gridCol w="1629893">
                  <a:extLst>
                    <a:ext uri="{9D8B030D-6E8A-4147-A177-3AD203B41FA5}">
                      <a16:colId xmlns:a16="http://schemas.microsoft.com/office/drawing/2014/main" val="2017945540"/>
                    </a:ext>
                  </a:extLst>
                </a:gridCol>
                <a:gridCol w="1629893">
                  <a:extLst>
                    <a:ext uri="{9D8B030D-6E8A-4147-A177-3AD203B41FA5}">
                      <a16:colId xmlns:a16="http://schemas.microsoft.com/office/drawing/2014/main" val="1620386895"/>
                    </a:ext>
                  </a:extLst>
                </a:gridCol>
              </a:tblGrid>
              <a:tr h="57489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Industry</a:t>
                      </a:r>
                    </a:p>
                  </a:txBody>
                  <a:tcPr marL="111121" marR="111121" marT="55561" marB="555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No. of Licenses</a:t>
                      </a:r>
                    </a:p>
                  </a:txBody>
                  <a:tcPr marL="111121" marR="111121" marT="55561" marB="555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Change</a:t>
                      </a:r>
                    </a:p>
                  </a:txBody>
                  <a:tcPr marL="111121" marR="111121" marT="55561" marB="55561"/>
                </a:tc>
                <a:extLst>
                  <a:ext uri="{0D108BD9-81ED-4DB2-BD59-A6C34878D82A}">
                    <a16:rowId xmlns:a16="http://schemas.microsoft.com/office/drawing/2014/main" val="3736733119"/>
                  </a:ext>
                </a:extLst>
              </a:tr>
              <a:tr h="574890">
                <a:tc>
                  <a:txBody>
                    <a:bodyPr/>
                    <a:lstStyle/>
                    <a:p>
                      <a:r>
                        <a:rPr lang="en-US" sz="3000" dirty="0"/>
                        <a:t>Liquor</a:t>
                      </a:r>
                    </a:p>
                  </a:txBody>
                  <a:tcPr marL="111121" marR="111121" marT="55561" marB="555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18,685</a:t>
                      </a:r>
                    </a:p>
                  </a:txBody>
                  <a:tcPr marL="111121" marR="111121" marT="55561" marB="555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36</a:t>
                      </a:r>
                    </a:p>
                  </a:txBody>
                  <a:tcPr marL="111121" marR="111121" marT="55561" marB="55561"/>
                </a:tc>
                <a:extLst>
                  <a:ext uri="{0D108BD9-81ED-4DB2-BD59-A6C34878D82A}">
                    <a16:rowId xmlns:a16="http://schemas.microsoft.com/office/drawing/2014/main" val="1505172104"/>
                  </a:ext>
                </a:extLst>
              </a:tr>
              <a:tr h="574890">
                <a:tc>
                  <a:txBody>
                    <a:bodyPr/>
                    <a:lstStyle/>
                    <a:p>
                      <a:r>
                        <a:rPr lang="en-US" sz="3000" dirty="0"/>
                        <a:t>Cannabis</a:t>
                      </a:r>
                    </a:p>
                  </a:txBody>
                  <a:tcPr marL="111121" marR="111121" marT="55561" marB="555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1,756</a:t>
                      </a:r>
                    </a:p>
                  </a:txBody>
                  <a:tcPr marL="111121" marR="111121" marT="55561" marB="555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-4</a:t>
                      </a:r>
                    </a:p>
                  </a:txBody>
                  <a:tcPr marL="111121" marR="111121" marT="55561" marB="55561"/>
                </a:tc>
                <a:extLst>
                  <a:ext uri="{0D108BD9-81ED-4DB2-BD59-A6C34878D82A}">
                    <a16:rowId xmlns:a16="http://schemas.microsoft.com/office/drawing/2014/main" val="3984424233"/>
                  </a:ext>
                </a:extLst>
              </a:tr>
              <a:tr h="574890">
                <a:tc>
                  <a:txBody>
                    <a:bodyPr/>
                    <a:lstStyle/>
                    <a:p>
                      <a:r>
                        <a:rPr lang="en-US" sz="3000" dirty="0"/>
                        <a:t>Tobacco</a:t>
                      </a:r>
                    </a:p>
                  </a:txBody>
                  <a:tcPr marL="111121" marR="111121" marT="55561" marB="555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5,734</a:t>
                      </a:r>
                    </a:p>
                  </a:txBody>
                  <a:tcPr marL="111121" marR="111121" marT="55561" marB="555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-8</a:t>
                      </a:r>
                    </a:p>
                  </a:txBody>
                  <a:tcPr marL="111121" marR="111121" marT="55561" marB="55561"/>
                </a:tc>
                <a:extLst>
                  <a:ext uri="{0D108BD9-81ED-4DB2-BD59-A6C34878D82A}">
                    <a16:rowId xmlns:a16="http://schemas.microsoft.com/office/drawing/2014/main" val="2809009864"/>
                  </a:ext>
                </a:extLst>
              </a:tr>
              <a:tr h="574890">
                <a:tc>
                  <a:txBody>
                    <a:bodyPr/>
                    <a:lstStyle/>
                    <a:p>
                      <a:r>
                        <a:rPr lang="en-US" sz="3000" dirty="0"/>
                        <a:t>Vapor</a:t>
                      </a:r>
                    </a:p>
                  </a:txBody>
                  <a:tcPr marL="111121" marR="111121" marT="55561" marB="555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3,974</a:t>
                      </a:r>
                    </a:p>
                  </a:txBody>
                  <a:tcPr marL="111121" marR="111121" marT="55561" marB="555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-8</a:t>
                      </a:r>
                    </a:p>
                  </a:txBody>
                  <a:tcPr marL="111121" marR="111121" marT="55561" marB="55561"/>
                </a:tc>
                <a:extLst>
                  <a:ext uri="{0D108BD9-81ED-4DB2-BD59-A6C34878D82A}">
                    <a16:rowId xmlns:a16="http://schemas.microsoft.com/office/drawing/2014/main" val="1848072047"/>
                  </a:ext>
                </a:extLst>
              </a:tr>
              <a:tr h="574890">
                <a:tc>
                  <a:txBody>
                    <a:bodyPr/>
                    <a:lstStyle/>
                    <a:p>
                      <a:r>
                        <a:rPr lang="en-US" sz="3000" b="1" dirty="0"/>
                        <a:t>Total</a:t>
                      </a:r>
                    </a:p>
                  </a:txBody>
                  <a:tcPr marL="111121" marR="111121" marT="55561" marB="555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30,149</a:t>
                      </a:r>
                    </a:p>
                  </a:txBody>
                  <a:tcPr marL="111121" marR="111121" marT="55561" marB="55561"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marL="111121" marR="111121" marT="55561" marB="55561"/>
                </a:tc>
                <a:extLst>
                  <a:ext uri="{0D108BD9-81ED-4DB2-BD59-A6C34878D82A}">
                    <a16:rowId xmlns:a16="http://schemas.microsoft.com/office/drawing/2014/main" val="45206973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169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03538" y="322760"/>
            <a:ext cx="10058400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Premises Checks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43044342"/>
              </p:ext>
            </p:extLst>
          </p:nvPr>
        </p:nvGraphicFramePr>
        <p:xfrm>
          <a:off x="312963" y="1211760"/>
          <a:ext cx="11639549" cy="5086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889542"/>
              </p:ext>
            </p:extLst>
          </p:nvPr>
        </p:nvGraphicFramePr>
        <p:xfrm>
          <a:off x="7754112" y="33090"/>
          <a:ext cx="4198400" cy="19141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017">
                  <a:extLst>
                    <a:ext uri="{9D8B030D-6E8A-4147-A177-3AD203B41FA5}">
                      <a16:colId xmlns:a16="http://schemas.microsoft.com/office/drawing/2014/main" val="3182843146"/>
                    </a:ext>
                  </a:extLst>
                </a:gridCol>
                <a:gridCol w="1499641">
                  <a:extLst>
                    <a:ext uri="{9D8B030D-6E8A-4147-A177-3AD203B41FA5}">
                      <a16:colId xmlns:a16="http://schemas.microsoft.com/office/drawing/2014/main" val="652425855"/>
                    </a:ext>
                  </a:extLst>
                </a:gridCol>
                <a:gridCol w="909870">
                  <a:extLst>
                    <a:ext uri="{9D8B030D-6E8A-4147-A177-3AD203B41FA5}">
                      <a16:colId xmlns:a16="http://schemas.microsoft.com/office/drawing/2014/main" val="353247396"/>
                    </a:ext>
                  </a:extLst>
                </a:gridCol>
                <a:gridCol w="896872">
                  <a:extLst>
                    <a:ext uri="{9D8B030D-6E8A-4147-A177-3AD203B41FA5}">
                      <a16:colId xmlns:a16="http://schemas.microsoft.com/office/drawing/2014/main" val="1770123264"/>
                    </a:ext>
                  </a:extLst>
                </a:gridCol>
              </a:tblGrid>
              <a:tr h="8636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Licenses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% of locations visited last 30 days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% of locations visited CYTD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extLst>
                  <a:ext uri="{0D108BD9-81ED-4DB2-BD59-A6C34878D82A}">
                    <a16:rowId xmlns:a16="http://schemas.microsoft.com/office/drawing/2014/main" val="479768767"/>
                  </a:ext>
                </a:extLst>
              </a:tr>
              <a:tr h="2579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Liquor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18,685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8626" marR="8626" marT="8626" marB="0" anchor="b"/>
                </a:tc>
                <a:extLst>
                  <a:ext uri="{0D108BD9-81ED-4DB2-BD59-A6C34878D82A}">
                    <a16:rowId xmlns:a16="http://schemas.microsoft.com/office/drawing/2014/main" val="463075436"/>
                  </a:ext>
                </a:extLst>
              </a:tr>
              <a:tr h="28715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Cannabis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1756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18%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8626" marR="8626" marT="8626" marB="0" anchor="b"/>
                </a:tc>
                <a:extLst>
                  <a:ext uri="{0D108BD9-81ED-4DB2-BD59-A6C34878D82A}">
                    <a16:rowId xmlns:a16="http://schemas.microsoft.com/office/drawing/2014/main" val="480166547"/>
                  </a:ext>
                </a:extLst>
              </a:tr>
              <a:tr h="5053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Tobacco/</a:t>
                      </a:r>
                    </a:p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Vapor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5705</a:t>
                      </a: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8626" marR="8626" marT="8626" marB="0" anchor="b"/>
                </a:tc>
                <a:extLst>
                  <a:ext uri="{0D108BD9-81ED-4DB2-BD59-A6C34878D82A}">
                    <a16:rowId xmlns:a16="http://schemas.microsoft.com/office/drawing/2014/main" val="126793361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47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57275" y="123825"/>
            <a:ext cx="10058400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ID Checks: Youth Access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502373189"/>
              </p:ext>
            </p:extLst>
          </p:nvPr>
        </p:nvGraphicFramePr>
        <p:xfrm>
          <a:off x="247650" y="921810"/>
          <a:ext cx="11639549" cy="546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43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57275" y="123825"/>
            <a:ext cx="10058400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CHRI (Criminal History Records Information)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672413"/>
              </p:ext>
            </p:extLst>
          </p:nvPr>
        </p:nvGraphicFramePr>
        <p:xfrm>
          <a:off x="490329" y="1302707"/>
          <a:ext cx="5234066" cy="4346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091907"/>
              </p:ext>
            </p:extLst>
          </p:nvPr>
        </p:nvGraphicFramePr>
        <p:xfrm>
          <a:off x="6393355" y="1021144"/>
          <a:ext cx="4572000" cy="4909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29498" y="1228063"/>
            <a:ext cx="322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Licensing background checks*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6375" y="5614428"/>
            <a:ext cx="453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 QTR 1082 background checks 2</a:t>
            </a:r>
            <a:r>
              <a:rPr lang="en-US" baseline="30000" dirty="0"/>
              <a:t>nd </a:t>
            </a:r>
            <a:r>
              <a:rPr lang="en-US" dirty="0"/>
              <a:t>1444 QTR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14375" y="5695404"/>
            <a:ext cx="2283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QTR  722 renewals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QTR  152 renewals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8213" y="5951355"/>
            <a:ext cx="238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WA court system only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680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85000"/>
              </a:lnSpc>
              <a:defRPr/>
            </a:pPr>
            <a:r>
              <a:rPr lang="en-US" spc="-50" dirty="0">
                <a:solidFill>
                  <a:prstClr val="black">
                    <a:lumMod val="75000"/>
                    <a:lumOff val="25000"/>
                  </a:prstClr>
                </a:solidFill>
              </a:rPr>
              <a:t>Top 5 Examiner Requests June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64E4647-AE99-34B2-CB2D-C8972F207D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161596"/>
              </p:ext>
            </p:extLst>
          </p:nvPr>
        </p:nvGraphicFramePr>
        <p:xfrm>
          <a:off x="1609344" y="2070339"/>
          <a:ext cx="8400288" cy="3257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1399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57275" y="123825"/>
            <a:ext cx="10058400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FDA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46078" y="1887173"/>
          <a:ext cx="7280793" cy="348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1015">
                  <a:extLst>
                    <a:ext uri="{9D8B030D-6E8A-4147-A177-3AD203B41FA5}">
                      <a16:colId xmlns:a16="http://schemas.microsoft.com/office/drawing/2014/main" val="2883887158"/>
                    </a:ext>
                  </a:extLst>
                </a:gridCol>
                <a:gridCol w="2549778">
                  <a:extLst>
                    <a:ext uri="{9D8B030D-6E8A-4147-A177-3AD203B41FA5}">
                      <a16:colId xmlns:a16="http://schemas.microsoft.com/office/drawing/2014/main" val="3739610822"/>
                    </a:ext>
                  </a:extLst>
                </a:gridCol>
              </a:tblGrid>
              <a:tr h="62679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2</a:t>
                      </a:r>
                      <a:r>
                        <a:rPr lang="en-US" sz="1800" baseline="30000" dirty="0"/>
                        <a:t>nd</a:t>
                      </a:r>
                      <a:r>
                        <a:rPr lang="en-US" sz="1800" dirty="0"/>
                        <a:t>  Quarter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FDA</a:t>
                      </a:r>
                      <a:r>
                        <a:rPr lang="en-US" sz="1800" baseline="0" dirty="0"/>
                        <a:t> Stats</a:t>
                      </a:r>
                      <a:endParaRPr lang="en-US" sz="1800" dirty="0"/>
                    </a:p>
                  </a:txBody>
                  <a:tcPr marL="74967" marR="74967" marT="37484" marB="3748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037947"/>
                  </a:ext>
                </a:extLst>
              </a:tr>
              <a:tr h="5720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Total Number of </a:t>
                      </a:r>
                      <a:r>
                        <a:rPr lang="en-US" sz="1600" baseline="0" dirty="0"/>
                        <a:t>Inspections</a:t>
                      </a:r>
                      <a:endParaRPr lang="en-US" sz="1600" dirty="0"/>
                    </a:p>
                  </a:txBody>
                  <a:tcPr marL="74967" marR="74967" marT="37484" marB="3748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774</a:t>
                      </a:r>
                    </a:p>
                  </a:txBody>
                  <a:tcPr marL="74967" marR="74967" marT="37484" marB="37484"/>
                </a:tc>
                <a:extLst>
                  <a:ext uri="{0D108BD9-81ED-4DB2-BD59-A6C34878D82A}">
                    <a16:rowId xmlns:a16="http://schemas.microsoft.com/office/drawing/2014/main" val="2524240473"/>
                  </a:ext>
                </a:extLst>
              </a:tr>
              <a:tr h="5720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Advertising &amp; Labeling</a:t>
                      </a:r>
                    </a:p>
                  </a:txBody>
                  <a:tcPr marL="74967" marR="74967" marT="37484" marB="3748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243</a:t>
                      </a:r>
                    </a:p>
                  </a:txBody>
                  <a:tcPr marL="74967" marR="74967" marT="37484" marB="37484"/>
                </a:tc>
                <a:extLst>
                  <a:ext uri="{0D108BD9-81ED-4DB2-BD59-A6C34878D82A}">
                    <a16:rowId xmlns:a16="http://schemas.microsoft.com/office/drawing/2014/main" val="1229432401"/>
                  </a:ext>
                </a:extLst>
              </a:tr>
              <a:tr h="5720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Undercover buys</a:t>
                      </a:r>
                      <a:r>
                        <a:rPr lang="en-US" sz="1600" baseline="0" dirty="0"/>
                        <a:t> attempts</a:t>
                      </a:r>
                      <a:endParaRPr lang="en-US" sz="1600" dirty="0"/>
                    </a:p>
                  </a:txBody>
                  <a:tcPr marL="74967" marR="74967" marT="37484" marB="3748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531</a:t>
                      </a:r>
                    </a:p>
                  </a:txBody>
                  <a:tcPr marL="74967" marR="74967" marT="37484" marB="37484"/>
                </a:tc>
                <a:extLst>
                  <a:ext uri="{0D108BD9-81ED-4DB2-BD59-A6C34878D82A}">
                    <a16:rowId xmlns:a16="http://schemas.microsoft.com/office/drawing/2014/main" val="3061252579"/>
                  </a:ext>
                </a:extLst>
              </a:tr>
              <a:tr h="5720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Violation</a:t>
                      </a:r>
                      <a:r>
                        <a:rPr lang="en-US" sz="1600" baseline="0" dirty="0"/>
                        <a:t> referrals for sales to minor</a:t>
                      </a:r>
                      <a:endParaRPr lang="en-US" sz="1600" dirty="0"/>
                    </a:p>
                  </a:txBody>
                  <a:tcPr marL="74967" marR="74967" marT="37484" marB="3748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112</a:t>
                      </a:r>
                    </a:p>
                  </a:txBody>
                  <a:tcPr marL="74967" marR="74967" marT="37484" marB="37484"/>
                </a:tc>
                <a:extLst>
                  <a:ext uri="{0D108BD9-81ED-4DB2-BD59-A6C34878D82A}">
                    <a16:rowId xmlns:a16="http://schemas.microsoft.com/office/drawing/2014/main" val="1919805078"/>
                  </a:ext>
                </a:extLst>
              </a:tr>
              <a:tr h="5720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Compliance</a:t>
                      </a:r>
                      <a:r>
                        <a:rPr lang="en-US" sz="1600" baseline="0" dirty="0"/>
                        <a:t> rate</a:t>
                      </a:r>
                      <a:endParaRPr lang="en-US" sz="1600" dirty="0"/>
                    </a:p>
                  </a:txBody>
                  <a:tcPr marL="74967" marR="74967" marT="37484" marB="37484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79%</a:t>
                      </a:r>
                      <a:endParaRPr lang="en-US" sz="1600" dirty="0"/>
                    </a:p>
                  </a:txBody>
                  <a:tcPr marL="74967" marR="74967" marT="37484" marB="37484"/>
                </a:tc>
                <a:extLst>
                  <a:ext uri="{0D108BD9-81ED-4DB2-BD59-A6C34878D82A}">
                    <a16:rowId xmlns:a16="http://schemas.microsoft.com/office/drawing/2014/main" val="2153911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185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24800" y="172464"/>
            <a:ext cx="8402400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Internal Affairs and Outcomes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411470047"/>
              </p:ext>
            </p:extLst>
          </p:nvPr>
        </p:nvGraphicFramePr>
        <p:xfrm>
          <a:off x="174016" y="972586"/>
          <a:ext cx="6683200" cy="525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720741"/>
              </p:ext>
            </p:extLst>
          </p:nvPr>
        </p:nvGraphicFramePr>
        <p:xfrm>
          <a:off x="6526924" y="1444287"/>
          <a:ext cx="5559567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3782">
                  <a:extLst>
                    <a:ext uri="{9D8B030D-6E8A-4147-A177-3AD203B41FA5}">
                      <a16:colId xmlns:a16="http://schemas.microsoft.com/office/drawing/2014/main" val="1491982492"/>
                    </a:ext>
                  </a:extLst>
                </a:gridCol>
                <a:gridCol w="3205785">
                  <a:extLst>
                    <a:ext uri="{9D8B030D-6E8A-4147-A177-3AD203B41FA5}">
                      <a16:colId xmlns:a16="http://schemas.microsoft.com/office/drawing/2014/main" val="56215377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June 2023 Investigations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31983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TOPIC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                        OUTCOME 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679754"/>
                  </a:ext>
                </a:extLst>
              </a:tr>
              <a:tr h="898609">
                <a:tc>
                  <a:txBody>
                    <a:bodyPr/>
                    <a:lstStyle/>
                    <a:p>
                      <a:r>
                        <a:rPr lang="en-US" dirty="0"/>
                        <a:t>Officer Conduct/Criminal Conduct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Unfounded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2708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00434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2C30CD-3F2E-4D23-B85D-F76833E48D9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123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7002" y="396200"/>
            <a:ext cx="5255976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Hiring and Recruiting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7335" y="1608187"/>
            <a:ext cx="9750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June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Vacancies 35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Background 14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Hired 1 LEO 2, 2 Compliance Consultants, 1 Chemist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2628" y="3839484"/>
            <a:ext cx="56647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Recruitment Efforts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Exploring additional advertisement on 2 enforcement vehicles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Continue attending PST Events to solicit  LEO applicants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37557" y="134799"/>
            <a:ext cx="4906185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Training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617850"/>
              </p:ext>
            </p:extLst>
          </p:nvPr>
        </p:nvGraphicFramePr>
        <p:xfrm>
          <a:off x="6839337" y="4716647"/>
          <a:ext cx="4702627" cy="1617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218">
                  <a:extLst>
                    <a:ext uri="{9D8B030D-6E8A-4147-A177-3AD203B41FA5}">
                      <a16:colId xmlns:a16="http://schemas.microsoft.com/office/drawing/2014/main" val="1491982492"/>
                    </a:ext>
                  </a:extLst>
                </a:gridCol>
                <a:gridCol w="2442409">
                  <a:extLst>
                    <a:ext uri="{9D8B030D-6E8A-4147-A177-3AD203B41FA5}">
                      <a16:colId xmlns:a16="http://schemas.microsoft.com/office/drawing/2014/main" val="562153779"/>
                    </a:ext>
                  </a:extLst>
                </a:gridCol>
              </a:tblGrid>
              <a:tr h="336343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On-Boarding and FTO June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 2023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679754"/>
                  </a:ext>
                </a:extLst>
              </a:tr>
              <a:tr h="308314">
                <a:tc>
                  <a:txBody>
                    <a:bodyPr/>
                    <a:lstStyle/>
                    <a:p>
                      <a:r>
                        <a:rPr lang="en-US" sz="1600" dirty="0"/>
                        <a:t>On-Boarding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317010"/>
                  </a:ext>
                </a:extLst>
              </a:tr>
              <a:tr h="337169">
                <a:tc>
                  <a:txBody>
                    <a:bodyPr/>
                    <a:lstStyle/>
                    <a:p>
                      <a:r>
                        <a:rPr lang="en-US" sz="1600" dirty="0"/>
                        <a:t>Academy Graduations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390322"/>
                  </a:ext>
                </a:extLst>
              </a:tr>
              <a:tr h="532543">
                <a:tc>
                  <a:txBody>
                    <a:bodyPr/>
                    <a:lstStyle/>
                    <a:p>
                      <a:r>
                        <a:rPr lang="en-US" sz="1600" dirty="0"/>
                        <a:t>Field Training Completion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18026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402115"/>
              </p:ext>
            </p:extLst>
          </p:nvPr>
        </p:nvGraphicFramePr>
        <p:xfrm>
          <a:off x="6839335" y="918756"/>
          <a:ext cx="4702627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218">
                  <a:extLst>
                    <a:ext uri="{9D8B030D-6E8A-4147-A177-3AD203B41FA5}">
                      <a16:colId xmlns:a16="http://schemas.microsoft.com/office/drawing/2014/main" val="1491982492"/>
                    </a:ext>
                  </a:extLst>
                </a:gridCol>
                <a:gridCol w="2442409">
                  <a:extLst>
                    <a:ext uri="{9D8B030D-6E8A-4147-A177-3AD203B41FA5}">
                      <a16:colId xmlns:a16="http://schemas.microsoft.com/office/drawing/2014/main" val="562153779"/>
                    </a:ext>
                  </a:extLst>
                </a:gridCol>
              </a:tblGrid>
              <a:tr h="351745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Training</a:t>
                      </a:r>
                      <a:r>
                        <a:rPr lang="en-US" baseline="0" dirty="0"/>
                        <a:t> Stats CYTD 2023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319833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r>
                        <a:rPr lang="en-US" dirty="0"/>
                        <a:t>Training</a:t>
                      </a:r>
                      <a:r>
                        <a:rPr lang="en-US" baseline="0" dirty="0"/>
                        <a:t> Hours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 966.5 hours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692240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r>
                        <a:rPr lang="en-US" dirty="0"/>
                        <a:t>June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170.5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372392"/>
                  </a:ext>
                </a:extLst>
              </a:tr>
              <a:tr h="351745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Training Topics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 June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 2023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679754"/>
                  </a:ext>
                </a:extLst>
              </a:tr>
              <a:tr h="549301">
                <a:tc>
                  <a:txBody>
                    <a:bodyPr/>
                    <a:lstStyle/>
                    <a:p>
                      <a:r>
                        <a:rPr lang="en-US" sz="1600" dirty="0"/>
                        <a:t>Law Enforcement</a:t>
                      </a:r>
                      <a:r>
                        <a:rPr lang="en-US" sz="1600" baseline="0" dirty="0"/>
                        <a:t> Specific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106 attendees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270803"/>
                  </a:ext>
                </a:extLst>
              </a:tr>
              <a:tr h="549301">
                <a:tc>
                  <a:txBody>
                    <a:bodyPr/>
                    <a:lstStyle/>
                    <a:p>
                      <a:r>
                        <a:rPr lang="en-US" sz="1600" dirty="0"/>
                        <a:t>Professional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 attendees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5502"/>
                  </a:ext>
                </a:extLst>
              </a:tr>
              <a:tr h="549301">
                <a:tc>
                  <a:txBody>
                    <a:bodyPr/>
                    <a:lstStyle/>
                    <a:p>
                      <a:r>
                        <a:rPr lang="en-US" sz="1600" dirty="0"/>
                        <a:t>Leadership and/or Supervisory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317010"/>
                  </a:ext>
                </a:extLst>
              </a:tr>
              <a:tr h="549301">
                <a:tc>
                  <a:txBody>
                    <a:bodyPr/>
                    <a:lstStyle/>
                    <a:p>
                      <a:r>
                        <a:rPr lang="en-US" sz="1600" dirty="0"/>
                        <a:t>Agency/Division Updates and Licensee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95 attendees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1802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2C30CD-3F2E-4D23-B85D-F76833E48D9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08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01411" y="2357869"/>
            <a:ext cx="10058400" cy="13309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Director’s Updates </a:t>
            </a:r>
          </a:p>
          <a:p>
            <a:pPr algn="ctr"/>
            <a:r>
              <a:rPr lang="en-US" sz="4000" dirty="0"/>
              <a:t>&amp; Notable Partnerships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583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ntranet/Forms/PublishingImages/2015ppt-titlebar_Sharepo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0063" y="2914650"/>
            <a:ext cx="35718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81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1018521" cy="1450757"/>
          </a:xfrm>
        </p:spPr>
        <p:txBody>
          <a:bodyPr/>
          <a:lstStyle/>
          <a:p>
            <a:r>
              <a:rPr lang="en-US" dirty="0"/>
              <a:t>Complaints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483265"/>
              </p:ext>
            </p:extLst>
          </p:nvPr>
        </p:nvGraphicFramePr>
        <p:xfrm>
          <a:off x="1096963" y="1846263"/>
          <a:ext cx="10058400" cy="4430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94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Complaints 2023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246142"/>
              </p:ext>
            </p:extLst>
          </p:nvPr>
        </p:nvGraphicFramePr>
        <p:xfrm>
          <a:off x="2868513" y="2466974"/>
          <a:ext cx="6515934" cy="1845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922">
                  <a:extLst>
                    <a:ext uri="{9D8B030D-6E8A-4147-A177-3AD203B41FA5}">
                      <a16:colId xmlns:a16="http://schemas.microsoft.com/office/drawing/2014/main" val="93927021"/>
                    </a:ext>
                  </a:extLst>
                </a:gridCol>
                <a:gridCol w="2301922">
                  <a:extLst>
                    <a:ext uri="{9D8B030D-6E8A-4147-A177-3AD203B41FA5}">
                      <a16:colId xmlns:a16="http://schemas.microsoft.com/office/drawing/2014/main" val="2017945540"/>
                    </a:ext>
                  </a:extLst>
                </a:gridCol>
                <a:gridCol w="1912090">
                  <a:extLst>
                    <a:ext uri="{9D8B030D-6E8A-4147-A177-3AD203B41FA5}">
                      <a16:colId xmlns:a16="http://schemas.microsoft.com/office/drawing/2014/main" val="1539895286"/>
                    </a:ext>
                  </a:extLst>
                </a:gridCol>
              </a:tblGrid>
              <a:tr h="3333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Industry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No. of Complaints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Public Safety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733119"/>
                  </a:ext>
                </a:extLst>
              </a:tr>
              <a:tr h="377191">
                <a:tc>
                  <a:txBody>
                    <a:bodyPr/>
                    <a:lstStyle/>
                    <a:p>
                      <a:r>
                        <a:rPr lang="en-US" dirty="0"/>
                        <a:t>Liquor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1721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n-US" dirty="0"/>
                        <a:t>Cannabis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42423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dirty="0"/>
                        <a:t>Tobacco/Vapor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009864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06973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06616" y="5529877"/>
            <a:ext cx="3455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 runs from January-June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87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EFDED-EABA-461C-DF5A-8FB04CCAE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Liquor complaints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0C58342-7CAB-BFBF-4DAD-FBB4EA09F0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4931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1225" y="285750"/>
            <a:ext cx="10058400" cy="741363"/>
          </a:xfrm>
        </p:spPr>
        <p:txBody>
          <a:bodyPr/>
          <a:lstStyle/>
          <a:p>
            <a:r>
              <a:rPr lang="en-US" dirty="0"/>
              <a:t>Education and Violations</a:t>
            </a: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774563"/>
              </p:ext>
            </p:extLst>
          </p:nvPr>
        </p:nvGraphicFramePr>
        <p:xfrm>
          <a:off x="356617" y="1996484"/>
          <a:ext cx="4521590" cy="3561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11772"/>
              </p:ext>
            </p:extLst>
          </p:nvPr>
        </p:nvGraphicFramePr>
        <p:xfrm>
          <a:off x="4690533" y="1996484"/>
          <a:ext cx="7344305" cy="3561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868927" y="6445578"/>
            <a:ext cx="1312025" cy="365125"/>
          </a:xfrm>
        </p:spPr>
        <p:txBody>
          <a:bodyPr/>
          <a:lstStyle/>
          <a:p>
            <a:fld id="{FC2C30CD-3F2E-4D23-B85D-F76833E48D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194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239950"/>
            <a:ext cx="10058400" cy="1450757"/>
          </a:xfrm>
        </p:spPr>
        <p:txBody>
          <a:bodyPr/>
          <a:lstStyle/>
          <a:p>
            <a:r>
              <a:rPr lang="en-US" dirty="0"/>
              <a:t>Licensee Education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927008"/>
              </p:ext>
            </p:extLst>
          </p:nvPr>
        </p:nvGraphicFramePr>
        <p:xfrm>
          <a:off x="1096963" y="1846263"/>
          <a:ext cx="10058400" cy="4430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93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1225" y="285750"/>
            <a:ext cx="10058400" cy="741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Education Contact Breakdown</a:t>
            </a:r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925382"/>
              </p:ext>
            </p:extLst>
          </p:nvPr>
        </p:nvGraphicFramePr>
        <p:xfrm>
          <a:off x="830134" y="1385526"/>
          <a:ext cx="10220581" cy="4715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254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Licensee Education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256666"/>
              </p:ext>
            </p:extLst>
          </p:nvPr>
        </p:nvGraphicFramePr>
        <p:xfrm>
          <a:off x="1096963" y="1846263"/>
          <a:ext cx="10058400" cy="4430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3721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Retrospect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Retrospect">
    <a:fillStyleLst>
      <a:solidFill>
        <a:schemeClr val="phClr"/>
      </a:solidFill>
      <a:gradFill rotWithShape="1">
        <a:gsLst>
          <a:gs pos="0">
            <a:schemeClr val="phClr">
              <a:tint val="65000"/>
              <a:shade val="92000"/>
              <a:satMod val="130000"/>
            </a:schemeClr>
          </a:gs>
          <a:gs pos="45000">
            <a:schemeClr val="phClr">
              <a:tint val="60000"/>
              <a:shade val="99000"/>
              <a:satMod val="120000"/>
            </a:schemeClr>
          </a:gs>
          <a:gs pos="100000">
            <a:schemeClr val="phClr">
              <a:tint val="55000"/>
              <a:satMod val="14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  <a:satMod val="130000"/>
            </a:schemeClr>
          </a:gs>
          <a:gs pos="34000">
            <a:schemeClr val="phClr">
              <a:shade val="87000"/>
              <a:satMod val="125000"/>
            </a:schemeClr>
          </a:gs>
          <a:gs pos="70000">
            <a:schemeClr val="phClr">
              <a:tint val="100000"/>
              <a:shade val="90000"/>
              <a:satMod val="130000"/>
            </a:schemeClr>
          </a:gs>
          <a:gs pos="100000">
            <a:schemeClr val="phClr">
              <a:tint val="100000"/>
              <a:shade val="100000"/>
              <a:satMod val="11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a:effectStyle>
    </a:effectStyleLst>
    <a:bgFillStyleLst>
      <a:solidFill>
        <a:schemeClr val="phClr"/>
      </a:solidFill>
      <a:solidFill>
        <a:schemeClr val="phClr">
          <a:tint val="90000"/>
          <a:shade val="97000"/>
          <a:satMod val="130000"/>
        </a:schemeClr>
      </a:solidFill>
      <a:gradFill rotWithShape="1">
        <a:gsLst>
          <a:gs pos="0">
            <a:schemeClr val="phClr">
              <a:tint val="96000"/>
              <a:shade val="99000"/>
              <a:satMod val="140000"/>
            </a:schemeClr>
          </a:gs>
          <a:gs pos="65000">
            <a:schemeClr val="phClr">
              <a:tint val="100000"/>
              <a:shade val="80000"/>
              <a:satMod val="130000"/>
            </a:schemeClr>
          </a:gs>
          <a:gs pos="100000">
            <a:schemeClr val="phClr">
              <a:tint val="100000"/>
              <a:shade val="48000"/>
              <a:satMod val="120000"/>
            </a:schemeClr>
          </a:gs>
        </a:gsLst>
        <a:lin ang="162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Retrospect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Retrospect">
    <a:fillStyleLst>
      <a:solidFill>
        <a:schemeClr val="phClr"/>
      </a:solidFill>
      <a:gradFill rotWithShape="1">
        <a:gsLst>
          <a:gs pos="0">
            <a:schemeClr val="phClr">
              <a:tint val="65000"/>
              <a:shade val="92000"/>
              <a:satMod val="130000"/>
            </a:schemeClr>
          </a:gs>
          <a:gs pos="45000">
            <a:schemeClr val="phClr">
              <a:tint val="60000"/>
              <a:shade val="99000"/>
              <a:satMod val="120000"/>
            </a:schemeClr>
          </a:gs>
          <a:gs pos="100000">
            <a:schemeClr val="phClr">
              <a:tint val="55000"/>
              <a:satMod val="14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  <a:satMod val="130000"/>
            </a:schemeClr>
          </a:gs>
          <a:gs pos="34000">
            <a:schemeClr val="phClr">
              <a:shade val="87000"/>
              <a:satMod val="125000"/>
            </a:schemeClr>
          </a:gs>
          <a:gs pos="70000">
            <a:schemeClr val="phClr">
              <a:tint val="100000"/>
              <a:shade val="90000"/>
              <a:satMod val="130000"/>
            </a:schemeClr>
          </a:gs>
          <a:gs pos="100000">
            <a:schemeClr val="phClr">
              <a:tint val="100000"/>
              <a:shade val="100000"/>
              <a:satMod val="11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a:effectStyle>
    </a:effectStyleLst>
    <a:bgFillStyleLst>
      <a:solidFill>
        <a:schemeClr val="phClr"/>
      </a:solidFill>
      <a:solidFill>
        <a:schemeClr val="phClr">
          <a:tint val="90000"/>
          <a:shade val="97000"/>
          <a:satMod val="130000"/>
        </a:schemeClr>
      </a:solidFill>
      <a:gradFill rotWithShape="1">
        <a:gsLst>
          <a:gs pos="0">
            <a:schemeClr val="phClr">
              <a:tint val="96000"/>
              <a:shade val="99000"/>
              <a:satMod val="140000"/>
            </a:schemeClr>
          </a:gs>
          <a:gs pos="65000">
            <a:schemeClr val="phClr">
              <a:tint val="100000"/>
              <a:shade val="80000"/>
              <a:satMod val="130000"/>
            </a:schemeClr>
          </a:gs>
          <a:gs pos="100000">
            <a:schemeClr val="phClr">
              <a:tint val="100000"/>
              <a:shade val="48000"/>
              <a:satMod val="120000"/>
            </a:schemeClr>
          </a:gs>
        </a:gsLst>
        <a:lin ang="162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Retrospect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Retrospect">
    <a:fillStyleLst>
      <a:solidFill>
        <a:schemeClr val="phClr"/>
      </a:solidFill>
      <a:gradFill rotWithShape="1">
        <a:gsLst>
          <a:gs pos="0">
            <a:schemeClr val="phClr">
              <a:tint val="65000"/>
              <a:shade val="92000"/>
              <a:satMod val="130000"/>
            </a:schemeClr>
          </a:gs>
          <a:gs pos="45000">
            <a:schemeClr val="phClr">
              <a:tint val="60000"/>
              <a:shade val="99000"/>
              <a:satMod val="120000"/>
            </a:schemeClr>
          </a:gs>
          <a:gs pos="100000">
            <a:schemeClr val="phClr">
              <a:tint val="55000"/>
              <a:satMod val="14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  <a:satMod val="130000"/>
            </a:schemeClr>
          </a:gs>
          <a:gs pos="34000">
            <a:schemeClr val="phClr">
              <a:shade val="87000"/>
              <a:satMod val="125000"/>
            </a:schemeClr>
          </a:gs>
          <a:gs pos="70000">
            <a:schemeClr val="phClr">
              <a:tint val="100000"/>
              <a:shade val="90000"/>
              <a:satMod val="130000"/>
            </a:schemeClr>
          </a:gs>
          <a:gs pos="100000">
            <a:schemeClr val="phClr">
              <a:tint val="100000"/>
              <a:shade val="100000"/>
              <a:satMod val="11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a:effectStyle>
    </a:effectStyleLst>
    <a:bgFillStyleLst>
      <a:solidFill>
        <a:schemeClr val="phClr"/>
      </a:solidFill>
      <a:solidFill>
        <a:schemeClr val="phClr">
          <a:tint val="90000"/>
          <a:shade val="97000"/>
          <a:satMod val="130000"/>
        </a:schemeClr>
      </a:solidFill>
      <a:gradFill rotWithShape="1">
        <a:gsLst>
          <a:gs pos="0">
            <a:schemeClr val="phClr">
              <a:tint val="96000"/>
              <a:shade val="99000"/>
              <a:satMod val="140000"/>
            </a:schemeClr>
          </a:gs>
          <a:gs pos="65000">
            <a:schemeClr val="phClr">
              <a:tint val="100000"/>
              <a:shade val="80000"/>
              <a:satMod val="130000"/>
            </a:schemeClr>
          </a:gs>
          <a:gs pos="100000">
            <a:schemeClr val="phClr">
              <a:tint val="100000"/>
              <a:shade val="48000"/>
              <a:satMod val="120000"/>
            </a:schemeClr>
          </a:gs>
        </a:gsLst>
        <a:lin ang="162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Retrospect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Retrospect">
    <a:fillStyleLst>
      <a:solidFill>
        <a:schemeClr val="phClr"/>
      </a:solidFill>
      <a:gradFill rotWithShape="1">
        <a:gsLst>
          <a:gs pos="0">
            <a:schemeClr val="phClr">
              <a:tint val="65000"/>
              <a:shade val="92000"/>
              <a:satMod val="130000"/>
            </a:schemeClr>
          </a:gs>
          <a:gs pos="45000">
            <a:schemeClr val="phClr">
              <a:tint val="60000"/>
              <a:shade val="99000"/>
              <a:satMod val="120000"/>
            </a:schemeClr>
          </a:gs>
          <a:gs pos="100000">
            <a:schemeClr val="phClr">
              <a:tint val="55000"/>
              <a:satMod val="14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  <a:satMod val="130000"/>
            </a:schemeClr>
          </a:gs>
          <a:gs pos="34000">
            <a:schemeClr val="phClr">
              <a:shade val="87000"/>
              <a:satMod val="125000"/>
            </a:schemeClr>
          </a:gs>
          <a:gs pos="70000">
            <a:schemeClr val="phClr">
              <a:tint val="100000"/>
              <a:shade val="90000"/>
              <a:satMod val="130000"/>
            </a:schemeClr>
          </a:gs>
          <a:gs pos="100000">
            <a:schemeClr val="phClr">
              <a:tint val="100000"/>
              <a:shade val="100000"/>
              <a:satMod val="11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a:effectStyle>
    </a:effectStyleLst>
    <a:bgFillStyleLst>
      <a:solidFill>
        <a:schemeClr val="phClr"/>
      </a:solidFill>
      <a:solidFill>
        <a:schemeClr val="phClr">
          <a:tint val="90000"/>
          <a:shade val="97000"/>
          <a:satMod val="130000"/>
        </a:schemeClr>
      </a:solidFill>
      <a:gradFill rotWithShape="1">
        <a:gsLst>
          <a:gs pos="0">
            <a:schemeClr val="phClr">
              <a:tint val="96000"/>
              <a:shade val="99000"/>
              <a:satMod val="140000"/>
            </a:schemeClr>
          </a:gs>
          <a:gs pos="65000">
            <a:schemeClr val="phClr">
              <a:tint val="100000"/>
              <a:shade val="80000"/>
              <a:satMod val="130000"/>
            </a:schemeClr>
          </a:gs>
          <a:gs pos="100000">
            <a:schemeClr val="phClr">
              <a:tint val="100000"/>
              <a:shade val="48000"/>
              <a:satMod val="120000"/>
            </a:schemeClr>
          </a:gs>
        </a:gsLst>
        <a:lin ang="162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618154229F444FAB115AB060B47232" ma:contentTypeVersion="8" ma:contentTypeDescription="Create a new document." ma:contentTypeScope="" ma:versionID="05e560494dd2a9fec1731c3a7587a368">
  <xsd:schema xmlns:xsd="http://www.w3.org/2001/XMLSchema" xmlns:xs="http://www.w3.org/2001/XMLSchema" xmlns:p="http://schemas.microsoft.com/office/2006/metadata/properties" xmlns:ns1="http://schemas.microsoft.com/sharepoint/v3" xmlns:ns3="377a811b-ba09-4d73-b892-f1ecf99219eb" xmlns:ns4="03d23759-2b8b-495a-8d91-db6a9a8d04bd" targetNamespace="http://schemas.microsoft.com/office/2006/metadata/properties" ma:root="true" ma:fieldsID="1d71ba54644133b049f2f5c0c4e76b1a" ns1:_="" ns3:_="" ns4:_="">
    <xsd:import namespace="http://schemas.microsoft.com/sharepoint/v3"/>
    <xsd:import namespace="377a811b-ba09-4d73-b892-f1ecf99219eb"/>
    <xsd:import namespace="03d23759-2b8b-495a-8d91-db6a9a8d04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7a811b-ba09-4d73-b892-f1ecf99219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d23759-2b8b-495a-8d91-db6a9a8d04b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377a811b-ba09-4d73-b892-f1ecf99219eb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52A5872-47B2-4127-B0A1-B64BA21BA7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7a811b-ba09-4d73-b892-f1ecf99219eb"/>
    <ds:schemaRef ds:uri="03d23759-2b8b-495a-8d91-db6a9a8d04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D3ACD8-F3A7-4484-8B47-5479A400CA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BB0199-8F48-4425-8442-4A13CAE58EE5}">
  <ds:schemaRefs>
    <ds:schemaRef ds:uri="http://purl.org/dc/dcmitype/"/>
    <ds:schemaRef ds:uri="http://purl.org/dc/elements/1.1/"/>
    <ds:schemaRef ds:uri="03d23759-2b8b-495a-8d91-db6a9a8d04bd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schemas.openxmlformats.org/package/2006/metadata/core-properties"/>
    <ds:schemaRef ds:uri="377a811b-ba09-4d73-b892-f1ecf99219eb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31149</TotalTime>
  <Words>1002</Words>
  <Application>Microsoft Office PowerPoint</Application>
  <PresentationFormat>Widescreen</PresentationFormat>
  <Paragraphs>267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Segoe UI</vt:lpstr>
      <vt:lpstr>Retrospect</vt:lpstr>
      <vt:lpstr>Enforcement and Education Data</vt:lpstr>
      <vt:lpstr>Licenses</vt:lpstr>
      <vt:lpstr>Complaints</vt:lpstr>
      <vt:lpstr>Complaints 2023</vt:lpstr>
      <vt:lpstr>Liquor complaints </vt:lpstr>
      <vt:lpstr>Education and Violations</vt:lpstr>
      <vt:lpstr>Licensee Education</vt:lpstr>
      <vt:lpstr>PowerPoint Presentation</vt:lpstr>
      <vt:lpstr>Licensee Education</vt:lpstr>
      <vt:lpstr>June Education Topics</vt:lpstr>
      <vt:lpstr>PowerPoint Presentation</vt:lpstr>
      <vt:lpstr>NTC June 2023</vt:lpstr>
      <vt:lpstr>Administrative Violations Notices (AVN) June 2023</vt:lpstr>
      <vt:lpstr>Warning Topics June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5 Examiner Requests June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WSLCB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Enforcement and Education Data</dc:title>
  <dc:creator>Jaeger, Kandace (LCB)</dc:creator>
  <cp:lastModifiedBy>Dickson, Dustin P (LCB)</cp:lastModifiedBy>
  <cp:revision>1199</cp:revision>
  <cp:lastPrinted>2023-03-08T16:36:59Z</cp:lastPrinted>
  <dcterms:created xsi:type="dcterms:W3CDTF">2022-01-14T18:01:34Z</dcterms:created>
  <dcterms:modified xsi:type="dcterms:W3CDTF">2023-07-12T00:49:09Z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0x0101001A618154229F444FAB115AB060B47232</vt:lpwstr>
  </property>
</Properties>
</file>