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26" r:id="rId3"/>
    <p:sldId id="261" r:id="rId4"/>
    <p:sldId id="259" r:id="rId5"/>
    <p:sldId id="262" r:id="rId6"/>
    <p:sldId id="275" r:id="rId7"/>
    <p:sldId id="294" r:id="rId8"/>
    <p:sldId id="257" r:id="rId9"/>
    <p:sldId id="258" r:id="rId10"/>
    <p:sldId id="295" r:id="rId11"/>
    <p:sldId id="323" r:id="rId12"/>
    <p:sldId id="324" r:id="rId13"/>
    <p:sldId id="301" r:id="rId14"/>
    <p:sldId id="264" r:id="rId15"/>
    <p:sldId id="333" r:id="rId16"/>
    <p:sldId id="302" r:id="rId17"/>
    <p:sldId id="303" r:id="rId18"/>
    <p:sldId id="304" r:id="rId19"/>
    <p:sldId id="305" r:id="rId20"/>
    <p:sldId id="269" r:id="rId21"/>
    <p:sldId id="325" r:id="rId22"/>
    <p:sldId id="320" r:id="rId23"/>
    <p:sldId id="331" r:id="rId24"/>
    <p:sldId id="330" r:id="rId25"/>
    <p:sldId id="309" r:id="rId26"/>
    <p:sldId id="322" r:id="rId27"/>
    <p:sldId id="281" r:id="rId28"/>
    <p:sldId id="274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y, Chandra (LCB)" initials="BC(" lastIdx="61" clrIdx="0">
    <p:extLst>
      <p:ext uri="{19B8F6BF-5375-455C-9EA6-DF929625EA0E}">
        <p15:presenceInfo xmlns:p15="http://schemas.microsoft.com/office/powerpoint/2012/main" userId="S-1-5-21-1844237615-1844823847-839522115-139815" providerId="AD"/>
      </p:ext>
    </p:extLst>
  </p:cmAuthor>
  <p:cmAuthor id="2" name="Jaeger, Kandace (LCB)" initials="JK(" lastIdx="23" clrIdx="1">
    <p:extLst>
      <p:ext uri="{19B8F6BF-5375-455C-9EA6-DF929625EA0E}">
        <p15:presenceInfo xmlns:p15="http://schemas.microsoft.com/office/powerpoint/2012/main" userId="S-1-5-21-1844237615-1844823847-839522115-142375" providerId="AD"/>
      </p:ext>
    </p:extLst>
  </p:cmAuthor>
  <p:cmAuthor id="3" name="Siegfried, Marc D (LCB)" initials="SMD(" lastIdx="7" clrIdx="2">
    <p:extLst>
      <p:ext uri="{19B8F6BF-5375-455C-9EA6-DF929625EA0E}">
        <p15:presenceInfo xmlns:p15="http://schemas.microsoft.com/office/powerpoint/2012/main" userId="S-1-5-21-1844237615-1844823847-839522115-56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2" autoAdjust="0"/>
    <p:restoredTop sz="90768" autoAdjust="0"/>
  </p:normalViewPr>
  <p:slideViewPr>
    <p:cSldViewPr snapToGrid="0">
      <p:cViewPr varScale="1">
        <p:scale>
          <a:sx n="104" d="100"/>
          <a:sy n="104" d="100"/>
        </p:scale>
        <p:origin x="9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3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Number</a:t>
            </a:r>
            <a:r>
              <a:rPr lang="en-US" sz="2000" baseline="0" dirty="0" smtClean="0"/>
              <a:t> of Complaints by Unit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383838383838381E-3"/>
                  <c:y val="-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7-4261-8917-CBD0DA1CA7F1}"/>
                </c:ext>
              </c:extLst>
            </c:dLbl>
            <c:dLbl>
              <c:idx val="1"/>
              <c:layout>
                <c:manualLayout>
                  <c:x val="5.0505050505049581E-3"/>
                  <c:y val="-5.732712936431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27-4261-8917-CBD0DA1CA7F1}"/>
                </c:ext>
              </c:extLst>
            </c:dLbl>
            <c:dLbl>
              <c:idx val="2"/>
              <c:layout>
                <c:manualLayout>
                  <c:x val="1.0101010101010102E-2"/>
                  <c:y val="-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</c:v>
                </c:pt>
                <c:pt idx="1">
                  <c:v>29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43E-2"/>
                  <c:y val="-2.62746307651986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1.2626262626262626E-2"/>
                  <c:y val="-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1.1363636363636364E-2"/>
                  <c:y val="-1.05098523060794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81</c:v>
                </c:pt>
                <c:pt idx="1">
                  <c:v>34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63636363636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F-4253-A182-BAE11EFAF457}"/>
                </c:ext>
              </c:extLst>
            </c:dLbl>
            <c:dLbl>
              <c:idx val="1"/>
              <c:layout>
                <c:manualLayout>
                  <c:x val="1.01010101010101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F-4715-9EE3-D64C5EABC038}"/>
                </c:ext>
              </c:extLst>
            </c:dLbl>
            <c:dLbl>
              <c:idx val="2"/>
              <c:layout>
                <c:manualLayout>
                  <c:x val="1.0101010101010102E-2"/>
                  <c:y val="-2.866356468215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F-4253-A182-BAE11EFAF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73</c:v>
                </c:pt>
                <c:pt idx="1">
                  <c:v>91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092-A3BE-1942D425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64234294982776E-2"/>
                  <c:y val="-1.826356699435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A-4EF3-A6D6-AD36C7F0B1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NTC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24738021905925E-2"/>
                  <c:y val="-1.45094422630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A-4EF3-A6D6-AD36C7F0B1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724134788868353E-2"/>
                  <c:y val="-1.521974501930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FA-4EF3-A6D6-AD36C7F0B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Cannabis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FA-4EF3-A6D6-AD36C7F0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Top 5 Topics</a:t>
            </a:r>
            <a:endParaRPr lang="en-US" dirty="0"/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Failure to maintain required insurance.</c:v>
                </c:pt>
                <c:pt idx="1">
                  <c:v> General advertising violations.</c:v>
                </c:pt>
                <c:pt idx="2">
                  <c:v> Failure to use and maintain traceability, or both.</c:v>
                </c:pt>
                <c:pt idx="3">
                  <c:v> Failure to maintain required surveillance system.</c:v>
                </c:pt>
                <c:pt idx="4">
                  <c:v> Non-Compliance with record keeping requirements.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Top 5 Violations</a:t>
            </a:r>
            <a:endParaRPr lang="en-US" dirty="0"/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726915893013784"/>
          <c:y val="0.11733167416031584"/>
          <c:w val="0.46134480751551682"/>
          <c:h val="0.794210753382803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0-4A02-A132-CF1EA8C586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0-4A02-A132-CF1EA8C586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0-4A02-A132-CF1EA8C586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D0-4A02-A132-CF1EA8C586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D0-4A02-A132-CF1EA8C58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Sale or Service to Apparently Intoxicated Person</c:v>
                </c:pt>
                <c:pt idx="1">
                  <c:v>Sale of Vapor Product to Persons under 21 - Individual TVN.</c:v>
                </c:pt>
                <c:pt idx="2">
                  <c:v>Sale of Tobacco Product to Persons under 21 - Individual TVN.</c:v>
                </c:pt>
                <c:pt idx="3">
                  <c:v>Sale of Tobacco/Vapor to persons under 21.</c:v>
                </c:pt>
                <c:pt idx="4">
                  <c:v>Sale or Service of Alcohol to persons under 21.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16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6703360"/>
        <c:axId val="516701392"/>
      </c:barChart>
      <c:valAx>
        <c:axId val="51670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3360"/>
        <c:crosses val="autoZero"/>
        <c:crossBetween val="between"/>
      </c:valAx>
      <c:catAx>
        <c:axId val="51670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0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AVN</a:t>
            </a:r>
            <a:r>
              <a:rPr lang="en-US" sz="2000" baseline="0" dirty="0" smtClean="0"/>
              <a:t> 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 of Tobacco/Vapor to persons under 21.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6203248565377E-3"/>
                  <c:y val="1.57872459920582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0-4170-AE5C-F238F32D620C}"/>
                </c:ext>
              </c:extLst>
            </c:dLbl>
            <c:dLbl>
              <c:idx val="1"/>
              <c:layout>
                <c:manualLayout>
                  <c:x val="6.7869941952494487E-3"/>
                  <c:y val="2.9669134709212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0-4170-AE5C-F238F32D620C}"/>
                </c:ext>
              </c:extLst>
            </c:dLbl>
            <c:dLbl>
              <c:idx val="2"/>
              <c:layout>
                <c:manualLayout>
                  <c:x val="-7.3677186329541269E-4"/>
                  <c:y val="5.8907295749102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0-4170-AE5C-F238F32D62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 of Tobacco product under 21 - Individual TVN.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1515558961107E-3"/>
                  <c:y val="3.02430101741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0-4170-AE5C-F238F32D620C}"/>
                </c:ext>
              </c:extLst>
            </c:dLbl>
            <c:dLbl>
              <c:idx val="1"/>
              <c:layout>
                <c:manualLayout>
                  <c:x val="2.0514179830049984E-3"/>
                  <c:y val="3.053108204785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0-4170-AE5C-F238F32D620C}"/>
                </c:ext>
              </c:extLst>
            </c:dLbl>
            <c:dLbl>
              <c:idx val="2"/>
              <c:layout>
                <c:manualLayout>
                  <c:x val="1.0574885128787306E-2"/>
                  <c:y val="1.745670189006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20-4170-AE5C-F238F32D62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Sale or Service of Alcohol to person under 21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916236378359727E-3"/>
                  <c:y val="8.8000286710904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20-4170-AE5C-F238F32D620C}"/>
                </c:ext>
              </c:extLst>
            </c:dLbl>
            <c:dLbl>
              <c:idx val="1"/>
              <c:layout>
                <c:manualLayout>
                  <c:x val="6.5759917116727275E-3"/>
                  <c:y val="1.72389467729372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20-4170-AE5C-F238F32D620C}"/>
                </c:ext>
              </c:extLst>
            </c:dLbl>
            <c:dLbl>
              <c:idx val="2"/>
              <c:layout>
                <c:manualLayout>
                  <c:x val="1.1363672800612908E-2"/>
                  <c:y val="1.2929210079702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20-4170-AE5C-F238F32D62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 of Vapor Product to Persons under 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11656992082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20-4170-AE5C-F238F32D620C}"/>
                </c:ext>
              </c:extLst>
            </c:dLbl>
            <c:dLbl>
              <c:idx val="1"/>
              <c:layout>
                <c:manualLayout>
                  <c:x val="9.0493255936660421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D3-4C36-AE5A-2DD508F5164D}"/>
                </c:ext>
              </c:extLst>
            </c:dLbl>
            <c:dLbl>
              <c:idx val="2"/>
              <c:layout>
                <c:manualLayout>
                  <c:x val="6.786994195249532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20-4170-AE5C-F238F32D6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20-4170-AE5C-F238F32D62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Sale or Service to Apparently Intoxicated 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246627968330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20-4170-AE5C-F238F32D620C}"/>
                </c:ext>
              </c:extLst>
            </c:dLbl>
            <c:dLbl>
              <c:idx val="1"/>
              <c:layout>
                <c:manualLayout>
                  <c:x val="1.5836319788915573E-2"/>
                  <c:y val="8.642156211169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7-4266-8613-7BC83EE74CF6}"/>
                </c:ext>
              </c:extLst>
            </c:dLbl>
            <c:dLbl>
              <c:idx val="2"/>
              <c:layout>
                <c:manualLayout>
                  <c:x val="4.524662796833021E-3"/>
                  <c:y val="2.880718737056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7-4E0B-A5CB-4435E9555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20-4170-AE5C-F238F32D6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297478052713392E-2"/>
          <c:y val="0.72485733637404159"/>
          <c:w val="0.85186467766765395"/>
          <c:h val="0.25785835120361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Top 5 Topics</a:t>
            </a:r>
            <a:endParaRPr lang="en-US" dirty="0"/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Signs: Failure to post required signs.</c:v>
                </c:pt>
                <c:pt idx="1">
                  <c:v>Operating without a valid license.</c:v>
                </c:pt>
                <c:pt idx="2">
                  <c:v>MAST Violation.</c:v>
                </c:pt>
                <c:pt idx="3">
                  <c:v>Tobacco.</c:v>
                </c:pt>
                <c:pt idx="4">
                  <c:v>Cigarettes - MSA.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smtClean="0"/>
              <a:t>Warning Topics by Industry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234679973966938E-2"/>
          <c:y val="0.13247407533143329"/>
          <c:w val="0.91200147380074226"/>
          <c:h val="0.43956880589101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Cigarettes - MSA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80004552043846E-3"/>
                  <c:y val="1.4830197185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5C-4B66-AC3C-95CD340980ED}"/>
                </c:ext>
              </c:extLst>
            </c:dLbl>
            <c:dLbl>
              <c:idx val="1"/>
              <c:layout>
                <c:manualLayout>
                  <c:x val="4.3206993136892342E-3"/>
                  <c:y val="1.86854735159079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5C-4B66-AC3C-95CD340980ED}"/>
                </c:ext>
              </c:extLst>
            </c:dLbl>
            <c:dLbl>
              <c:idx val="2"/>
              <c:layout>
                <c:manualLayout>
                  <c:x val="3.7879264691823571E-3"/>
                  <c:y val="6.075402616057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5C-4B66-AC3C-95CD34098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MAST Violation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1540798798836E-3"/>
                  <c:y val="3.208927777792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5C-4B66-AC3C-95CD340980ED}"/>
                </c:ext>
              </c:extLst>
            </c:dLbl>
            <c:dLbl>
              <c:idx val="1"/>
              <c:layout>
                <c:manualLayout>
                  <c:x val="6.678032033732754E-3"/>
                  <c:y val="3.73709470318159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5C-4B66-AC3C-95CD340980ED}"/>
                </c:ext>
              </c:extLst>
            </c:dLbl>
            <c:dLbl>
              <c:idx val="2"/>
              <c:layout>
                <c:manualLayout>
                  <c:x val="8.1086257828714321E-3"/>
                  <c:y val="3.2712126895126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5C-4B66-AC3C-95CD340980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Operating without a valid license.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9696489584903281E-3"/>
                  <c:y val="1.772770040455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5C-4B66-AC3C-95CD340980ED}"/>
                </c:ext>
              </c:extLst>
            </c:dLbl>
            <c:dLbl>
              <c:idx val="1"/>
              <c:layout>
                <c:manualLayout>
                  <c:x val="6.6781170868688506E-3"/>
                  <c:y val="3.73709470318159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5C-4B66-AC3C-95CD340980ED}"/>
                </c:ext>
              </c:extLst>
            </c:dLbl>
            <c:dLbl>
              <c:idx val="2"/>
              <c:layout>
                <c:manualLayout>
                  <c:x val="4.8825603307408689E-3"/>
                  <c:y val="8.9729058352520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5C-4B66-AC3C-95CD34098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5C-4B66-AC3C-95CD340980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03496568446171E-3"/>
                  <c:y val="2.028252253436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B-46D9-B2FD-0E9D8DCAFFDC}"/>
                </c:ext>
              </c:extLst>
            </c:dLbl>
            <c:dLbl>
              <c:idx val="1"/>
              <c:layout>
                <c:manualLayout>
                  <c:x val="-7.921190568827537E-17"/>
                  <c:y val="2.897503219194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DB-46D9-B2FD-0E9D8DCAFFDC}"/>
                </c:ext>
              </c:extLst>
            </c:dLbl>
            <c:dLbl>
              <c:idx val="2"/>
              <c:layout>
                <c:manualLayout>
                  <c:x val="1.0801748284223086E-2"/>
                  <c:y val="2.897503219194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0-4B33-9046-F70791289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5C-4B66-AC3C-95CD340980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Signs: Failure to post required signs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4810489705338517E-3"/>
                  <c:y val="1.15900128767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A-48F1-934C-B2A68ED664B8}"/>
                </c:ext>
              </c:extLst>
            </c:dLbl>
            <c:dLbl>
              <c:idx val="1"/>
              <c:layout>
                <c:manualLayout>
                  <c:x val="-7.921190568827537E-17"/>
                  <c:y val="2.897503219194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B-46D9-B2FD-0E9D8DCAFFDC}"/>
                </c:ext>
              </c:extLst>
            </c:dLbl>
            <c:dLbl>
              <c:idx val="2"/>
              <c:layout>
                <c:manualLayout>
                  <c:x val="1.0801748284223086E-2"/>
                  <c:y val="1.448751609597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B-46D9-B2FD-0E9D8DCAF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5C-4B66-AC3C-95CD34098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32665371364117E-2"/>
          <c:y val="0.67399666536164948"/>
          <c:w val="0.96136733462863588"/>
          <c:h val="0.3086183153231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Liquor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450470176965668E-3"/>
                  <c:y val="-5.03131247794981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06-4B57-9A2F-5634E4F0A9C1}"/>
                </c:ext>
              </c:extLst>
            </c:dLbl>
            <c:dLbl>
              <c:idx val="1"/>
              <c:layout>
                <c:manualLayout>
                  <c:x val="8.6183625280125045E-3"/>
                  <c:y val="4.902865165235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06-4B57-9A2F-5634E4F0A9C1}"/>
                </c:ext>
              </c:extLst>
            </c:dLbl>
            <c:dLbl>
              <c:idx val="2"/>
              <c:layout>
                <c:manualLayout>
                  <c:x val="9.7831202533376835E-3"/>
                  <c:y val="-6.5647786075503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06-4B57-9A2F-5634E4F0A9C1}"/>
                </c:ext>
              </c:extLst>
            </c:dLbl>
            <c:dLbl>
              <c:idx val="3"/>
              <c:layout>
                <c:manualLayout>
                  <c:x val="6.4361521878016957E-3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7-4E50-A810-7ED6479BD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834572982418123E-3"/>
                  <c:y val="-2.1926084911207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06-4B57-9A2F-5634E4F0A9C1}"/>
                </c:ext>
              </c:extLst>
            </c:dLbl>
            <c:dLbl>
              <c:idx val="1"/>
              <c:layout>
                <c:manualLayout>
                  <c:x val="1.2945956930823696E-2"/>
                  <c:y val="2.4160590379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06-4B57-9A2F-5634E4F0A9C1}"/>
                </c:ext>
              </c:extLst>
            </c:dLbl>
            <c:dLbl>
              <c:idx val="2"/>
              <c:layout>
                <c:manualLayout>
                  <c:x val="1.2002156871158369E-2"/>
                  <c:y val="-4.5969069740091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06-4B57-9A2F-5634E4F0A9C1}"/>
                </c:ext>
              </c:extLst>
            </c:dLbl>
            <c:dLbl>
              <c:idx val="3"/>
              <c:layout>
                <c:manualLayout>
                  <c:x val="8.58153625040247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0-43DC-BC6B-3B7F054A0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815362504024321E-3"/>
                  <c:y val="-8.55693004137766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1-4964-8076-21CE4EC2C964}"/>
                </c:ext>
              </c:extLst>
            </c:dLbl>
            <c:dLbl>
              <c:idx val="1"/>
              <c:layout>
                <c:manualLayout>
                  <c:x val="1.0726920313003088E-2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21-435D-B46F-AF9CF7A1EF34}"/>
                </c:ext>
              </c:extLst>
            </c:dLbl>
            <c:dLbl>
              <c:idx val="2"/>
              <c:layout>
                <c:manualLayout>
                  <c:x val="1.5017688438204245E-2"/>
                  <c:y val="2.3337351522991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E-4A22-B3F0-8753F7E3563A}"/>
                </c:ext>
              </c:extLst>
            </c:dLbl>
            <c:dLbl>
              <c:idx val="3"/>
              <c:layout>
                <c:manualLayout>
                  <c:x val="1.2872304375603705E-2"/>
                  <c:y val="2.33373515229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1-435D-B46F-AF9CF7A1E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25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Cannabis</a:t>
            </a:r>
            <a:endParaRPr lang="en-US" sz="2400" dirty="0"/>
          </a:p>
        </c:rich>
      </c:tx>
      <c:layout>
        <c:manualLayout>
          <c:xMode val="edge"/>
          <c:yMode val="edge"/>
          <c:x val="0.39285772978438993"/>
          <c:y val="1.4240579072030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228870556667074E-3"/>
                  <c:y val="-1.5804800159076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0-4675-A297-E990F61B6497}"/>
                </c:ext>
              </c:extLst>
            </c:dLbl>
            <c:dLbl>
              <c:idx val="1"/>
              <c:layout>
                <c:manualLayout>
                  <c:x val="7.7139972957389535E-3"/>
                  <c:y val="4.63099146200662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0-4675-A297-E990F61B6497}"/>
                </c:ext>
              </c:extLst>
            </c:dLbl>
            <c:dLbl>
              <c:idx val="2"/>
              <c:layout>
                <c:manualLayout>
                  <c:x val="7.599658872888891E-3"/>
                  <c:y val="-4.180974212591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A0-4675-A297-E990F61B6497}"/>
                </c:ext>
              </c:extLst>
            </c:dLbl>
            <c:dLbl>
              <c:idx val="3"/>
              <c:layout>
                <c:manualLayout>
                  <c:x val="4.44066657552227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E-4C6F-B1DB-B3218BFB8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0-4675-A297-E990F61B649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377716805055788E-3"/>
                  <c:y val="7.92949829430667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0-4675-A297-E990F61B6497}"/>
                </c:ext>
              </c:extLst>
            </c:dLbl>
            <c:dLbl>
              <c:idx val="1"/>
              <c:layout>
                <c:manualLayout>
                  <c:x val="9.8581049682667163E-3"/>
                  <c:y val="-2.0646970812044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A0-4675-A297-E990F61B6497}"/>
                </c:ext>
              </c:extLst>
            </c:dLbl>
            <c:dLbl>
              <c:idx val="2"/>
              <c:layout>
                <c:manualLayout>
                  <c:x val="8.7288819205778041E-3"/>
                  <c:y val="5.2613520028196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A0-4675-A297-E990F61B6497}"/>
                </c:ext>
              </c:extLst>
            </c:dLbl>
            <c:dLbl>
              <c:idx val="3"/>
              <c:layout>
                <c:manualLayout>
                  <c:x val="1.77626663020891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BE-4C6F-B1DB-B3218BFB8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A0-4675-A297-E990F61B649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219997265667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7-4111-9429-CCF95C40A27D}"/>
                </c:ext>
              </c:extLst>
            </c:dLbl>
            <c:dLbl>
              <c:idx val="1"/>
              <c:layout>
                <c:manualLayout>
                  <c:x val="8.8813331510445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C6-47DA-9E56-9EF1074C34EE}"/>
                </c:ext>
              </c:extLst>
            </c:dLbl>
            <c:dLbl>
              <c:idx val="2"/>
              <c:layout>
                <c:manualLayout>
                  <c:x val="1.1101666438805691E-2"/>
                  <c:y val="2.3734298453383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4-4B16-911C-A06FE7B58FFD}"/>
                </c:ext>
              </c:extLst>
            </c:dLbl>
            <c:dLbl>
              <c:idx val="3"/>
              <c:layout>
                <c:manualLayout>
                  <c:x val="1.5542333014327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7-4111-9429-CCF95C40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Uncontested</c:v>
                </c:pt>
                <c:pt idx="1">
                  <c:v>Straight to Formal</c:v>
                </c:pt>
                <c:pt idx="2">
                  <c:v>Informal</c:v>
                </c:pt>
                <c:pt idx="3">
                  <c:v>Fwd to Formal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A0-4675-A297-E990F61B6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Sheet1!$G$8</c:f>
              <c:strCache>
                <c:ptCount val="1"/>
                <c:pt idx="0">
                  <c:v>Cannabis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Sheet1!$F$9:$F$15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Sheet1!$G$9:$G$15</c:f>
              <c:numCache>
                <c:formatCode>General</c:formatCode>
                <c:ptCount val="7"/>
                <c:pt idx="0">
                  <c:v>46</c:v>
                </c:pt>
                <c:pt idx="1">
                  <c:v>37</c:v>
                </c:pt>
                <c:pt idx="2">
                  <c:v>63</c:v>
                </c:pt>
                <c:pt idx="3">
                  <c:v>34</c:v>
                </c:pt>
                <c:pt idx="4">
                  <c:v>17</c:v>
                </c:pt>
                <c:pt idx="5">
                  <c:v>13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1-40D5-90B0-6507FEF420E9}"/>
            </c:ext>
          </c:extLst>
        </c:ser>
        <c:ser>
          <c:idx val="1"/>
          <c:order val="1"/>
          <c:tx>
            <c:strRef>
              <c:f>Sheet1!$H$8</c:f>
              <c:strCache>
                <c:ptCount val="1"/>
                <c:pt idx="0">
                  <c:v>Liquor</c:v>
                </c:pt>
              </c:strCache>
            </c:strRef>
          </c:tx>
          <c:spPr>
            <a:ln w="34925" cap="rnd">
              <a:solidFill>
                <a:srgbClr val="92D050">
                  <a:alpha val="99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Sheet1!$F$9:$F$15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Sheet1!$H$9:$H$15</c:f>
              <c:numCache>
                <c:formatCode>0</c:formatCode>
                <c:ptCount val="7"/>
                <c:pt idx="0">
                  <c:v>14</c:v>
                </c:pt>
                <c:pt idx="1">
                  <c:v>13</c:v>
                </c:pt>
                <c:pt idx="2">
                  <c:v>40</c:v>
                </c:pt>
                <c:pt idx="3">
                  <c:v>18</c:v>
                </c:pt>
                <c:pt idx="4">
                  <c:v>17</c:v>
                </c:pt>
                <c:pt idx="5">
                  <c:v>27</c:v>
                </c:pt>
                <c:pt idx="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1-40D5-90B0-6507FEF42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63832"/>
        <c:axId val="426357272"/>
      </c:lineChart>
      <c:catAx>
        <c:axId val="42636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57272"/>
        <c:crosses val="autoZero"/>
        <c:auto val="1"/>
        <c:lblAlgn val="ctr"/>
        <c:lblOffset val="100"/>
        <c:tickMarkSkip val="1"/>
        <c:noMultiLvlLbl val="0"/>
      </c:catAx>
      <c:valAx>
        <c:axId val="42635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6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stuff'!$Z$56:$Z$61</c:f>
              <c:numCache>
                <c:formatCode>mmm\-yy</c:formatCode>
                <c:ptCount val="6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</c:numCache>
            </c:numRef>
          </c:cat>
          <c:val>
            <c:numRef>
              <c:f>'18 month stuff'!$AA$56:$AA$61</c:f>
              <c:numCache>
                <c:formatCode>General</c:formatCode>
                <c:ptCount val="6"/>
                <c:pt idx="0">
                  <c:v>202</c:v>
                </c:pt>
                <c:pt idx="1">
                  <c:v>225</c:v>
                </c:pt>
                <c:pt idx="2">
                  <c:v>200</c:v>
                </c:pt>
                <c:pt idx="3">
                  <c:v>210</c:v>
                </c:pt>
                <c:pt idx="4">
                  <c:v>185</c:v>
                </c:pt>
                <c:pt idx="5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stuff'!$Z$56:$Z$61</c:f>
              <c:numCache>
                <c:formatCode>mmm\-yy</c:formatCode>
                <c:ptCount val="6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</c:numCache>
            </c:numRef>
          </c:cat>
          <c:val>
            <c:numRef>
              <c:f>'18 month stuff'!$AB$56:$AB$61</c:f>
              <c:numCache>
                <c:formatCode>0%</c:formatCode>
                <c:ptCount val="6"/>
                <c:pt idx="0">
                  <c:v>0.81</c:v>
                </c:pt>
                <c:pt idx="1">
                  <c:v>0.79</c:v>
                </c:pt>
                <c:pt idx="2">
                  <c:v>0.82</c:v>
                </c:pt>
                <c:pt idx="3">
                  <c:v>0.74</c:v>
                </c:pt>
                <c:pt idx="4">
                  <c:v>0.83</c:v>
                </c:pt>
                <c:pt idx="5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Education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52320775773597E-2"/>
                  <c:y val="-9.43662418674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3-4A6A-8F97-61D8D1414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053162322430314E-2"/>
                  <c:y val="-1.719823424424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3-4A6A-8F97-61D8D14142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CYTD 2022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810522404728279E-3"/>
                  <c:y val="-3.7040666119933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13-4A6A-8F97-61D8D1414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3-4A6A-8F97-61D8D14142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Forecasted Amount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049577692801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A-4FC4-8580-52647343D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Education Contacts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A-4FC4-8580-52647343D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stuff'!$AA$1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stuff'!$Z$56:$Z$61</c:f>
              <c:numCache>
                <c:formatCode>[$-409]mmmm\-yy;@</c:formatCode>
                <c:ptCount val="6"/>
                <c:pt idx="0" formatCode="[$-409]mmm\-yy;@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</c:numCache>
            </c:numRef>
          </c:cat>
          <c:val>
            <c:numRef>
              <c:f>'18 month stuff'!$AA$56:$AA$61</c:f>
              <c:numCache>
                <c:formatCode>0</c:formatCode>
                <c:ptCount val="6"/>
                <c:pt idx="0">
                  <c:v>27</c:v>
                </c:pt>
                <c:pt idx="1">
                  <c:v>10</c:v>
                </c:pt>
                <c:pt idx="2">
                  <c:v>14</c:v>
                </c:pt>
                <c:pt idx="3">
                  <c:v>11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stuff'!$AB$1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dLbl>
              <c:idx val="4"/>
              <c:layout>
                <c:manualLayout>
                  <c:x val="-5.8714937901704838E-2"/>
                  <c:y val="-2.833037616735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B-4964-B06D-1350110C6105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'18 month stuff'!$Z$56:$Z$61</c:f>
              <c:numCache>
                <c:formatCode>[$-409]mmmm\-yy;@</c:formatCode>
                <c:ptCount val="6"/>
                <c:pt idx="0" formatCode="[$-409]mmm\-yy;@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>
                  <c:v>44743</c:v>
                </c:pt>
                <c:pt idx="5">
                  <c:v>44774</c:v>
                </c:pt>
              </c:numCache>
            </c:numRef>
          </c:cat>
          <c:val>
            <c:numRef>
              <c:f>'18 month stuff'!$AB$56:$AB$61</c:f>
              <c:numCache>
                <c:formatCode>0%</c:formatCode>
                <c:ptCount val="6"/>
                <c:pt idx="0">
                  <c:v>0.7</c:v>
                </c:pt>
                <c:pt idx="1">
                  <c:v>0.7</c:v>
                </c:pt>
                <c:pt idx="2">
                  <c:v>0.64</c:v>
                </c:pt>
                <c:pt idx="3">
                  <c:v>0.46</c:v>
                </c:pt>
                <c:pt idx="4">
                  <c:v>0</c:v>
                </c:pt>
                <c:pt idx="5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 month stuff'!$AO$1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5"/>
              <c:layout>
                <c:manualLayout>
                  <c:x val="-4.4223327805417356E-3"/>
                  <c:y val="4.5470633391120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32-4E17-9FE6-957733AD0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month stuff'!$AN$58:$AN$63</c:f>
              <c:strCache>
                <c:ptCount val="6"/>
                <c:pt idx="0">
                  <c:v>Mar-22</c:v>
                </c:pt>
                <c:pt idx="1">
                  <c:v>Apr-22</c:v>
                </c:pt>
                <c:pt idx="2">
                  <c:v>May-22</c:v>
                </c:pt>
                <c:pt idx="3">
                  <c:v>Jun-22</c:v>
                </c:pt>
                <c:pt idx="4">
                  <c:v>Jul-22</c:v>
                </c:pt>
                <c:pt idx="5">
                  <c:v>August</c:v>
                </c:pt>
              </c:strCache>
            </c:strRef>
          </c:cat>
          <c:val>
            <c:numRef>
              <c:f>'18 month stuff'!$AO$58:$AO$63</c:f>
              <c:numCache>
                <c:formatCode>General</c:formatCode>
                <c:ptCount val="6"/>
                <c:pt idx="0">
                  <c:v>21</c:v>
                </c:pt>
                <c:pt idx="1">
                  <c:v>41</c:v>
                </c:pt>
                <c:pt idx="2">
                  <c:v>21</c:v>
                </c:pt>
                <c:pt idx="3">
                  <c:v>138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0-4DE3-A9BB-FA4B45BC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'18 month stuff'!$AP$1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dLbl>
              <c:idx val="3"/>
              <c:layout>
                <c:manualLayout>
                  <c:x val="-2.6470447412979013E-2"/>
                  <c:y val="-7.535391088249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60-426D-A89D-5C91F7EDDE7A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'18 month stuff'!$AN$58:$AN$63</c:f>
              <c:strCache>
                <c:ptCount val="6"/>
                <c:pt idx="0">
                  <c:v>Mar-22</c:v>
                </c:pt>
                <c:pt idx="1">
                  <c:v>Apr-22</c:v>
                </c:pt>
                <c:pt idx="2">
                  <c:v>May-22</c:v>
                </c:pt>
                <c:pt idx="3">
                  <c:v>Jun-22</c:v>
                </c:pt>
                <c:pt idx="4">
                  <c:v>Jul-22</c:v>
                </c:pt>
                <c:pt idx="5">
                  <c:v>August</c:v>
                </c:pt>
              </c:strCache>
            </c:strRef>
          </c:cat>
          <c:val>
            <c:numRef>
              <c:f>'18 month stuff'!$AP$58:$AP$63</c:f>
              <c:numCache>
                <c:formatCode>0%</c:formatCode>
                <c:ptCount val="6"/>
                <c:pt idx="0">
                  <c:v>0.86</c:v>
                </c:pt>
                <c:pt idx="1">
                  <c:v>0.81</c:v>
                </c:pt>
                <c:pt idx="2">
                  <c:v>0.95</c:v>
                </c:pt>
                <c:pt idx="3">
                  <c:v>0.94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00-4DE3-A9BB-FA4B45BC3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70000000000000007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catAx>
        <c:axId val="30921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21916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09528054276236E-2"/>
          <c:y val="3.9007611548556427E-2"/>
          <c:w val="0.8867786182746813"/>
          <c:h val="0.7493877448011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Compliance checks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Sheet1!$H$12:$H$17</c:f>
              <c:numCache>
                <c:formatCode>[$-409]mmm\-yy;@</c:formatCode>
                <c:ptCount val="6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 formatCode="[$-409]mmmm\-yy;@">
                  <c:v>44743</c:v>
                </c:pt>
                <c:pt idx="5" formatCode="[$-409]mmmm\-yy;@">
                  <c:v>44795</c:v>
                </c:pt>
              </c:numCache>
            </c:numRef>
          </c:cat>
          <c:val>
            <c:numRef>
              <c:f>Sheet1!$I$12:$I$17</c:f>
              <c:numCache>
                <c:formatCode>General</c:formatCode>
                <c:ptCount val="6"/>
                <c:pt idx="0">
                  <c:v>168</c:v>
                </c:pt>
                <c:pt idx="1">
                  <c:v>117</c:v>
                </c:pt>
                <c:pt idx="2">
                  <c:v>112</c:v>
                </c:pt>
                <c:pt idx="3">
                  <c:v>164</c:v>
                </c:pt>
                <c:pt idx="4">
                  <c:v>68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218376"/>
        <c:axId val="309218768"/>
      </c:barChart>
      <c:lineChart>
        <c:grouping val="standard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Compliance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Sheet1!$H$12:$H$17</c:f>
              <c:numCache>
                <c:formatCode>[$-409]mmm\-yy;@</c:formatCode>
                <c:ptCount val="6"/>
                <c:pt idx="0">
                  <c:v>44621</c:v>
                </c:pt>
                <c:pt idx="1">
                  <c:v>44652</c:v>
                </c:pt>
                <c:pt idx="2">
                  <c:v>44682</c:v>
                </c:pt>
                <c:pt idx="3">
                  <c:v>44713</c:v>
                </c:pt>
                <c:pt idx="4" formatCode="[$-409]mmmm\-yy;@">
                  <c:v>44743</c:v>
                </c:pt>
                <c:pt idx="5" formatCode="[$-409]mmmm\-yy;@">
                  <c:v>44795</c:v>
                </c:pt>
              </c:numCache>
            </c:numRef>
          </c:cat>
          <c:val>
            <c:numRef>
              <c:f>Sheet1!$J$12:$J$17</c:f>
              <c:numCache>
                <c:formatCode>0%</c:formatCode>
                <c:ptCount val="6"/>
                <c:pt idx="0">
                  <c:v>0.88</c:v>
                </c:pt>
                <c:pt idx="1">
                  <c:v>0.83</c:v>
                </c:pt>
                <c:pt idx="2">
                  <c:v>0.85</c:v>
                </c:pt>
                <c:pt idx="3">
                  <c:v>0.84</c:v>
                </c:pt>
                <c:pt idx="4">
                  <c:v>0.89</c:v>
                </c:pt>
                <c:pt idx="5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EA-415F-9F5B-FF22AC1A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19552"/>
        <c:axId val="309219160"/>
      </c:lineChart>
      <c:catAx>
        <c:axId val="30921837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768"/>
        <c:crosses val="autoZero"/>
        <c:auto val="0"/>
        <c:lblAlgn val="ctr"/>
        <c:lblOffset val="100"/>
        <c:noMultiLvlLbl val="1"/>
      </c:catAx>
      <c:valAx>
        <c:axId val="3092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8376"/>
        <c:crosses val="autoZero"/>
        <c:crossBetween val="between"/>
      </c:valAx>
      <c:valAx>
        <c:axId val="309219160"/>
        <c:scaling>
          <c:orientation val="minMax"/>
          <c:max val="1"/>
          <c:min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19552"/>
        <c:crosses val="max"/>
        <c:crossBetween val="between"/>
      </c:valAx>
      <c:dateAx>
        <c:axId val="30921955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0921916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377529747930755E-3"/>
                  <c:y val="-2.409836578029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1-4D30-A11F-30C4A72E0F28}"/>
                </c:ext>
              </c:extLst>
            </c:dLbl>
            <c:dLbl>
              <c:idx val="1"/>
              <c:layout>
                <c:manualLayout>
                  <c:x val="9.8199681104482652E-3"/>
                  <c:y val="-2.2869992802379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1-4D30-A11F-30C4A72E0F28}"/>
                </c:ext>
              </c:extLst>
            </c:dLbl>
            <c:dLbl>
              <c:idx val="2"/>
              <c:layout>
                <c:manualLayout>
                  <c:x val="9.8199681104482652E-3"/>
                  <c:y val="-1.485489844198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2154</c:v>
                </c:pt>
                <c:pt idx="1">
                  <c:v>551</c:v>
                </c:pt>
                <c:pt idx="2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466454069655101E-3"/>
                  <c:y val="-2.361826225723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1-4D30-A11F-30C4A72E0F28}"/>
                </c:ext>
              </c:extLst>
            </c:dLbl>
            <c:dLbl>
              <c:idx val="1"/>
              <c:layout>
                <c:manualLayout>
                  <c:x val="1.2002183246103436E-2"/>
                  <c:y val="-2.2520236796022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1-4D30-A11F-30C4A72E0F28}"/>
                </c:ext>
              </c:extLst>
            </c:dLbl>
            <c:dLbl>
              <c:idx val="2"/>
              <c:layout>
                <c:manualLayout>
                  <c:x val="1.091107567827569E-2"/>
                  <c:y val="-2.484230997819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1908</c:v>
                </c:pt>
                <c:pt idx="1">
                  <c:v>460</c:v>
                </c:pt>
                <c:pt idx="2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75505949586151E-2"/>
                  <c:y val="-2.5867592481366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C1-4D30-A11F-30C4A72E0F28}"/>
                </c:ext>
              </c:extLst>
            </c:dLbl>
            <c:dLbl>
              <c:idx val="1"/>
              <c:layout>
                <c:manualLayout>
                  <c:x val="1.4184398381758527E-2"/>
                  <c:y val="-2.02744454185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1-4D30-A11F-30C4A72E0F28}"/>
                </c:ext>
              </c:extLst>
            </c:dLbl>
            <c:dLbl>
              <c:idx val="2"/>
              <c:layout>
                <c:manualLayout>
                  <c:x val="1.4184398381758445E-2"/>
                  <c:y val="-2.0848918184422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2442</c:v>
                </c:pt>
                <c:pt idx="1">
                  <c:v>529</c:v>
                </c:pt>
                <c:pt idx="2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466454069655101E-3"/>
                  <c:y val="-2.3219817071721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C1-4D30-A11F-30C4A72E0F28}"/>
                </c:ext>
              </c:extLst>
            </c:dLbl>
            <c:dLbl>
              <c:idx val="1"/>
              <c:layout>
                <c:manualLayout>
                  <c:x val="9.8199681104482652E-3"/>
                  <c:y val="-2.554179877889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1-4D30-A11F-30C4A72E0F28}"/>
                </c:ext>
              </c:extLst>
            </c:dLbl>
            <c:dLbl>
              <c:idx val="2"/>
              <c:layout>
                <c:manualLayout>
                  <c:x val="9.8199681104481854E-3"/>
                  <c:y val="-2.0897835364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29B-8C26-91A9A57A24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288605426206409E-3"/>
                  <c:y val="-2.20014165916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1-4D30-A11F-30C4A72E0F28}"/>
                </c:ext>
              </c:extLst>
            </c:dLbl>
            <c:dLbl>
              <c:idx val="1"/>
              <c:layout>
                <c:manualLayout>
                  <c:x val="3.2733227034827551E-3"/>
                  <c:y val="-1.8575853657377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C1-4D30-A11F-30C4A72E0F28}"/>
                </c:ext>
              </c:extLst>
            </c:dLbl>
            <c:dLbl>
              <c:idx val="2"/>
              <c:layout>
                <c:manualLayout>
                  <c:x val="1.2002183246103436E-2"/>
                  <c:y val="-2.5541798778893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29B-8C26-91A9A57A24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457721085241362E-2"/>
                  <c:y val="-1.625387195020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C1-4D30-A11F-30C4A72E0F28}"/>
                </c:ext>
              </c:extLst>
            </c:dLbl>
            <c:dLbl>
              <c:idx val="1"/>
              <c:layout>
                <c:manualLayout>
                  <c:x val="1.2002183246103356E-2"/>
                  <c:y val="-2.321981707172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1-4D30-A11F-30C4A72E0F28}"/>
                </c:ext>
              </c:extLst>
            </c:dLbl>
            <c:dLbl>
              <c:idx val="2"/>
              <c:layout>
                <c:manualLayout>
                  <c:x val="1.3093290813930861E-2"/>
                  <c:y val="-2.089783536454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C1-4D30-A11F-30C4A72E0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41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7-429B-8C26-91A9A57A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341856"/>
        <c:axId val="699344808"/>
        <c:axId val="0"/>
      </c:bar3DChart>
      <c:catAx>
        <c:axId val="6993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4808"/>
        <c:crosses val="autoZero"/>
        <c:auto val="1"/>
        <c:lblAlgn val="ctr"/>
        <c:lblOffset val="100"/>
        <c:noMultiLvlLbl val="0"/>
      </c:catAx>
      <c:valAx>
        <c:axId val="69934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'2022'!$B$39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8528237893828621E-3"/>
                  <c:y val="9.0987502447353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7-4261-8917-CBD0DA1CA7F1}"/>
                </c:ext>
              </c:extLst>
            </c:dLbl>
            <c:dLbl>
              <c:idx val="1"/>
              <c:layout>
                <c:manualLayout>
                  <c:x val="-3.4913583435899481E-3"/>
                  <c:y val="-2.4221614892428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'2022'!$D$39:$F$39</c:f>
              <c:numCache>
                <c:formatCode>General</c:formatCode>
                <c:ptCount val="3"/>
                <c:pt idx="0">
                  <c:v>101</c:v>
                </c:pt>
                <c:pt idx="1">
                  <c:v>103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'2022'!$B$40</c:f>
              <c:strCache>
                <c:ptCount val="1"/>
                <c:pt idx="0">
                  <c:v>Liquor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117679830556206E-2"/>
                  <c:y val="-1.686494356073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1.8346348708632932E-2"/>
                  <c:y val="6.662784643661807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1.9411295157531538E-2"/>
                  <c:y val="-5.8437406750348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'2022'!$D$40:$F$40</c:f>
              <c:numCache>
                <c:formatCode>General</c:formatCode>
                <c:ptCount val="3"/>
                <c:pt idx="0">
                  <c:v>307</c:v>
                </c:pt>
                <c:pt idx="1">
                  <c:v>215</c:v>
                </c:pt>
                <c:pt idx="2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'2022'!$B$41</c:f>
              <c:strCache>
                <c:ptCount val="1"/>
                <c:pt idx="0">
                  <c:v>Tobacco/Vape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264760513145905E-2"/>
                  <c:y val="-2.255706907416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555555555556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73-4F8F-9963-4C54B41696FE}"/>
                </c:ext>
              </c:extLst>
            </c:dLbl>
            <c:dLbl>
              <c:idx val="1"/>
              <c:layout>
                <c:manualLayout>
                  <c:x val="8.937220126761871E-3"/>
                  <c:y val="4.99708848274635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3-4F8F-9963-4C54B41696FE}"/>
                </c:ext>
              </c:extLst>
            </c:dLbl>
            <c:dLbl>
              <c:idx val="2"/>
              <c:layout>
                <c:manualLayout>
                  <c:x val="1.6984883262840016E-2"/>
                  <c:y val="-2.9218703375175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73-4F8F-9963-4C54B41696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'2022'!$D$38:$F$38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'2022'!$D$41:$F$41</c:f>
              <c:numCache>
                <c:formatCode>General</c:formatCode>
                <c:ptCount val="3"/>
                <c:pt idx="0">
                  <c:v>19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6-4092-A3BE-1942D425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'2022'!$B$48</c:f>
              <c:strCache>
                <c:ptCount val="1"/>
                <c:pt idx="0">
                  <c:v>FBI/WSP fingerprinting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2.9096330930955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7-4261-8917-CBD0DA1CA7F1}"/>
                </c:ext>
              </c:extLst>
            </c:dLbl>
            <c:dLbl>
              <c:idx val="1"/>
              <c:layout>
                <c:manualLayout>
                  <c:x val="1.2121172353455818E-2"/>
                  <c:y val="1.074510492231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7-4261-8917-CBD0DA1CA7F1}"/>
                </c:ext>
              </c:extLst>
            </c:dLbl>
            <c:dLbl>
              <c:idx val="2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'2022'!$D$47:$F$47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'2022'!$D$48:$F$48</c:f>
              <c:numCache>
                <c:formatCode>0</c:formatCode>
                <c:ptCount val="3"/>
                <c:pt idx="0">
                  <c:v>101</c:v>
                </c:pt>
                <c:pt idx="1">
                  <c:v>99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'2022'!$B$49</c:f>
              <c:strCache>
                <c:ptCount val="1"/>
                <c:pt idx="0">
                  <c:v>Cannabis Renewals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949475065616798E-2"/>
                  <c:y val="2.5813059615906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7-4261-8917-CBD0DA1CA7F1}"/>
                </c:ext>
              </c:extLst>
            </c:dLbl>
            <c:dLbl>
              <c:idx val="1"/>
              <c:layout>
                <c:manualLayout>
                  <c:x val="2.3232283464566929E-2"/>
                  <c:y val="1.2434926815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7-4261-8917-CBD0DA1CA7F1}"/>
                </c:ext>
              </c:extLst>
            </c:dLbl>
            <c:dLbl>
              <c:idx val="2"/>
              <c:layout>
                <c:manualLayout>
                  <c:x val="1.6666666666666666E-2"/>
                  <c:y val="-2.872538890105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7-4261-8917-CBD0DA1CA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'2022'!$D$47:$F$47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'2022'!$D$49:$F$49</c:f>
              <c:numCache>
                <c:formatCode>General</c:formatCode>
                <c:ptCount val="3"/>
                <c:pt idx="0">
                  <c:v>95</c:v>
                </c:pt>
                <c:pt idx="1">
                  <c:v>81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9-4B1E-B06D-BE0BEFE72B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9-4B1E-B06D-BE0BEFE72B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9-4B1E-B06D-BE0BEFE72B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F9-4B1E-B06D-BE0BEFE72B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F9-4B1E-B06D-BE0BEFE72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Lot retest</c:v>
                </c:pt>
                <c:pt idx="1">
                  <c:v>DisBiz</c:v>
                </c:pt>
                <c:pt idx="2">
                  <c:v>Rule</c:v>
                </c:pt>
                <c:pt idx="3">
                  <c:v>Report &amp; Analysis</c:v>
                </c:pt>
                <c:pt idx="4">
                  <c:v>CCRS</c:v>
                </c:pt>
              </c:strCache>
            </c:strRef>
          </c:cat>
          <c:val>
            <c:numRef>
              <c:f>Sheet1!$B$3:$B$7</c:f>
              <c:numCache>
                <c:formatCode>0</c:formatCode>
                <c:ptCount val="5"/>
                <c:pt idx="0">
                  <c:v>24</c:v>
                </c:pt>
                <c:pt idx="1">
                  <c:v>27</c:v>
                </c:pt>
                <c:pt idx="2">
                  <c:v>34</c:v>
                </c:pt>
                <c:pt idx="3">
                  <c:v>64</c:v>
                </c:pt>
                <c:pt idx="4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8562392"/>
        <c:axId val="588564032"/>
      </c:barChart>
      <c:valAx>
        <c:axId val="58856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2392"/>
        <c:crosses val="autoZero"/>
        <c:crossBetween val="between"/>
      </c:valAx>
      <c:catAx>
        <c:axId val="58856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C-478C-B99D-03B7DE411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C-478C-B99D-03B7DE411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Complaints</c:v>
                </c:pt>
                <c:pt idx="1">
                  <c:v>Resolved</c:v>
                </c:pt>
                <c:pt idx="2">
                  <c:v>Investigations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C-478C-B99D-03B7DE41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7320"/>
        <c:axId val="645577648"/>
      </c:barChart>
      <c:catAx>
        <c:axId val="64557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648"/>
        <c:crosses val="autoZero"/>
        <c:auto val="1"/>
        <c:lblAlgn val="ctr"/>
        <c:lblOffset val="100"/>
        <c:noMultiLvlLbl val="0"/>
      </c:catAx>
      <c:valAx>
        <c:axId val="64557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7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Violation Data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6662005458651294E-4"/>
                  <c:y val="4.8259835513948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C-47DE-88C6-471E5016F4C3}"/>
                </c:ext>
              </c:extLst>
            </c:dLbl>
            <c:dLbl>
              <c:idx val="1"/>
              <c:layout>
                <c:manualLayout>
                  <c:x val="3.7057284521816564E-3"/>
                  <c:y val="6.293796804446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AC-47DE-88C6-471E5016F4C3}"/>
                </c:ext>
              </c:extLst>
            </c:dLbl>
            <c:dLbl>
              <c:idx val="2"/>
              <c:layout>
                <c:manualLayout>
                  <c:x val="6.9169240656535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A-4068-B5A2-FA96B849D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AVN's</c:v>
                </c:pt>
                <c:pt idx="1">
                  <c:v>NTC's</c:v>
                </c:pt>
                <c:pt idx="2">
                  <c:v>Warnings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319</c:v>
                </c:pt>
                <c:pt idx="1">
                  <c:v>91</c:v>
                </c:pt>
                <c:pt idx="2">
                  <c:v>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AC-47DE-88C6-471E5016F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083704312388986E-3"/>
                  <c:y val="4.19567736296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AC-47DE-88C6-471E5016F4C3}"/>
                </c:ext>
              </c:extLst>
            </c:dLbl>
            <c:dLbl>
              <c:idx val="1"/>
              <c:layout>
                <c:manualLayout>
                  <c:x val="1.2333229624858989E-2"/>
                  <c:y val="3.496584975802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AC-47DE-88C6-471E5016F4C3}"/>
                </c:ext>
              </c:extLst>
            </c:dLbl>
            <c:dLbl>
              <c:idx val="2"/>
              <c:layout>
                <c:manualLayout>
                  <c:x val="1.902154118054725E-2"/>
                  <c:y val="3.5656519345345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AC-47DE-88C6-471E5016F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AVN's</c:v>
                </c:pt>
                <c:pt idx="1">
                  <c:v>NTC's</c:v>
                </c:pt>
                <c:pt idx="2">
                  <c:v>Warnings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667</c:v>
                </c:pt>
                <c:pt idx="1">
                  <c:v>172</c:v>
                </c:pt>
                <c:pt idx="2">
                  <c:v>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AC-47DE-88C6-471E5016F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CYTD 2022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22236685431773E-2"/>
                  <c:y val="3.42723725707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AC-47DE-88C6-471E5016F4C3}"/>
                </c:ext>
              </c:extLst>
            </c:dLbl>
            <c:dLbl>
              <c:idx val="1"/>
              <c:layout>
                <c:manualLayout>
                  <c:x val="1.3888856740018159E-2"/>
                  <c:y val="6.992889191610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AC-47DE-88C6-471E5016F4C3}"/>
                </c:ext>
              </c:extLst>
            </c:dLbl>
            <c:dLbl>
              <c:idx val="2"/>
              <c:layout>
                <c:manualLayout>
                  <c:x val="1.5856095301052867E-2"/>
                  <c:y val="-6.53695303120758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AC-47DE-88C6-471E5016F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AVN's</c:v>
                </c:pt>
                <c:pt idx="1">
                  <c:v>NTC's</c:v>
                </c:pt>
                <c:pt idx="2">
                  <c:v>Warnings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627</c:v>
                </c:pt>
                <c:pt idx="1">
                  <c:v>180</c:v>
                </c:pt>
                <c:pt idx="2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AC-47DE-88C6-471E5016F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Educational</a:t>
            </a:r>
            <a:r>
              <a:rPr lang="en-US" baseline="0" dirty="0" smtClean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46898115008349E-2"/>
          <c:y val="0.11475469405368709"/>
          <c:w val="0.93325310188499166"/>
          <c:h val="0.6687740029142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Contacts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03030303030255E-2"/>
                  <c:y val="-4.586170349144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8-447C-94A7-665C67209268}"/>
                </c:ext>
              </c:extLst>
            </c:dLbl>
            <c:dLbl>
              <c:idx val="1"/>
              <c:layout>
                <c:manualLayout>
                  <c:x val="3.2828282828282734E-2"/>
                  <c:y val="-4.586170349144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8-447C-94A7-665C67209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2nd QTR 2022</c:v>
                </c:pt>
                <c:pt idx="1">
                  <c:v>3rd QTR 2022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5609</c:v>
                </c:pt>
                <c:pt idx="1">
                  <c:v>4221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to date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6024143832695E-3"/>
                  <c:y val="-1.28519915306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58-42C5-AD8F-E6D7D4A04706}"/>
                </c:ext>
              </c:extLst>
            </c:dLbl>
            <c:dLbl>
              <c:idx val="1"/>
              <c:layout>
                <c:manualLayout>
                  <c:x val="4.97036323081828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3-4589-A3B7-AC22F6E29C51}"/>
                </c:ext>
              </c:extLst>
            </c:dLbl>
            <c:dLbl>
              <c:idx val="2"/>
              <c:layout>
                <c:manualLayout>
                  <c:x val="1.366849888475029E-2"/>
                  <c:y val="-8.079145943091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3-4589-A3B7-AC22F6E2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22103</c:v>
                </c:pt>
                <c:pt idx="1">
                  <c:v>3868</c:v>
                </c:pt>
                <c:pt idx="2">
                  <c:v>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8-42C5-AD8F-E6D7D4A04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74118066282143E-2"/>
                  <c:y val="-1.039898469945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58-42C5-AD8F-E6D7D4A04706}"/>
                </c:ext>
              </c:extLst>
            </c:dLbl>
            <c:dLbl>
              <c:idx val="1"/>
              <c:layout>
                <c:manualLayout>
                  <c:x val="1.2425908077045718E-2"/>
                  <c:y val="-2.6930486476973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3-4589-A3B7-AC22F6E29C51}"/>
                </c:ext>
              </c:extLst>
            </c:dLbl>
            <c:dLbl>
              <c:idx val="2"/>
              <c:layout>
                <c:manualLayout>
                  <c:x val="1.61536805001595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58-42C5-AD8F-E6D7D4A04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18427</c:v>
                </c:pt>
                <c:pt idx="1">
                  <c:v>4702</c:v>
                </c:pt>
                <c:pt idx="2">
                  <c:v>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58-42C5-AD8F-E6D7D4A04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CYTD 2022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93586176754486E-2"/>
                  <c:y val="-6.2466005562099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58-42C5-AD8F-E6D7D4A04706}"/>
                </c:ext>
              </c:extLst>
            </c:dLbl>
            <c:dLbl>
              <c:idx val="1"/>
              <c:layout>
                <c:manualLayout>
                  <c:x val="1.1183317269341055E-2"/>
                  <c:y val="-2.6930486476972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58-42C5-AD8F-E6D7D4A04706}"/>
                </c:ext>
              </c:extLst>
            </c:dLbl>
            <c:dLbl>
              <c:idx val="2"/>
              <c:layout>
                <c:manualLayout>
                  <c:x val="1.366849888475029E-2"/>
                  <c:y val="-9.87439763833924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8-42C5-AD8F-E6D7D4A04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8329</c:v>
                </c:pt>
                <c:pt idx="1">
                  <c:v>5777</c:v>
                </c:pt>
                <c:pt idx="2">
                  <c:v>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58-42C5-AD8F-E6D7D4A04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Educational</a:t>
            </a:r>
            <a:r>
              <a:rPr lang="en-US" baseline="0" dirty="0" smtClean="0"/>
              <a:t> Contacts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3131313131313E-3"/>
                  <c:y val="-8.5990694046465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8-447C-94A7-665C67209268}"/>
                </c:ext>
              </c:extLst>
            </c:dLbl>
            <c:dLbl>
              <c:idx val="1"/>
              <c:layout>
                <c:manualLayout>
                  <c:x val="1.0101010101010102E-2"/>
                  <c:y val="-8.5990694046465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98-447C-94A7-665C67209268}"/>
                </c:ext>
              </c:extLst>
            </c:dLbl>
            <c:dLbl>
              <c:idx val="2"/>
              <c:layout>
                <c:manualLayout>
                  <c:x val="7.575757575757576E-3"/>
                  <c:y val="-2.866356468215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330808080808082E-2"/>
                      <c:h val="6.4579011228895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98-447C-94A7-665C67209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922</c:v>
                </c:pt>
                <c:pt idx="1">
                  <c:v>703</c:v>
                </c:pt>
                <c:pt idx="2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8-447C-94A7-665C6720926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8.5990694046465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98-447C-94A7-665C67209268}"/>
                </c:ext>
              </c:extLst>
            </c:dLbl>
            <c:dLbl>
              <c:idx val="1"/>
              <c:layout>
                <c:manualLayout>
                  <c:x val="1.2626262626262534E-2"/>
                  <c:y val="-8.5990694046465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8-447C-94A7-665C67209268}"/>
                </c:ext>
              </c:extLst>
            </c:dLbl>
            <c:dLbl>
              <c:idx val="2"/>
              <c:layout>
                <c:manualLayout>
                  <c:x val="1.5151515151515058E-2"/>
                  <c:y val="-1.14654258728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98-447C-94A7-665C67209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876</c:v>
                </c:pt>
                <c:pt idx="1">
                  <c:v>619</c:v>
                </c:pt>
                <c:pt idx="2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8-447C-94A7-665C67209268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A-434C-853C-23F61DF3C05F}"/>
                </c:ext>
              </c:extLst>
            </c:dLbl>
            <c:dLbl>
              <c:idx val="1"/>
              <c:layout>
                <c:manualLayout>
                  <c:x val="1.3888888888888888E-2"/>
                  <c:y val="-5.7327129364309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A-434C-853C-23F61DF3C05F}"/>
                </c:ext>
              </c:extLst>
            </c:dLbl>
            <c:dLbl>
              <c:idx val="2"/>
              <c:layout>
                <c:manualLayout>
                  <c:x val="1.2626262626262626E-2"/>
                  <c:y val="-8.599069404646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A-459E-86D4-013A3113E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1265</c:v>
                </c:pt>
                <c:pt idx="1">
                  <c:v>853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C-453D-AFAB-A5F3FF38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Top 5 Topics</a:t>
            </a:r>
            <a:endParaRPr lang="en-US" dirty="0"/>
          </a:p>
        </c:rich>
      </c:tx>
      <c:layout>
        <c:manualLayout>
          <c:xMode val="edge"/>
          <c:yMode val="edge"/>
          <c:x val="0.4668813131313130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rgbClr val="4F6BB3"/>
              </a:solidFill>
            </a:ln>
            <a:effectLst/>
            <a:sp3d contourW="25400">
              <a:contourClr>
                <a:srgbClr val="4F6BB3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DE-4D24-97B4-74C4703E2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DE-4D24-97B4-74C4703E2E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DE-4D24-97B4-74C4703E2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DE-4D24-97B4-74C4703E2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rgbClr val="4F6BB3"/>
                </a:solidFill>
              </a:ln>
              <a:effectLst/>
              <a:sp3d contourW="25400">
                <a:contourClr>
                  <a:srgbClr val="4F6BB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DE-4D24-97B4-74C4703E2E9D}"/>
              </c:ext>
            </c:extLst>
          </c:dPt>
          <c:dLbls>
            <c:dLbl>
              <c:idx val="3"/>
              <c:layout>
                <c:manualLayout>
                  <c:x val="7.5757575757575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E-4D24-97B4-74C4703E2E9D}"/>
                </c:ext>
              </c:extLst>
            </c:dLbl>
            <c:dLbl>
              <c:idx val="4"/>
              <c:layout>
                <c:manualLayout>
                  <c:x val="1.3888888888888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E-4D24-97B4-74C4703E2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Using unauthorized pesticides.</c:v>
                </c:pt>
                <c:pt idx="1">
                  <c:v>Failure maintain traceability.</c:v>
                </c:pt>
                <c:pt idx="2">
                  <c:v>Public Safety.</c:v>
                </c:pt>
                <c:pt idx="3">
                  <c:v>Youth access.</c:v>
                </c:pt>
                <c:pt idx="4">
                  <c:v>Regulatory.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115</c:v>
                </c:pt>
                <c:pt idx="1">
                  <c:v>138</c:v>
                </c:pt>
                <c:pt idx="2">
                  <c:v>279</c:v>
                </c:pt>
                <c:pt idx="3">
                  <c:v>527</c:v>
                </c:pt>
                <c:pt idx="4">
                  <c:v>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4E10-BE76-79F0E2B3D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2237216"/>
        <c:axId val="452233608"/>
      </c:barChart>
      <c:valAx>
        <c:axId val="452233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7216"/>
        <c:crosses val="autoZero"/>
        <c:crossBetween val="between"/>
      </c:valAx>
      <c:catAx>
        <c:axId val="45223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233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Education Topics by</a:t>
            </a:r>
            <a:r>
              <a:rPr lang="en-US" sz="2000" baseline="0" dirty="0" smtClean="0"/>
              <a:t> Industry</a:t>
            </a:r>
            <a:r>
              <a:rPr lang="en-US" sz="2000" dirty="0" smtClean="0"/>
              <a:t>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Regulatory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54850365977755E-3"/>
                  <c:y val="3.0385911969771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6-47E7-A2ED-2FDF9F3FFCCD}"/>
                </c:ext>
              </c:extLst>
            </c:dLbl>
            <c:dLbl>
              <c:idx val="1"/>
              <c:layout>
                <c:manualLayout>
                  <c:x val="6.8680464409729266E-3"/>
                  <c:y val="2.9669134709212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6-47E7-A2ED-2FDF9F3FFCCD}"/>
                </c:ext>
              </c:extLst>
            </c:dLbl>
            <c:dLbl>
              <c:idx val="2"/>
              <c:layout>
                <c:manualLayout>
                  <c:x val="6.4979624602911389E-3"/>
                  <c:y val="3.0100108378536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427</c:v>
                </c:pt>
                <c:pt idx="1">
                  <c:v>480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6-47E7-A2ED-2FDF9F3FF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97915806574016E-2"/>
                  <c:y val="1.166645722858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6-47E7-A2ED-2FDF9F3FFCCD}"/>
                </c:ext>
              </c:extLst>
            </c:dLbl>
            <c:dLbl>
              <c:idx val="1"/>
              <c:layout>
                <c:manualLayout>
                  <c:x val="6.5489797165497743E-3"/>
                  <c:y val="5.9338269418424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6-47E7-A2ED-2FDF9F3FFCCD}"/>
                </c:ext>
              </c:extLst>
            </c:dLbl>
            <c:dLbl>
              <c:idx val="2"/>
              <c:layout>
                <c:manualLayout>
                  <c:x val="8.3665666039924452E-3"/>
                  <c:y val="8.8145456788992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261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A6-47E7-A2ED-2FDF9F3FF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Failure maintain traceability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169513416462781E-3"/>
                  <c:y val="8.8000286710903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A6-47E7-A2ED-2FDF9F3FFCCD}"/>
                </c:ext>
              </c:extLst>
            </c:dLbl>
            <c:dLbl>
              <c:idx val="1"/>
              <c:layout>
                <c:manualLayout>
                  <c:x val="4.5751378500755247E-3"/>
                  <c:y val="1.3135623784484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475662965690029E-2"/>
                      <c:h val="6.1698190500342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2A6-47E7-A2ED-2FDF9F3FFCCD}"/>
                </c:ext>
              </c:extLst>
            </c:dLbl>
            <c:dLbl>
              <c:idx val="2"/>
              <c:layout>
                <c:manualLayout>
                  <c:x val="9.0742936953316575E-3"/>
                  <c:y val="1.2929210079702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A6-47E7-A2ED-2FDF9F3FF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A6-47E7-A2ED-2FDF9F3FFC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Using unauthorized pesticides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887838898330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5C-4269-BE64-22663C7C22DA}"/>
                </c:ext>
              </c:extLst>
            </c:dLbl>
            <c:dLbl>
              <c:idx val="1"/>
              <c:layout>
                <c:manualLayout>
                  <c:x val="1.144669411760469E-2"/>
                  <c:y val="8.642156211169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B-4131-AC7B-361D9284D8B3}"/>
                </c:ext>
              </c:extLst>
            </c:dLbl>
            <c:dLbl>
              <c:idx val="2"/>
              <c:layout>
                <c:manualLayout>
                  <c:x val="4.3682611979561419E-3"/>
                  <c:y val="5.7614374741132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DF-4262-A005-509CAF496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A6-47E7-A2ED-2FDF9F3FFC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Youth Access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308736620613504E-3"/>
                  <c:y val="-2.64062833753800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6-4802-AE86-2981A8334C4D}"/>
                </c:ext>
              </c:extLst>
            </c:dLbl>
            <c:dLbl>
              <c:idx val="1"/>
              <c:layout>
                <c:manualLayout>
                  <c:x val="9.7886046413409554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C-4269-BE64-22663C7C22DA}"/>
                </c:ext>
              </c:extLst>
            </c:dLbl>
            <c:dLbl>
              <c:idx val="2"/>
              <c:layout>
                <c:manualLayout>
                  <c:x val="7.4992985572704778E-3"/>
                  <c:y val="8.642156211169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C-4269-BE64-22663C7C2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Liquor</c:v>
                </c:pt>
                <c:pt idx="1">
                  <c:v>Cannabis</c:v>
                </c:pt>
                <c:pt idx="2">
                  <c:v>Tobacco/Vapor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368</c:v>
                </c:pt>
                <c:pt idx="1">
                  <c:v>61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A6-47E7-A2ED-2FDF9F3FF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25196748698264E-2"/>
                  <c:y val="5.57868185592477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F-491D-8B99-3D9A4254D76A}"/>
                </c:ext>
              </c:extLst>
            </c:dLbl>
            <c:dLbl>
              <c:idx val="1"/>
              <c:layout>
                <c:manualLayout>
                  <c:x val="2.0883686707582536E-2"/>
                  <c:y val="2.9026082825323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357</c:v>
                </c:pt>
                <c:pt idx="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491D-8B99-3D9A4254D7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Warnings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68347001907402E-2"/>
                  <c:y val="-1.065559991683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EF-491D-8B99-3D9A4254D76A}"/>
                </c:ext>
              </c:extLst>
            </c:dLbl>
            <c:dLbl>
              <c:idx val="1"/>
              <c:layout>
                <c:manualLayout>
                  <c:x val="1.5418440423844043E-2"/>
                  <c:y val="1.4368016855876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8744256335353E-2"/>
                      <c:h val="9.2843450966244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EF-491D-8B99-3D9A4254D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Liquor</c:v>
                </c:pt>
                <c:pt idx="1">
                  <c:v>Tobacco/Vapor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314</c:v>
                </c:pt>
                <c:pt idx="1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F-491D-8B99-3D9A4254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692856"/>
        <c:axId val="339457008"/>
        <c:axId val="0"/>
      </c:bar3DChart>
      <c:catAx>
        <c:axId val="67069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7008"/>
        <c:crosses val="autoZero"/>
        <c:auto val="1"/>
        <c:lblAlgn val="ctr"/>
        <c:lblOffset val="100"/>
        <c:noMultiLvlLbl val="0"/>
      </c:catAx>
      <c:valAx>
        <c:axId val="3394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0.30408</cdr:x>
      <cdr:y>0</cdr:y>
    </cdr:from>
    <cdr:to>
      <cdr:x>0.69592</cdr:x>
      <cdr:y>0.21534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261" y="-1302707"/>
          <a:ext cx="179147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Cannabis renewals 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B5A9E4-E6F0-48B9-B931-A706B51707D5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4F9478-AFCE-4592-9CA5-3C1B34A10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0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NTC</a:t>
            </a:r>
            <a:r>
              <a:rPr lang="en-US" baseline="0" dirty="0" smtClean="0"/>
              <a:t> matches complaint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6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4 AVNs</a:t>
            </a:r>
            <a:r>
              <a:rPr lang="en-US" baseline="0" dirty="0" smtClean="0"/>
              <a:t> were all for sale to minor infractions, a public safety violation.     </a:t>
            </a:r>
          </a:p>
          <a:p>
            <a:r>
              <a:rPr lang="en-US" baseline="0" dirty="0" smtClean="0"/>
              <a:t>10% of AVNs written were not due to a compliance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0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 Cannabis cases forwarded to formal hearings since May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80%</a:t>
            </a:r>
            <a:r>
              <a:rPr lang="en-US" baseline="0" dirty="0" smtClean="0"/>
              <a:t> decrease in hearings from 2018 to 2021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3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include delivery or curbside compliance checks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August started directed compliance checks.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7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 No delivery  checks made</a:t>
            </a:r>
            <a:endParaRPr lang="en-US" baseline="0" dirty="0" smtClean="0"/>
          </a:p>
          <a:p>
            <a:r>
              <a:rPr lang="en-US" baseline="0" dirty="0" smtClean="0"/>
              <a:t>In the last 150 days Doordash has had 19 compliance checks with all sales. </a:t>
            </a:r>
            <a:endParaRPr lang="en-US" dirty="0" smtClean="0"/>
          </a:p>
          <a:p>
            <a:r>
              <a:rPr lang="en-US" dirty="0" smtClean="0"/>
              <a:t>12 Curbside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8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compliance checks conducted in the month of August.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32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15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 of cannabis locations have been visited.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8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locations where IDs were 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34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Employment</a:t>
            </a:r>
            <a:r>
              <a:rPr lang="en-US" baseline="0" dirty="0" smtClean="0"/>
              <a:t> background checks conducted.  37 Officer requests </a:t>
            </a:r>
            <a:endParaRPr lang="en-US" dirty="0" smtClean="0"/>
          </a:p>
          <a:p>
            <a:r>
              <a:rPr lang="en-US" dirty="0" smtClean="0"/>
              <a:t>Cannabis </a:t>
            </a:r>
            <a:r>
              <a:rPr lang="en-US" dirty="0"/>
              <a:t>applications and renewals use three types of  background checks:</a:t>
            </a:r>
          </a:p>
          <a:p>
            <a:pPr lvl="0"/>
            <a:r>
              <a:rPr lang="en-US" dirty="0"/>
              <a:t>FBI fingerprint data base check</a:t>
            </a:r>
          </a:p>
          <a:p>
            <a:pPr lvl="0"/>
            <a:r>
              <a:rPr lang="en-US" dirty="0"/>
              <a:t>WSP fingerprint data base check</a:t>
            </a:r>
          </a:p>
          <a:p>
            <a:pPr lvl="0"/>
            <a:r>
              <a:rPr lang="en-US" dirty="0"/>
              <a:t>WA state court system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26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Examiner unit created training videos for the Officers and Consultants on how CCRS works and how to understand the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911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Covers the month</a:t>
            </a:r>
            <a:r>
              <a:rPr lang="en-US" baseline="0" dirty="0" smtClean="0"/>
              <a:t> of July/august Enforcements compliance rate for same time period was 85%.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9478-AFCE-4592-9CA5-3C1B34A10B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9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officer conduct</a:t>
            </a:r>
            <a:r>
              <a:rPr lang="en-US" baseline="0" dirty="0" smtClean="0"/>
              <a:t> complaint in the month of August</a:t>
            </a:r>
            <a:endParaRPr lang="en-US" dirty="0" smtClean="0"/>
          </a:p>
          <a:p>
            <a:r>
              <a:rPr lang="en-US" dirty="0" smtClean="0"/>
              <a:t>Not all</a:t>
            </a:r>
            <a:r>
              <a:rPr lang="en-US" baseline="0" dirty="0" smtClean="0"/>
              <a:t> complaints result in investigations</a:t>
            </a:r>
          </a:p>
          <a:p>
            <a:r>
              <a:rPr lang="en-US" baseline="0" dirty="0" smtClean="0"/>
              <a:t>Not all investigations come from complaints (i.e. collisions)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Resolved – complaint that didn’t go to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4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vacancies is down from the high of 38 last month.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9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71%</a:t>
            </a:r>
            <a:r>
              <a:rPr lang="en-US" baseline="0" dirty="0" smtClean="0"/>
              <a:t> of Cannabis complaints were internally generated with the majority for records keeping violations.  50% of complaints were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Non-Compliance with record keeping requirements.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76%</a:t>
            </a:r>
            <a:r>
              <a:rPr lang="en-US" baseline="0" dirty="0" smtClean="0"/>
              <a:t> of Tobacco/Vapor complaints were internally generated.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7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complaints</a:t>
            </a:r>
            <a:r>
              <a:rPr lang="en-US" baseline="0" dirty="0" smtClean="0"/>
              <a:t> is the total count of the different types of violations that each case number compliant has.</a:t>
            </a:r>
            <a:endParaRPr lang="en-US" dirty="0" smtClean="0"/>
          </a:p>
          <a:p>
            <a:r>
              <a:rPr lang="en-US" dirty="0" smtClean="0"/>
              <a:t>9 Public safety violations by WAC</a:t>
            </a:r>
          </a:p>
          <a:p>
            <a:r>
              <a:rPr lang="en-US" dirty="0" smtClean="0"/>
              <a:t>43 Regulatory</a:t>
            </a:r>
            <a:r>
              <a:rPr lang="en-US" baseline="0" dirty="0" smtClean="0"/>
              <a:t> violations by WAC.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in compliance checks have resulted in the issuance of more AVNs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1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Increase in the number of vacancies contributed to down turn in education given.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Forecasted to do 300 less in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QTR compared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QTR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3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COVID-19 education is counted in</a:t>
            </a:r>
            <a:r>
              <a:rPr lang="en-US" baseline="0" dirty="0" smtClean="0"/>
              <a:t> the data.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Cannabis unit is on track to increase</a:t>
            </a:r>
            <a:r>
              <a:rPr lang="en-US" baseline="0" dirty="0" smtClean="0"/>
              <a:t> </a:t>
            </a:r>
            <a:r>
              <a:rPr lang="en-US" dirty="0" smtClean="0"/>
              <a:t> e</a:t>
            </a:r>
            <a:r>
              <a:rPr lang="en-US" baseline="0" dirty="0" smtClean="0"/>
              <a:t>ducational contacts  by 92% compared to last year.   Liquor unit numbers down due in part to high vacancy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</a:t>
            </a:r>
            <a:r>
              <a:rPr lang="en-US" baseline="0" dirty="0" smtClean="0"/>
              <a:t> increase in all units on educational contacts in the month of August.  Approx. 25%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division conducted</a:t>
            </a:r>
            <a:r>
              <a:rPr lang="en-US" baseline="0" dirty="0" smtClean="0"/>
              <a:t> 465 hours of education in the month of August.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3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order</a:t>
            </a:r>
            <a:r>
              <a:rPr lang="en-US" baseline="0" dirty="0" smtClean="0"/>
              <a:t> as last month.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9478-AFCE-4592-9CA5-3C1B34A10B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8FA7-B93A-44F0-ADA6-9F7822C5979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1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ABEB-7613-4986-93A8-57746ABD365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BD4C-B00B-448E-91F3-5A909CFCF21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C64B-F205-4FB8-A24E-36332CCCB5E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A889-EFC6-4DE3-B99C-A0BB42ABD67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9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4C4-09B4-4DB3-B3D0-3158A94613B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4A6C-F8C4-49A7-A5D5-2C2C5432353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7E71-F0B7-4419-BB9D-897BF7C22B83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1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5023-B619-45B4-A1B8-E98B635091AC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E6338-F3F5-4EBD-A532-9F11BFD4E4B2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8C43-2E88-42B6-8075-3774E5E91AA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221793-F1C7-49E9-9B07-7E0F55B9022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2C30CD-3F2E-4D23-B85D-F76833E48D9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Enforcement and Education Data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2022</a:t>
            </a:r>
            <a:endParaRPr lang="en-US" dirty="0"/>
          </a:p>
        </p:txBody>
      </p:sp>
      <p:pic>
        <p:nvPicPr>
          <p:cNvPr id="4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25" y="285750"/>
            <a:ext cx="10058400" cy="7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Violation Breakdown </a:t>
            </a:r>
            <a:r>
              <a:rPr lang="en-US" dirty="0"/>
              <a:t>C</a:t>
            </a:r>
            <a:r>
              <a:rPr lang="en-US" dirty="0" smtClean="0"/>
              <a:t>YTD 2022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43161"/>
              </p:ext>
            </p:extLst>
          </p:nvPr>
        </p:nvGraphicFramePr>
        <p:xfrm>
          <a:off x="316978" y="1366177"/>
          <a:ext cx="5954169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0752"/>
              </p:ext>
            </p:extLst>
          </p:nvPr>
        </p:nvGraphicFramePr>
        <p:xfrm>
          <a:off x="6289920" y="1366177"/>
          <a:ext cx="5487100" cy="47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NTC August 2022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43635"/>
              </p:ext>
            </p:extLst>
          </p:nvPr>
        </p:nvGraphicFramePr>
        <p:xfrm>
          <a:off x="452991" y="1904630"/>
          <a:ext cx="10554977" cy="422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Violations Notices (AVN) August 2022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248456"/>
              </p:ext>
            </p:extLst>
          </p:nvPr>
        </p:nvGraphicFramePr>
        <p:xfrm>
          <a:off x="0" y="1846263"/>
          <a:ext cx="5755919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99748"/>
              </p:ext>
            </p:extLst>
          </p:nvPr>
        </p:nvGraphicFramePr>
        <p:xfrm>
          <a:off x="6126480" y="1846263"/>
          <a:ext cx="5613678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Topics August 2022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92421"/>
              </p:ext>
            </p:extLst>
          </p:nvPr>
        </p:nvGraphicFramePr>
        <p:xfrm>
          <a:off x="240928" y="1737360"/>
          <a:ext cx="5284383" cy="449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33730"/>
              </p:ext>
            </p:extLst>
          </p:nvPr>
        </p:nvGraphicFramePr>
        <p:xfrm>
          <a:off x="5724158" y="1846263"/>
          <a:ext cx="5878678" cy="43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Alternative Dispute Resolutions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05838469"/>
              </p:ext>
            </p:extLst>
          </p:nvPr>
        </p:nvGraphicFramePr>
        <p:xfrm>
          <a:off x="247651" y="921810"/>
          <a:ext cx="5919686" cy="544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03285930"/>
              </p:ext>
            </p:extLst>
          </p:nvPr>
        </p:nvGraphicFramePr>
        <p:xfrm>
          <a:off x="6251313" y="1096800"/>
          <a:ext cx="5719862" cy="535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Formal Hearings Requests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24320"/>
              </p:ext>
            </p:extLst>
          </p:nvPr>
        </p:nvGraphicFramePr>
        <p:xfrm>
          <a:off x="1097280" y="1195754"/>
          <a:ext cx="9547274" cy="500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Liquor Compliance: Youth Access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29571"/>
              </p:ext>
            </p:extLst>
          </p:nvPr>
        </p:nvGraphicFramePr>
        <p:xfrm>
          <a:off x="304799" y="1219200"/>
          <a:ext cx="11439525" cy="50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66651" y="193297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Delivery /Curbside Compliance: Youth Access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785381"/>
              </p:ext>
            </p:extLst>
          </p:nvPr>
        </p:nvGraphicFramePr>
        <p:xfrm>
          <a:off x="425378" y="1461796"/>
          <a:ext cx="11439525" cy="50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Cannabis Compliance: Youth Access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29931"/>
              </p:ext>
            </p:extLst>
          </p:nvPr>
        </p:nvGraphicFramePr>
        <p:xfrm>
          <a:off x="381000" y="1142999"/>
          <a:ext cx="11487150" cy="52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85329" y="4412185"/>
            <a:ext cx="120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checks conducted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0999" y="286603"/>
            <a:ext cx="11224099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Tobacco and Vapor Compliance: Youth Access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10224"/>
              </p:ext>
            </p:extLst>
          </p:nvPr>
        </p:nvGraphicFramePr>
        <p:xfrm>
          <a:off x="380999" y="1219199"/>
          <a:ext cx="1141425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400"/>
              </p:ext>
            </p:extLst>
          </p:nvPr>
        </p:nvGraphicFramePr>
        <p:xfrm>
          <a:off x="2991314" y="2092341"/>
          <a:ext cx="5486559" cy="344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774">
                  <a:extLst>
                    <a:ext uri="{9D8B030D-6E8A-4147-A177-3AD203B41FA5}">
                      <a16:colId xmlns:a16="http://schemas.microsoft.com/office/drawing/2014/main" val="93927021"/>
                    </a:ext>
                  </a:extLst>
                </a:gridCol>
                <a:gridCol w="3259785">
                  <a:extLst>
                    <a:ext uri="{9D8B030D-6E8A-4147-A177-3AD203B41FA5}">
                      <a16:colId xmlns:a16="http://schemas.microsoft.com/office/drawing/2014/main" val="2017945540"/>
                    </a:ext>
                  </a:extLst>
                </a:gridCol>
              </a:tblGrid>
              <a:tr h="5748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Industry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No. of Licenses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3736733119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Liquor</a:t>
                      </a:r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18,622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1505172104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Cannabis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1,796</a:t>
                      </a:r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3984424233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Tobacco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5,809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2809009864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Vapor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3,940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1848072047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Total</a:t>
                      </a:r>
                      <a:endParaRPr lang="en-US" sz="3000" b="1" dirty="0"/>
                    </a:p>
                  </a:txBody>
                  <a:tcPr marL="111121" marR="111121" marT="55561" marB="5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30,167</a:t>
                      </a:r>
                      <a:endParaRPr lang="en-US" sz="3000" dirty="0"/>
                    </a:p>
                  </a:txBody>
                  <a:tcPr marL="111121" marR="111121" marT="55561" marB="55561"/>
                </a:tc>
                <a:extLst>
                  <a:ext uri="{0D108BD9-81ED-4DB2-BD59-A6C34878D82A}">
                    <a16:rowId xmlns:a16="http://schemas.microsoft.com/office/drawing/2014/main" val="45206973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3538" y="322760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Premises Checks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93777952"/>
              </p:ext>
            </p:extLst>
          </p:nvPr>
        </p:nvGraphicFramePr>
        <p:xfrm>
          <a:off x="312963" y="1211760"/>
          <a:ext cx="11639549" cy="508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08083"/>
              </p:ext>
            </p:extLst>
          </p:nvPr>
        </p:nvGraphicFramePr>
        <p:xfrm>
          <a:off x="7850412" y="1"/>
          <a:ext cx="4102100" cy="2517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557">
                  <a:extLst>
                    <a:ext uri="{9D8B030D-6E8A-4147-A177-3AD203B41FA5}">
                      <a16:colId xmlns:a16="http://schemas.microsoft.com/office/drawing/2014/main" val="3182843146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65242585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324739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70123264"/>
                    </a:ext>
                  </a:extLst>
                </a:gridCol>
              </a:tblGrid>
              <a:tr h="11062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Licenses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last 30 days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locations visited CYTD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79768767"/>
                  </a:ext>
                </a:extLst>
              </a:tr>
              <a:tr h="3303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Liquor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18,565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63075436"/>
                  </a:ext>
                </a:extLst>
              </a:tr>
              <a:tr h="433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Cannabis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1832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480166547"/>
                  </a:ext>
                </a:extLst>
              </a:tr>
              <a:tr h="6473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Tobacco</a:t>
                      </a:r>
                      <a:r>
                        <a:rPr lang="en-US" sz="12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Vapor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6,527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26793361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 Checks: Youth Access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69458852"/>
              </p:ext>
            </p:extLst>
          </p:nvPr>
        </p:nvGraphicFramePr>
        <p:xfrm>
          <a:off x="247650" y="921810"/>
          <a:ext cx="11639549" cy="546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CHRI (Criminal History Records Information)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04649"/>
              </p:ext>
            </p:extLst>
          </p:nvPr>
        </p:nvGraphicFramePr>
        <p:xfrm>
          <a:off x="490329" y="1302707"/>
          <a:ext cx="5234066" cy="434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950353"/>
              </p:ext>
            </p:extLst>
          </p:nvPr>
        </p:nvGraphicFramePr>
        <p:xfrm>
          <a:off x="6283627" y="1228062"/>
          <a:ext cx="4572000" cy="442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9498" y="1228062"/>
            <a:ext cx="300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Licensing background </a:t>
            </a:r>
            <a:r>
              <a:rPr lang="en-US" dirty="0" smtClean="0"/>
              <a:t>checks*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377" y="5649238"/>
            <a:ext cx="316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QTR </a:t>
            </a:r>
            <a:r>
              <a:rPr lang="en-US" dirty="0" smtClean="0"/>
              <a:t>809 background checks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1498" y="5864475"/>
            <a:ext cx="22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QTR  157 renewals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8213" y="5951355"/>
            <a:ext cx="238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WA court system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Top 5 Examiner Requests Jan-August 2022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169861" y="1530712"/>
          <a:ext cx="9700302" cy="414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FDA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46078" y="1887173"/>
          <a:ext cx="7280793" cy="348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15">
                  <a:extLst>
                    <a:ext uri="{9D8B030D-6E8A-4147-A177-3AD203B41FA5}">
                      <a16:colId xmlns:a16="http://schemas.microsoft.com/office/drawing/2014/main" val="2883887158"/>
                    </a:ext>
                  </a:extLst>
                </a:gridCol>
                <a:gridCol w="2549778">
                  <a:extLst>
                    <a:ext uri="{9D8B030D-6E8A-4147-A177-3AD203B41FA5}">
                      <a16:colId xmlns:a16="http://schemas.microsoft.com/office/drawing/2014/main" val="3739610822"/>
                    </a:ext>
                  </a:extLst>
                </a:gridCol>
              </a:tblGrid>
              <a:tr h="6267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 Quarter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FDA</a:t>
                      </a:r>
                      <a:r>
                        <a:rPr lang="en-US" sz="1800" baseline="0" dirty="0" smtClean="0"/>
                        <a:t> Stats</a:t>
                      </a:r>
                      <a:endParaRPr lang="en-US" sz="1800" dirty="0"/>
                    </a:p>
                  </a:txBody>
                  <a:tcPr marL="74967" marR="74967" marT="37484" marB="374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37947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Total Number of </a:t>
                      </a:r>
                      <a:r>
                        <a:rPr lang="en-US" sz="1600" baseline="0" dirty="0" smtClean="0"/>
                        <a:t>Inspections</a:t>
                      </a:r>
                      <a:endParaRPr lang="en-US" sz="1600" dirty="0" smtClean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699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524240473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Advertising &amp; Labeling</a:t>
                      </a:r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229432401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Undercover buys</a:t>
                      </a:r>
                      <a:r>
                        <a:rPr lang="en-US" sz="1600" baseline="0" dirty="0" smtClean="0"/>
                        <a:t> attempts</a:t>
                      </a:r>
                      <a:endParaRPr lang="en-US" sz="1600" dirty="0" smtClean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529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3061252579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Violation</a:t>
                      </a:r>
                      <a:r>
                        <a:rPr lang="en-US" sz="1600" baseline="0" dirty="0" smtClean="0"/>
                        <a:t> referrals for sales to minor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121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1919805078"/>
                  </a:ext>
                </a:extLst>
              </a:tr>
              <a:tr h="572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Compliance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77%</a:t>
                      </a:r>
                      <a:endParaRPr lang="en-US" sz="1600" dirty="0"/>
                    </a:p>
                  </a:txBody>
                  <a:tcPr marL="74967" marR="74967" marT="37484" marB="37484"/>
                </a:tc>
                <a:extLst>
                  <a:ext uri="{0D108BD9-81ED-4DB2-BD59-A6C34878D82A}">
                    <a16:rowId xmlns:a16="http://schemas.microsoft.com/office/drawing/2014/main" val="215391176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4800" y="172464"/>
            <a:ext cx="8402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Internal Affairs and Outcomes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48254732"/>
              </p:ext>
            </p:extLst>
          </p:nvPr>
        </p:nvGraphicFramePr>
        <p:xfrm>
          <a:off x="174016" y="972586"/>
          <a:ext cx="6683200" cy="52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14112"/>
              </p:ext>
            </p:extLst>
          </p:nvPr>
        </p:nvGraphicFramePr>
        <p:xfrm>
          <a:off x="7127631" y="1444287"/>
          <a:ext cx="4958860" cy="314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70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575490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 2022 Investigations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TOPIC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                       OUTCOME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756525">
                <a:tc>
                  <a:txBody>
                    <a:bodyPr/>
                    <a:lstStyle/>
                    <a:p>
                      <a:r>
                        <a:rPr lang="en-US" dirty="0" smtClean="0"/>
                        <a:t>Officer Conduct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Founded –</a:t>
                      </a:r>
                      <a:r>
                        <a:rPr lang="en-US" baseline="0" dirty="0" smtClean="0"/>
                        <a:t> 1244/training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Officer Conduct/Criminal Conduct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Unfounded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5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Officer Conduct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Unfounded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3725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 Conduct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Founded -1244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0434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7002" y="396200"/>
            <a:ext cx="525597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Hiring and Recruiting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335" y="1623818"/>
            <a:ext cx="975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prstClr val="black"/>
                </a:solidFill>
                <a:latin typeface="Calibri" panose="020F0502020204030204"/>
              </a:rPr>
              <a:t>August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acancies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35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Background 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noProof="0" dirty="0" smtClean="0">
                <a:solidFill>
                  <a:prstClr val="black"/>
                </a:solidFill>
                <a:latin typeface="Calibri" panose="020F0502020204030204"/>
              </a:rPr>
              <a:t>LEO and 1 Legal Assistant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335" y="3227190"/>
            <a:ext cx="566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Efforts 3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Qtr.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1 Military Job Fair on line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37557" y="134799"/>
            <a:ext cx="4906185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Training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*Note working with HR to pull self-reported training.*</a:t>
            </a:r>
            <a:endParaRPr kumimoji="0" lang="en-US" sz="18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27930"/>
              </p:ext>
            </p:extLst>
          </p:nvPr>
        </p:nvGraphicFramePr>
        <p:xfrm>
          <a:off x="6839337" y="4716647"/>
          <a:ext cx="470262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3634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On-Boarding and FTO August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2022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3083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On-Boarding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3083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Academy Graduations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90322"/>
                  </a:ext>
                </a:extLst>
              </a:tr>
              <a:tr h="5325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Field Training Completion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16141"/>
              </p:ext>
            </p:extLst>
          </p:nvPr>
        </p:nvGraphicFramePr>
        <p:xfrm>
          <a:off x="6839335" y="918756"/>
          <a:ext cx="470262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218">
                  <a:extLst>
                    <a:ext uri="{9D8B030D-6E8A-4147-A177-3AD203B41FA5}">
                      <a16:colId xmlns:a16="http://schemas.microsoft.com/office/drawing/2014/main" val="1491982492"/>
                    </a:ext>
                  </a:extLst>
                </a:gridCol>
                <a:gridCol w="2442409">
                  <a:extLst>
                    <a:ext uri="{9D8B030D-6E8A-4147-A177-3AD203B41FA5}">
                      <a16:colId xmlns:a16="http://schemas.microsoft.com/office/drawing/2014/main" val="562153779"/>
                    </a:ext>
                  </a:extLst>
                </a:gridCol>
              </a:tblGrid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Stats CYTD 2022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19833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981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922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72392"/>
                  </a:ext>
                </a:extLst>
              </a:tr>
              <a:tr h="35174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Training Topics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August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2022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9754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Law Enforcement</a:t>
                      </a:r>
                      <a:r>
                        <a:rPr lang="en-US" sz="1600" baseline="0" dirty="0" smtClean="0"/>
                        <a:t> Specific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70803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Professional 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502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Leadership and/or Supervisory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17010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Agency/Division Updates and Licensee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0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7275" y="123825"/>
            <a:ext cx="100584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Director’s Updates &amp; Notable Partnerships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5519" y="1688473"/>
            <a:ext cx="9750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DEIB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 in E&amp;E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3 LT promotions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strategic plan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Draft legislation for limited enforcement standardized certification and training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CCRS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staff training video (internal education)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5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tranet/Forms/PublishingImages/2015ppt-titlebar_Share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063" y="2914650"/>
            <a:ext cx="3571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Questions?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18521" cy="1450757"/>
          </a:xfrm>
        </p:spPr>
        <p:txBody>
          <a:bodyPr/>
          <a:lstStyle/>
          <a:p>
            <a:r>
              <a:rPr lang="en-US" dirty="0" smtClean="0"/>
              <a:t>Complaints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47579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Complaints CYTD 2022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65205"/>
              </p:ext>
            </p:extLst>
          </p:nvPr>
        </p:nvGraphicFramePr>
        <p:xfrm>
          <a:off x="2868513" y="2466974"/>
          <a:ext cx="6515934" cy="184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2">
                  <a:extLst>
                    <a:ext uri="{9D8B030D-6E8A-4147-A177-3AD203B41FA5}">
                      <a16:colId xmlns:a16="http://schemas.microsoft.com/office/drawing/2014/main" val="93927021"/>
                    </a:ext>
                  </a:extLst>
                </a:gridCol>
                <a:gridCol w="2301922">
                  <a:extLst>
                    <a:ext uri="{9D8B030D-6E8A-4147-A177-3AD203B41FA5}">
                      <a16:colId xmlns:a16="http://schemas.microsoft.com/office/drawing/2014/main" val="2017945540"/>
                    </a:ext>
                  </a:extLst>
                </a:gridCol>
                <a:gridCol w="1912090">
                  <a:extLst>
                    <a:ext uri="{9D8B030D-6E8A-4147-A177-3AD203B41FA5}">
                      <a16:colId xmlns:a16="http://schemas.microsoft.com/office/drawing/2014/main" val="1539895286"/>
                    </a:ext>
                  </a:extLst>
                </a:gridCol>
              </a:tblGrid>
              <a:tr h="333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of Complaints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Safety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33119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r>
                        <a:rPr lang="en-US" dirty="0" smtClean="0"/>
                        <a:t>Liquor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721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4242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Tobacco/Vapor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0986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697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2531" y="5607698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runs from Jan-August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1225" y="285750"/>
            <a:ext cx="10058400" cy="741363"/>
          </a:xfrm>
        </p:spPr>
        <p:txBody>
          <a:bodyPr/>
          <a:lstStyle/>
          <a:p>
            <a:r>
              <a:rPr lang="en-US" dirty="0" smtClean="0"/>
              <a:t>Education and Violations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720599"/>
              </p:ext>
            </p:extLst>
          </p:nvPr>
        </p:nvGraphicFramePr>
        <p:xfrm>
          <a:off x="320041" y="1996484"/>
          <a:ext cx="4521590" cy="35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35801"/>
              </p:ext>
            </p:extLst>
          </p:nvPr>
        </p:nvGraphicFramePr>
        <p:xfrm>
          <a:off x="4690533" y="1996484"/>
          <a:ext cx="7344305" cy="35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39950"/>
            <a:ext cx="10058400" cy="1450757"/>
          </a:xfrm>
        </p:spPr>
        <p:txBody>
          <a:bodyPr/>
          <a:lstStyle/>
          <a:p>
            <a:r>
              <a:rPr lang="en-US" dirty="0" smtClean="0"/>
              <a:t>Licensee Education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02752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25" y="285750"/>
            <a:ext cx="10058400" cy="7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Education Contact Breakdown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434786"/>
              </p:ext>
            </p:extLst>
          </p:nvPr>
        </p:nvGraphicFramePr>
        <p:xfrm>
          <a:off x="830134" y="1404000"/>
          <a:ext cx="10220581" cy="47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Licensee Education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36724"/>
              </p:ext>
            </p:extLst>
          </p:nvPr>
        </p:nvGraphicFramePr>
        <p:xfrm>
          <a:off x="1096963" y="1846263"/>
          <a:ext cx="1005840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Education Topics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05941"/>
              </p:ext>
            </p:extLst>
          </p:nvPr>
        </p:nvGraphicFramePr>
        <p:xfrm>
          <a:off x="270112" y="1737361"/>
          <a:ext cx="5813050" cy="45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576419"/>
              </p:ext>
            </p:extLst>
          </p:nvPr>
        </p:nvGraphicFramePr>
        <p:xfrm>
          <a:off x="6083162" y="1846263"/>
          <a:ext cx="6108838" cy="440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0CD-3F2E-4D23-B85D-F76833E48D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1A3260"/>
    </a:accent1>
    <a:accent2>
      <a:srgbClr val="4590B8"/>
    </a:accent2>
    <a:accent3>
      <a:srgbClr val="45CBE8"/>
    </a:accent3>
    <a:accent4>
      <a:srgbClr val="969FA7"/>
    </a:accent4>
    <a:accent5>
      <a:srgbClr val="A2C777"/>
    </a:accent5>
    <a:accent6>
      <a:srgbClr val="42955F"/>
    </a:accent6>
    <a:hlink>
      <a:srgbClr val="828282"/>
    </a:hlink>
    <a:folHlink>
      <a:srgbClr val="A5A5A5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18320</TotalTime>
  <Words>879</Words>
  <Application>Microsoft Office PowerPoint</Application>
  <PresentationFormat>Widescreen</PresentationFormat>
  <Paragraphs>249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Retrospect</vt:lpstr>
      <vt:lpstr>Enforcement and Education Data</vt:lpstr>
      <vt:lpstr>Licenses</vt:lpstr>
      <vt:lpstr>Complaints</vt:lpstr>
      <vt:lpstr>Complaints CYTD 2022</vt:lpstr>
      <vt:lpstr>Education and Violations</vt:lpstr>
      <vt:lpstr>Licensee Education</vt:lpstr>
      <vt:lpstr>PowerPoint Presentation</vt:lpstr>
      <vt:lpstr>Licensee Education</vt:lpstr>
      <vt:lpstr>August Education Topics</vt:lpstr>
      <vt:lpstr>PowerPoint Presentation</vt:lpstr>
      <vt:lpstr>NTC August 2022</vt:lpstr>
      <vt:lpstr>Administrative Violations Notices (AVN) August 2022</vt:lpstr>
      <vt:lpstr>Warning Topics August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WSLCB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Enforcement and Education Data</dc:title>
  <dc:creator>Jaeger, Kandace (LCB)</dc:creator>
  <cp:lastModifiedBy>Dickson, Dustin P (LCB)</cp:lastModifiedBy>
  <cp:revision>597</cp:revision>
  <cp:lastPrinted>2022-09-14T19:06:00Z</cp:lastPrinted>
  <dcterms:created xsi:type="dcterms:W3CDTF">2022-01-14T18:01:34Z</dcterms:created>
  <dcterms:modified xsi:type="dcterms:W3CDTF">2022-09-14T19:46:45Z</dcterms:modified>
</cp:coreProperties>
</file>