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97"/>
  </p:sldMasterIdLst>
  <p:notesMasterIdLst>
    <p:notesMasterId r:id="rId115"/>
  </p:notesMasterIdLst>
  <p:handoutMasterIdLst>
    <p:handoutMasterId r:id="rId116"/>
  </p:handoutMasterIdLst>
  <p:sldIdLst>
    <p:sldId id="336" r:id="rId98"/>
    <p:sldId id="332" r:id="rId99"/>
    <p:sldId id="316" r:id="rId100"/>
    <p:sldId id="263" r:id="rId101"/>
    <p:sldId id="324" r:id="rId102"/>
    <p:sldId id="323" r:id="rId103"/>
    <p:sldId id="338" r:id="rId104"/>
    <p:sldId id="344" r:id="rId105"/>
    <p:sldId id="306" r:id="rId106"/>
    <p:sldId id="259" r:id="rId107"/>
    <p:sldId id="286" r:id="rId108"/>
    <p:sldId id="277" r:id="rId109"/>
    <p:sldId id="278" r:id="rId110"/>
    <p:sldId id="339" r:id="rId111"/>
    <p:sldId id="279" r:id="rId112"/>
    <p:sldId id="302" r:id="rId113"/>
    <p:sldId id="340" r:id="rId1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a, Belinda D (LCB)" initials="bdv" lastIdx="22" clrIdx="0">
    <p:extLst>
      <p:ext uri="{19B8F6BF-5375-455C-9EA6-DF929625EA0E}">
        <p15:presenceInfo xmlns:p15="http://schemas.microsoft.com/office/powerpoint/2012/main" userId="Verona, Belinda D (LCB)" providerId="None"/>
      </p:ext>
    </p:extLst>
  </p:cmAuthor>
  <p:cmAuthor id="2" name="Siegfried, Marc D (LCB)" initials="SMD(" lastIdx="10" clrIdx="1">
    <p:extLst>
      <p:ext uri="{19B8F6BF-5375-455C-9EA6-DF929625EA0E}">
        <p15:presenceInfo xmlns:p15="http://schemas.microsoft.com/office/powerpoint/2012/main" userId="S-1-5-21-1844237615-1844823847-839522115-56727" providerId="AD"/>
      </p:ext>
    </p:extLst>
  </p:cmAuthor>
  <p:cmAuthor id="3" name="Verona, Belinda D (LCB)" initials="VBD(" lastIdx="0" clrIdx="2">
    <p:extLst>
      <p:ext uri="{19B8F6BF-5375-455C-9EA6-DF929625EA0E}">
        <p15:presenceInfo xmlns:p15="http://schemas.microsoft.com/office/powerpoint/2012/main" userId="S-1-5-21-1844237615-1844823847-839522115-54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B7B7FF"/>
    <a:srgbClr val="A7A7FF"/>
    <a:srgbClr val="9B9BFF"/>
    <a:srgbClr val="9F9FFF"/>
    <a:srgbClr val="81FF81"/>
    <a:srgbClr val="9797FF"/>
    <a:srgbClr val="ABABFF"/>
    <a:srgbClr val="7D7DFF"/>
    <a:srgbClr val="A5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88202" autoAdjust="0"/>
  </p:normalViewPr>
  <p:slideViewPr>
    <p:cSldViewPr>
      <p:cViewPr varScale="1">
        <p:scale>
          <a:sx n="102" d="100"/>
          <a:sy n="102" d="100"/>
        </p:scale>
        <p:origin x="1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45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ommentAuthors" Target="commentAuthors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5.xml"/><Relationship Id="rId16" Type="http://schemas.openxmlformats.org/officeDocument/2006/relationships/customXml" Target="../customXml/item16.xml"/><Relationship Id="rId107" Type="http://schemas.openxmlformats.org/officeDocument/2006/relationships/slide" Target="slides/slide10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5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3.xml"/><Relationship Id="rId105" Type="http://schemas.openxmlformats.org/officeDocument/2006/relationships/slide" Target="slides/slide8.xml"/><Relationship Id="rId113" Type="http://schemas.openxmlformats.org/officeDocument/2006/relationships/slide" Target="slides/slide16.xml"/><Relationship Id="rId11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1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6.xml"/><Relationship Id="rId108" Type="http://schemas.openxmlformats.org/officeDocument/2006/relationships/slide" Target="slides/slide11.xml"/><Relationship Id="rId116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9.xml"/><Relationship Id="rId114" Type="http://schemas.openxmlformats.org/officeDocument/2006/relationships/slide" Target="slides/slide17.xml"/><Relationship Id="rId119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2.xml"/><Relationship Id="rId101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Master" Target="slideMasters/slideMaster1.xml"/><Relationship Id="rId104" Type="http://schemas.openxmlformats.org/officeDocument/2006/relationships/slide" Target="slides/slide7.xml"/><Relationship Id="rId120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3.xml"/><Relationship Id="rId11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45184"/>
        <c:axId val="307645576"/>
      </c:lineChart>
      <c:catAx>
        <c:axId val="3076451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5576"/>
        <c:crosses val="autoZero"/>
        <c:auto val="1"/>
        <c:lblAlgn val="ctr"/>
        <c:lblOffset val="100"/>
        <c:noMultiLvlLbl val="1"/>
      </c:catAx>
      <c:valAx>
        <c:axId val="307645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51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stuff'!$AA$1</c:f>
              <c:strCache>
                <c:ptCount val="1"/>
                <c:pt idx="0">
                  <c:v>Liquor Compliance Checks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57-4884-A51A-F3537BFA4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stuff'!$Z$29:$Z$46</c:f>
              <c:numCache>
                <c:formatCode>mmm\-yy</c:formatCode>
                <c:ptCount val="18"/>
                <c:pt idx="0">
                  <c:v>44002</c:v>
                </c:pt>
                <c:pt idx="1">
                  <c:v>44013</c:v>
                </c:pt>
                <c:pt idx="2">
                  <c:v>44063</c:v>
                </c:pt>
                <c:pt idx="3">
                  <c:v>44075</c:v>
                </c:pt>
                <c:pt idx="4">
                  <c:v>44105</c:v>
                </c:pt>
                <c:pt idx="5">
                  <c:v>44155</c:v>
                </c:pt>
                <c:pt idx="6">
                  <c:v>44185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'18 month stuff'!$AA$29:$AA$46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119</c:v>
                </c:pt>
                <c:pt idx="13">
                  <c:v>285</c:v>
                </c:pt>
                <c:pt idx="14">
                  <c:v>253</c:v>
                </c:pt>
                <c:pt idx="15">
                  <c:v>219</c:v>
                </c:pt>
                <c:pt idx="16">
                  <c:v>232</c:v>
                </c:pt>
                <c:pt idx="17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C-4ABB-8BB2-4342762C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stuff'!$AB$1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57150">
              <a:solidFill>
                <a:srgbClr val="81FF81"/>
              </a:solidFill>
            </a:ln>
          </c:spPr>
          <c:marker>
            <c:spPr>
              <a:solidFill>
                <a:srgbClr val="81FF81"/>
              </a:solidFill>
            </c:spPr>
          </c:marker>
          <c:dPt>
            <c:idx val="0"/>
            <c:marker>
              <c:spPr>
                <a:solidFill>
                  <a:srgbClr val="81FF81"/>
                </a:solidFill>
                <a:ln>
                  <a:solidFill>
                    <a:srgbClr val="81FF8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057-4884-A51A-F3537BFA4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stuff'!$Z$29:$Z$46</c:f>
              <c:numCache>
                <c:formatCode>mmm\-yy</c:formatCode>
                <c:ptCount val="18"/>
                <c:pt idx="0">
                  <c:v>44002</c:v>
                </c:pt>
                <c:pt idx="1">
                  <c:v>44013</c:v>
                </c:pt>
                <c:pt idx="2">
                  <c:v>44063</c:v>
                </c:pt>
                <c:pt idx="3">
                  <c:v>44075</c:v>
                </c:pt>
                <c:pt idx="4">
                  <c:v>44105</c:v>
                </c:pt>
                <c:pt idx="5">
                  <c:v>44155</c:v>
                </c:pt>
                <c:pt idx="6">
                  <c:v>44185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'18 month stuff'!$AB$29:$AB$46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0.76</c:v>
                </c:pt>
                <c:pt idx="13">
                  <c:v>0.75</c:v>
                </c:pt>
                <c:pt idx="14">
                  <c:v>0.77</c:v>
                </c:pt>
                <c:pt idx="15">
                  <c:v>0.81</c:v>
                </c:pt>
                <c:pt idx="16">
                  <c:v>0.79</c:v>
                </c:pt>
                <c:pt idx="1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1C-4ABB-8BB2-4342762C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days"/>
      </c:dateAx>
    </c:plotArea>
    <c:legend>
      <c:legendPos val="b"/>
      <c:legendEntry>
        <c:idx val="1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419947506561682"/>
          <c:y val="0.9140808398950131"/>
          <c:w val="0.46103501213291731"/>
          <c:h val="6.5919160104986871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accent2">
          <a:lumMod val="75000"/>
        </a:schemeClr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stuff'!$AO$1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57-4884-A51A-F3537BFA4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stuff'!$AN$31:$AN$48</c:f>
              <c:numCache>
                <c:formatCode>mmm\-yy</c:formatCode>
                <c:ptCount val="18"/>
                <c:pt idx="0">
                  <c:v>43983</c:v>
                </c:pt>
                <c:pt idx="1">
                  <c:v>44013</c:v>
                </c:pt>
                <c:pt idx="2">
                  <c:v>44063</c:v>
                </c:pt>
                <c:pt idx="3">
                  <c:v>44075</c:v>
                </c:pt>
                <c:pt idx="4">
                  <c:v>44105</c:v>
                </c:pt>
                <c:pt idx="5">
                  <c:v>44155</c:v>
                </c:pt>
                <c:pt idx="6">
                  <c:v>44185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44429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'18 month stuff'!$AO$31:$AO$48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21</c:v>
                </c:pt>
                <c:pt idx="13">
                  <c:v>33</c:v>
                </c:pt>
                <c:pt idx="14">
                  <c:v>17</c:v>
                </c:pt>
                <c:pt idx="15">
                  <c:v>21</c:v>
                </c:pt>
                <c:pt idx="16">
                  <c:v>69</c:v>
                </c:pt>
                <c:pt idx="1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C-4ABB-8BB2-4342762C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stuff'!$AP$1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57150">
              <a:solidFill>
                <a:srgbClr val="81FF81"/>
              </a:solidFill>
            </a:ln>
          </c:spPr>
          <c:marker>
            <c:spPr>
              <a:solidFill>
                <a:srgbClr val="81FF81"/>
              </a:solidFill>
            </c:spPr>
          </c:marker>
          <c:dPt>
            <c:idx val="0"/>
            <c:marker>
              <c:spPr>
                <a:solidFill>
                  <a:srgbClr val="81FF81"/>
                </a:solidFill>
                <a:ln>
                  <a:solidFill>
                    <a:srgbClr val="81FF8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057-4884-A51A-F3537BFA4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stuff'!$AN$31:$AN$48</c:f>
              <c:numCache>
                <c:formatCode>mmm\-yy</c:formatCode>
                <c:ptCount val="18"/>
                <c:pt idx="0">
                  <c:v>43983</c:v>
                </c:pt>
                <c:pt idx="1">
                  <c:v>44013</c:v>
                </c:pt>
                <c:pt idx="2">
                  <c:v>44063</c:v>
                </c:pt>
                <c:pt idx="3">
                  <c:v>44075</c:v>
                </c:pt>
                <c:pt idx="4">
                  <c:v>44105</c:v>
                </c:pt>
                <c:pt idx="5">
                  <c:v>44155</c:v>
                </c:pt>
                <c:pt idx="6">
                  <c:v>44185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44429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'18 month stuff'!$AP$31:$AP$48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0.96</c:v>
                </c:pt>
                <c:pt idx="13">
                  <c:v>0.87</c:v>
                </c:pt>
                <c:pt idx="14">
                  <c:v>0.94</c:v>
                </c:pt>
                <c:pt idx="15">
                  <c:v>0.96</c:v>
                </c:pt>
                <c:pt idx="16">
                  <c:v>0.94</c:v>
                </c:pt>
                <c:pt idx="17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1C-4ABB-8BB2-4342762C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70000000000000007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days"/>
      </c:dateAx>
    </c:plotArea>
    <c:legend>
      <c:legendPos val="b"/>
      <c:legendEntry>
        <c:idx val="1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419947506561682"/>
          <c:y val="0.9140808398950131"/>
          <c:w val="0.46103501213291731"/>
          <c:h val="6.5919160104986871E-2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Tobacco/Vapor Compliance checks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51-4947-BA64-CC07D5F62B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Sheet1!$H$7:$H$24</c:f>
              <c:numCache>
                <c:formatCode>mmm\-yy</c:formatCode>
                <c:ptCount val="18"/>
                <c:pt idx="0">
                  <c:v>44367</c:v>
                </c:pt>
                <c:pt idx="1">
                  <c:v>44397</c:v>
                </c:pt>
                <c:pt idx="2">
                  <c:v>44428</c:v>
                </c:pt>
                <c:pt idx="3">
                  <c:v>44459</c:v>
                </c:pt>
                <c:pt idx="4">
                  <c:v>44489</c:v>
                </c:pt>
                <c:pt idx="5">
                  <c:v>44520</c:v>
                </c:pt>
                <c:pt idx="6">
                  <c:v>44550</c:v>
                </c:pt>
                <c:pt idx="7">
                  <c:v>44217</c:v>
                </c:pt>
                <c:pt idx="8">
                  <c:v>44248</c:v>
                </c:pt>
                <c:pt idx="9">
                  <c:v>44276</c:v>
                </c:pt>
                <c:pt idx="10">
                  <c:v>44307</c:v>
                </c:pt>
                <c:pt idx="11">
                  <c:v>44337</c:v>
                </c:pt>
                <c:pt idx="12">
                  <c:v>44368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Sheet1!$I$7:$I$24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20</c:v>
                </c:pt>
                <c:pt idx="12">
                  <c:v>80</c:v>
                </c:pt>
                <c:pt idx="13">
                  <c:v>104</c:v>
                </c:pt>
                <c:pt idx="14">
                  <c:v>123</c:v>
                </c:pt>
                <c:pt idx="15">
                  <c:v>50</c:v>
                </c:pt>
                <c:pt idx="16">
                  <c:v>43</c:v>
                </c:pt>
                <c:pt idx="1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1-4947-BA64-CC07D5F62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57150">
              <a:solidFill>
                <a:srgbClr val="81FF81"/>
              </a:solidFill>
            </a:ln>
          </c:spPr>
          <c:marker>
            <c:spPr>
              <a:solidFill>
                <a:srgbClr val="81FF81"/>
              </a:solidFill>
            </c:spPr>
          </c:marker>
          <c:dPt>
            <c:idx val="0"/>
            <c:marker>
              <c:spPr>
                <a:solidFill>
                  <a:srgbClr val="81FF81"/>
                </a:solidFill>
                <a:ln>
                  <a:solidFill>
                    <a:srgbClr val="81FF8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951-4947-BA64-CC07D5F62B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Sheet1!$H$7:$H$24</c:f>
              <c:numCache>
                <c:formatCode>mmm\-yy</c:formatCode>
                <c:ptCount val="18"/>
                <c:pt idx="0">
                  <c:v>44367</c:v>
                </c:pt>
                <c:pt idx="1">
                  <c:v>44397</c:v>
                </c:pt>
                <c:pt idx="2">
                  <c:v>44428</c:v>
                </c:pt>
                <c:pt idx="3">
                  <c:v>44459</c:v>
                </c:pt>
                <c:pt idx="4">
                  <c:v>44489</c:v>
                </c:pt>
                <c:pt idx="5">
                  <c:v>44520</c:v>
                </c:pt>
                <c:pt idx="6">
                  <c:v>44550</c:v>
                </c:pt>
                <c:pt idx="7">
                  <c:v>44217</c:v>
                </c:pt>
                <c:pt idx="8">
                  <c:v>44248</c:v>
                </c:pt>
                <c:pt idx="9">
                  <c:v>44276</c:v>
                </c:pt>
                <c:pt idx="10">
                  <c:v>44307</c:v>
                </c:pt>
                <c:pt idx="11">
                  <c:v>44337</c:v>
                </c:pt>
                <c:pt idx="12">
                  <c:v>44368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Sheet1!$J$7:$J$24</c:f>
              <c:numCache>
                <c:formatCode>0.0%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0.8</c:v>
                </c:pt>
                <c:pt idx="12">
                  <c:v>0.76249999999999996</c:v>
                </c:pt>
                <c:pt idx="13" formatCode="0%">
                  <c:v>0.79</c:v>
                </c:pt>
                <c:pt idx="14" formatCode="0%">
                  <c:v>0.65</c:v>
                </c:pt>
                <c:pt idx="15" formatCode="0%">
                  <c:v>0.7</c:v>
                </c:pt>
                <c:pt idx="16" formatCode="0%">
                  <c:v>0.68</c:v>
                </c:pt>
                <c:pt idx="17" formatCode="0%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51-4947-BA64-CC07D5F62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days"/>
      </c:dateAx>
    </c:plotArea>
    <c:legend>
      <c:legendPos val="b"/>
      <c:legendEntry>
        <c:idx val="1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943258619297"/>
          <c:y val="0.93408081802274712"/>
          <c:w val="0.67598367497663181"/>
          <c:h val="6.5919160104986871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accent2">
          <a:lumMod val="75000"/>
        </a:schemeClr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'18 month stuff'!$AZ$1</c:f>
              <c:strCache>
                <c:ptCount val="1"/>
                <c:pt idx="0">
                  <c:v>Premises Checks</c:v>
                </c:pt>
              </c:strCache>
            </c:strRef>
          </c:tx>
          <c:spPr>
            <a:solidFill>
              <a:srgbClr val="797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'18 month stuff'!$AY$8:$AY$25</c:f>
              <c:numCache>
                <c:formatCode>mmm\-yy</c:formatCode>
                <c:ptCount val="18"/>
                <c:pt idx="0">
                  <c:v>43983</c:v>
                </c:pt>
                <c:pt idx="1">
                  <c:v>44013</c:v>
                </c:pt>
                <c:pt idx="2">
                  <c:v>44063</c:v>
                </c:pt>
                <c:pt idx="3">
                  <c:v>44075</c:v>
                </c:pt>
                <c:pt idx="4">
                  <c:v>44105</c:v>
                </c:pt>
                <c:pt idx="5">
                  <c:v>44155</c:v>
                </c:pt>
                <c:pt idx="6">
                  <c:v>44185</c:v>
                </c:pt>
                <c:pt idx="7">
                  <c:v>44197</c:v>
                </c:pt>
                <c:pt idx="8">
                  <c:v>44248</c:v>
                </c:pt>
                <c:pt idx="9">
                  <c:v>44276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44429</c:v>
                </c:pt>
                <c:pt idx="15">
                  <c:v>44440</c:v>
                </c:pt>
                <c:pt idx="16">
                  <c:v>44490</c:v>
                </c:pt>
                <c:pt idx="17">
                  <c:v>44501</c:v>
                </c:pt>
              </c:numCache>
            </c:numRef>
          </c:cat>
          <c:val>
            <c:numRef>
              <c:f>'18 month stuff'!$AZ$8:$AZ$25</c:f>
              <c:numCache>
                <c:formatCode>General</c:formatCode>
                <c:ptCount val="18"/>
                <c:pt idx="0">
                  <c:v>2117</c:v>
                </c:pt>
                <c:pt idx="1">
                  <c:v>1814</c:v>
                </c:pt>
                <c:pt idx="2">
                  <c:v>2766</c:v>
                </c:pt>
                <c:pt idx="3">
                  <c:v>2476</c:v>
                </c:pt>
                <c:pt idx="4">
                  <c:v>2740</c:v>
                </c:pt>
                <c:pt idx="5">
                  <c:v>2578</c:v>
                </c:pt>
                <c:pt idx="6">
                  <c:v>2117</c:v>
                </c:pt>
                <c:pt idx="7">
                  <c:v>2507</c:v>
                </c:pt>
                <c:pt idx="8">
                  <c:v>3602</c:v>
                </c:pt>
                <c:pt idx="9">
                  <c:v>3173</c:v>
                </c:pt>
                <c:pt idx="10">
                  <c:v>2717</c:v>
                </c:pt>
                <c:pt idx="11">
                  <c:v>2538</c:v>
                </c:pt>
                <c:pt idx="12">
                  <c:v>2419</c:v>
                </c:pt>
                <c:pt idx="13">
                  <c:v>2801</c:v>
                </c:pt>
                <c:pt idx="14">
                  <c:v>2538</c:v>
                </c:pt>
                <c:pt idx="15">
                  <c:v>2043</c:v>
                </c:pt>
                <c:pt idx="16">
                  <c:v>2122</c:v>
                </c:pt>
                <c:pt idx="17">
                  <c:v>1950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2-428C-846D-E8ED63D86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662128"/>
        <c:axId val="309220336"/>
      </c:barChart>
      <c:dateAx>
        <c:axId val="28666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20336"/>
        <c:crosses val="autoZero"/>
        <c:auto val="1"/>
        <c:lblOffset val="100"/>
        <c:baseTimeUnit val="months"/>
      </c:dateAx>
      <c:valAx>
        <c:axId val="30922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2866621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22452153302265793"/>
          <c:y val="0.93377925973539022"/>
          <c:w val="0.54415421286624888"/>
          <c:h val="6.6220740264609779E-2"/>
        </c:manualLayout>
      </c:layout>
      <c:overlay val="0"/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26944277376747E-2"/>
          <c:y val="3.7760195840904502E-2"/>
          <c:w val="0.89637449620410947"/>
          <c:h val="0.723902432868968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'18 month stuff'!$BE$1</c:f>
              <c:strCache>
                <c:ptCount val="1"/>
                <c:pt idx="0">
                  <c:v>Premises Checks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'18 month stuff'!$BD$22:$BD$39</c:f>
              <c:strCache>
                <c:ptCount val="18"/>
                <c:pt idx="0">
                  <c:v>May-20</c:v>
                </c:pt>
                <c:pt idx="1">
                  <c:v>Jun-20</c:v>
                </c:pt>
                <c:pt idx="2">
                  <c:v>Jul-20</c:v>
                </c:pt>
                <c:pt idx="3">
                  <c:v>Aug</c:v>
                </c:pt>
                <c:pt idx="4">
                  <c:v>Sep-20</c:v>
                </c:pt>
                <c:pt idx="5">
                  <c:v>Oct-20</c:v>
                </c:pt>
                <c:pt idx="6">
                  <c:v>Nov-20</c:v>
                </c:pt>
                <c:pt idx="7">
                  <c:v>Dec-20</c:v>
                </c:pt>
                <c:pt idx="8">
                  <c:v>Jan-21</c:v>
                </c:pt>
                <c:pt idx="9">
                  <c:v>Feb-21</c:v>
                </c:pt>
                <c:pt idx="10">
                  <c:v>Mar-21</c:v>
                </c:pt>
                <c:pt idx="11">
                  <c:v>Apr-21</c:v>
                </c:pt>
                <c:pt idx="12">
                  <c:v>May-21</c:v>
                </c:pt>
                <c:pt idx="13">
                  <c:v>Jun-21</c:v>
                </c:pt>
                <c:pt idx="14">
                  <c:v>Jul-21</c:v>
                </c:pt>
                <c:pt idx="15">
                  <c:v>Aug-21</c:v>
                </c:pt>
                <c:pt idx="16">
                  <c:v>Sep-21</c:v>
                </c:pt>
                <c:pt idx="17">
                  <c:v>Oct-21</c:v>
                </c:pt>
              </c:strCache>
            </c:strRef>
          </c:cat>
          <c:val>
            <c:numRef>
              <c:f>'18 month stuff'!$BE$22:$BE$39</c:f>
              <c:numCache>
                <c:formatCode>General</c:formatCode>
                <c:ptCount val="18"/>
                <c:pt idx="0">
                  <c:v>530</c:v>
                </c:pt>
                <c:pt idx="1">
                  <c:v>279</c:v>
                </c:pt>
                <c:pt idx="2">
                  <c:v>266</c:v>
                </c:pt>
                <c:pt idx="3">
                  <c:v>303</c:v>
                </c:pt>
                <c:pt idx="4">
                  <c:v>245</c:v>
                </c:pt>
                <c:pt idx="5">
                  <c:v>234</c:v>
                </c:pt>
                <c:pt idx="6">
                  <c:v>240</c:v>
                </c:pt>
                <c:pt idx="7">
                  <c:v>221</c:v>
                </c:pt>
                <c:pt idx="8">
                  <c:v>326</c:v>
                </c:pt>
                <c:pt idx="9">
                  <c:v>362</c:v>
                </c:pt>
                <c:pt idx="10">
                  <c:v>345</c:v>
                </c:pt>
                <c:pt idx="11">
                  <c:v>324</c:v>
                </c:pt>
                <c:pt idx="12">
                  <c:v>281</c:v>
                </c:pt>
                <c:pt idx="13">
                  <c:v>422</c:v>
                </c:pt>
                <c:pt idx="14">
                  <c:v>325</c:v>
                </c:pt>
                <c:pt idx="15">
                  <c:v>264</c:v>
                </c:pt>
                <c:pt idx="16">
                  <c:v>218</c:v>
                </c:pt>
                <c:pt idx="17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03344"/>
        <c:axId val="369103736"/>
      </c:barChart>
      <c:catAx>
        <c:axId val="36910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pPr>
            <a:endParaRPr lang="en-US"/>
          </a:p>
        </c:txPr>
        <c:crossAx val="369103736"/>
        <c:crosses val="autoZero"/>
        <c:auto val="1"/>
        <c:lblAlgn val="ctr"/>
        <c:lblOffset val="100"/>
        <c:noMultiLvlLbl val="1"/>
      </c:catAx>
      <c:valAx>
        <c:axId val="36910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69103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9903973210245266"/>
          <c:y val="0.90148748233393894"/>
          <c:w val="0.34280723530248375"/>
          <c:h val="6.2929778150612029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26944277376747E-2"/>
          <c:y val="3.7760195840904502E-2"/>
          <c:w val="0.89637449620410947"/>
          <c:h val="0.723902432868968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'18 month stuff'!$BE$1</c:f>
              <c:strCache>
                <c:ptCount val="1"/>
                <c:pt idx="0">
                  <c:v>Premises Checks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'18 month stuff'!$BD$10:$BD$27</c:f>
              <c:strCache>
                <c:ptCount val="18"/>
                <c:pt idx="0">
                  <c:v>Jun-20</c:v>
                </c:pt>
                <c:pt idx="1">
                  <c:v>Jul-20</c:v>
                </c:pt>
                <c:pt idx="2">
                  <c:v>Aug</c:v>
                </c:pt>
                <c:pt idx="3">
                  <c:v>Sep-20</c:v>
                </c:pt>
                <c:pt idx="4">
                  <c:v>Oct-20</c:v>
                </c:pt>
                <c:pt idx="5">
                  <c:v>Nov-20</c:v>
                </c:pt>
                <c:pt idx="6">
                  <c:v>Dec-20</c:v>
                </c:pt>
                <c:pt idx="7">
                  <c:v>Jan-21</c:v>
                </c:pt>
                <c:pt idx="8">
                  <c:v>Feb-21</c:v>
                </c:pt>
                <c:pt idx="9">
                  <c:v>Mar-21</c:v>
                </c:pt>
                <c:pt idx="10">
                  <c:v>Apr-21</c:v>
                </c:pt>
                <c:pt idx="11">
                  <c:v>May-21</c:v>
                </c:pt>
                <c:pt idx="12">
                  <c:v>Jun-21</c:v>
                </c:pt>
                <c:pt idx="13">
                  <c:v>Jul-21</c:v>
                </c:pt>
                <c:pt idx="14">
                  <c:v>Aug-21</c:v>
                </c:pt>
                <c:pt idx="15">
                  <c:v>Sep-21</c:v>
                </c:pt>
                <c:pt idx="16">
                  <c:v>Oct-21</c:v>
                </c:pt>
                <c:pt idx="17">
                  <c:v>Nov-21</c:v>
                </c:pt>
              </c:strCache>
            </c:strRef>
          </c:cat>
          <c:val>
            <c:numRef>
              <c:f>'18 month stuff'!$BE$10:$BE$27</c:f>
              <c:numCache>
                <c:formatCode>General</c:formatCode>
                <c:ptCount val="18"/>
                <c:pt idx="0">
                  <c:v>372</c:v>
                </c:pt>
                <c:pt idx="1">
                  <c:v>381</c:v>
                </c:pt>
                <c:pt idx="2">
                  <c:v>429</c:v>
                </c:pt>
                <c:pt idx="3">
                  <c:v>337</c:v>
                </c:pt>
                <c:pt idx="4">
                  <c:v>360</c:v>
                </c:pt>
                <c:pt idx="5">
                  <c:v>396</c:v>
                </c:pt>
                <c:pt idx="6">
                  <c:v>436</c:v>
                </c:pt>
                <c:pt idx="7">
                  <c:v>349</c:v>
                </c:pt>
                <c:pt idx="8">
                  <c:v>364</c:v>
                </c:pt>
                <c:pt idx="9">
                  <c:v>414</c:v>
                </c:pt>
                <c:pt idx="10">
                  <c:v>307</c:v>
                </c:pt>
                <c:pt idx="11">
                  <c:v>334</c:v>
                </c:pt>
                <c:pt idx="12">
                  <c:v>428</c:v>
                </c:pt>
                <c:pt idx="13">
                  <c:v>311</c:v>
                </c:pt>
                <c:pt idx="14">
                  <c:v>327</c:v>
                </c:pt>
                <c:pt idx="15">
                  <c:v>285</c:v>
                </c:pt>
                <c:pt idx="16">
                  <c:v>355</c:v>
                </c:pt>
                <c:pt idx="17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03344"/>
        <c:axId val="369103736"/>
      </c:barChart>
      <c:catAx>
        <c:axId val="36910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pPr>
            <a:endParaRPr lang="en-US"/>
          </a:p>
        </c:txPr>
        <c:crossAx val="369103736"/>
        <c:crosses val="autoZero"/>
        <c:auto val="1"/>
        <c:lblAlgn val="ctr"/>
        <c:lblOffset val="100"/>
        <c:noMultiLvlLbl val="1"/>
      </c:catAx>
      <c:valAx>
        <c:axId val="36910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69103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665877972150033"/>
          <c:y val="0.90148748233393894"/>
          <c:w val="0.30339836830740985"/>
          <c:h val="6.2929778150612029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0803120607444E-2"/>
          <c:y val="3.8899999999999997E-2"/>
          <c:w val="0.89637449620410947"/>
          <c:h val="0.743133137769543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'18 month stuff'!$T$1</c:f>
              <c:strCache>
                <c:ptCount val="1"/>
                <c:pt idx="0">
                  <c:v>Cannabis Complaints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 month stuff'!$S$8:$S$25</c:f>
              <c:strCache>
                <c:ptCount val="18"/>
                <c:pt idx="0">
                  <c:v>Jun-20</c:v>
                </c:pt>
                <c:pt idx="1">
                  <c:v>Jul-20</c:v>
                </c:pt>
                <c:pt idx="2">
                  <c:v>Aug-20</c:v>
                </c:pt>
                <c:pt idx="3">
                  <c:v>Sep-20</c:v>
                </c:pt>
                <c:pt idx="4">
                  <c:v>Oct</c:v>
                </c:pt>
                <c:pt idx="5">
                  <c:v>Nov-20</c:v>
                </c:pt>
                <c:pt idx="6">
                  <c:v>Dec-20</c:v>
                </c:pt>
                <c:pt idx="7">
                  <c:v>Jan-21</c:v>
                </c:pt>
                <c:pt idx="8">
                  <c:v>Feb-21</c:v>
                </c:pt>
                <c:pt idx="9">
                  <c:v>Mar-21</c:v>
                </c:pt>
                <c:pt idx="10">
                  <c:v>Apr-21</c:v>
                </c:pt>
                <c:pt idx="11">
                  <c:v>May-21</c:v>
                </c:pt>
                <c:pt idx="12">
                  <c:v>Jun-21</c:v>
                </c:pt>
                <c:pt idx="13">
                  <c:v>Jul-21</c:v>
                </c:pt>
                <c:pt idx="14">
                  <c:v>Aug-21</c:v>
                </c:pt>
                <c:pt idx="15">
                  <c:v>Sep-21</c:v>
                </c:pt>
                <c:pt idx="16">
                  <c:v>Oct-21</c:v>
                </c:pt>
                <c:pt idx="17">
                  <c:v>Nov-21</c:v>
                </c:pt>
              </c:strCache>
            </c:strRef>
          </c:cat>
          <c:val>
            <c:numRef>
              <c:f>'18 month stuff'!$T$8:$T$25</c:f>
              <c:numCache>
                <c:formatCode>General</c:formatCode>
                <c:ptCount val="18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21</c:v>
                </c:pt>
                <c:pt idx="4">
                  <c:v>20</c:v>
                </c:pt>
                <c:pt idx="5">
                  <c:v>1</c:v>
                </c:pt>
                <c:pt idx="6">
                  <c:v>18</c:v>
                </c:pt>
                <c:pt idx="7">
                  <c:v>11</c:v>
                </c:pt>
                <c:pt idx="8">
                  <c:v>15</c:v>
                </c:pt>
                <c:pt idx="9">
                  <c:v>25</c:v>
                </c:pt>
                <c:pt idx="10">
                  <c:v>28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39</c:v>
                </c:pt>
                <c:pt idx="15">
                  <c:v>6</c:v>
                </c:pt>
                <c:pt idx="16">
                  <c:v>23</c:v>
                </c:pt>
                <c:pt idx="1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59648"/>
        <c:axId val="308160040"/>
      </c:barChart>
      <c:catAx>
        <c:axId val="3081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340000" vert="horz"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60040"/>
        <c:crosses val="autoZero"/>
        <c:auto val="1"/>
        <c:lblAlgn val="ctr"/>
        <c:lblOffset val="100"/>
        <c:noMultiLvlLbl val="1"/>
      </c:catAx>
      <c:valAx>
        <c:axId val="308160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5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081863200130719"/>
          <c:y val="0.93964412536668207"/>
          <c:w val="0.31676401255916853"/>
          <c:h val="4.0748031496062993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0803120607444E-2"/>
          <c:y val="3.8899999999999997E-2"/>
          <c:w val="0.89637449620410947"/>
          <c:h val="0.743133137769543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Liquor Complaints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Sheet1!$C$28:$C$45</c:f>
              <c:strCache>
                <c:ptCount val="18"/>
                <c:pt idx="0">
                  <c:v>Jun-20</c:v>
                </c:pt>
                <c:pt idx="1">
                  <c:v>Jul-20</c:v>
                </c:pt>
                <c:pt idx="2">
                  <c:v>Aug-20</c:v>
                </c:pt>
                <c:pt idx="3">
                  <c:v>Sept</c:v>
                </c:pt>
                <c:pt idx="4">
                  <c:v>Oct-20</c:v>
                </c:pt>
                <c:pt idx="5">
                  <c:v>Nov-20</c:v>
                </c:pt>
                <c:pt idx="6">
                  <c:v>Dec-20</c:v>
                </c:pt>
                <c:pt idx="7">
                  <c:v>Jan-21</c:v>
                </c:pt>
                <c:pt idx="8">
                  <c:v>Feb-21</c:v>
                </c:pt>
                <c:pt idx="9">
                  <c:v>Mar-21</c:v>
                </c:pt>
                <c:pt idx="10">
                  <c:v>Apr-21</c:v>
                </c:pt>
                <c:pt idx="11">
                  <c:v>May-21</c:v>
                </c:pt>
                <c:pt idx="12">
                  <c:v>Jun-21</c:v>
                </c:pt>
                <c:pt idx="13">
                  <c:v>Jul-21</c:v>
                </c:pt>
                <c:pt idx="14">
                  <c:v>Aug-21</c:v>
                </c:pt>
                <c:pt idx="15">
                  <c:v>Sep-21</c:v>
                </c:pt>
                <c:pt idx="16">
                  <c:v>Oct-21</c:v>
                </c:pt>
                <c:pt idx="17">
                  <c:v>Nov-21</c:v>
                </c:pt>
              </c:strCache>
            </c:strRef>
          </c:cat>
          <c:val>
            <c:numRef>
              <c:f>Sheet1!$D$28:$D$45</c:f>
              <c:numCache>
                <c:formatCode>General</c:formatCode>
                <c:ptCount val="18"/>
                <c:pt idx="0">
                  <c:v>61</c:v>
                </c:pt>
                <c:pt idx="1">
                  <c:v>194</c:v>
                </c:pt>
                <c:pt idx="2">
                  <c:v>84</c:v>
                </c:pt>
                <c:pt idx="3">
                  <c:v>83</c:v>
                </c:pt>
                <c:pt idx="4">
                  <c:v>38</c:v>
                </c:pt>
                <c:pt idx="5">
                  <c:v>53</c:v>
                </c:pt>
                <c:pt idx="6">
                  <c:v>48</c:v>
                </c:pt>
                <c:pt idx="7">
                  <c:v>41</c:v>
                </c:pt>
                <c:pt idx="8">
                  <c:v>43</c:v>
                </c:pt>
                <c:pt idx="9">
                  <c:v>98</c:v>
                </c:pt>
                <c:pt idx="10">
                  <c:v>104</c:v>
                </c:pt>
                <c:pt idx="11">
                  <c:v>65</c:v>
                </c:pt>
                <c:pt idx="12">
                  <c:v>93</c:v>
                </c:pt>
                <c:pt idx="13">
                  <c:v>65</c:v>
                </c:pt>
                <c:pt idx="14">
                  <c:v>36</c:v>
                </c:pt>
                <c:pt idx="15">
                  <c:v>68</c:v>
                </c:pt>
                <c:pt idx="16">
                  <c:v>58</c:v>
                </c:pt>
                <c:pt idx="17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59648"/>
        <c:axId val="308160040"/>
      </c:barChart>
      <c:catAx>
        <c:axId val="3081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60040"/>
        <c:crosses val="autoZero"/>
        <c:auto val="1"/>
        <c:lblAlgn val="ctr"/>
        <c:lblOffset val="100"/>
        <c:noMultiLvlLbl val="1"/>
      </c:catAx>
      <c:valAx>
        <c:axId val="308160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5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081863200130719"/>
          <c:y val="0.93964412536668207"/>
          <c:w val="0.31676401255916853"/>
          <c:h val="4.0748031496062993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45184"/>
        <c:axId val="307645576"/>
      </c:lineChart>
      <c:catAx>
        <c:axId val="3076451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5576"/>
        <c:crosses val="autoZero"/>
        <c:auto val="1"/>
        <c:lblAlgn val="ctr"/>
        <c:lblOffset val="100"/>
        <c:noMultiLvlLbl val="1"/>
      </c:catAx>
      <c:valAx>
        <c:axId val="307645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51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0803120607444E-2"/>
          <c:y val="3.8899999999999997E-2"/>
          <c:w val="0.89637449620410947"/>
          <c:h val="0.743133137769543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'18 month stuff'!$T$1</c:f>
              <c:strCache>
                <c:ptCount val="1"/>
                <c:pt idx="0">
                  <c:v>Tobacco/Vapor  Complaints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stuff'!$S$25:$S$42</c:f>
              <c:numCache>
                <c:formatCode>mmm\-yy</c:formatCode>
                <c:ptCount val="18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44429</c:v>
                </c:pt>
                <c:pt idx="15">
                  <c:v>44460</c:v>
                </c:pt>
                <c:pt idx="16">
                  <c:v>44470</c:v>
                </c:pt>
                <c:pt idx="17">
                  <c:v>44501</c:v>
                </c:pt>
              </c:numCache>
            </c:numRef>
          </c:cat>
          <c:val>
            <c:numRef>
              <c:f>'18 month stuff'!$T$25:$T$42</c:f>
              <c:numCache>
                <c:formatCode>General</c:formatCode>
                <c:ptCount val="18"/>
                <c:pt idx="0">
                  <c:v>21</c:v>
                </c:pt>
                <c:pt idx="1">
                  <c:v>29</c:v>
                </c:pt>
                <c:pt idx="2">
                  <c:v>22</c:v>
                </c:pt>
                <c:pt idx="3">
                  <c:v>40</c:v>
                </c:pt>
                <c:pt idx="4">
                  <c:v>15</c:v>
                </c:pt>
                <c:pt idx="5">
                  <c:v>28</c:v>
                </c:pt>
                <c:pt idx="6">
                  <c:v>17</c:v>
                </c:pt>
                <c:pt idx="7">
                  <c:v>27</c:v>
                </c:pt>
                <c:pt idx="8">
                  <c:v>21</c:v>
                </c:pt>
                <c:pt idx="9">
                  <c:v>13</c:v>
                </c:pt>
                <c:pt idx="10">
                  <c:v>22</c:v>
                </c:pt>
                <c:pt idx="11">
                  <c:v>9</c:v>
                </c:pt>
                <c:pt idx="12">
                  <c:v>36</c:v>
                </c:pt>
                <c:pt idx="13">
                  <c:v>28</c:v>
                </c:pt>
                <c:pt idx="14">
                  <c:v>10</c:v>
                </c:pt>
                <c:pt idx="15">
                  <c:v>22</c:v>
                </c:pt>
                <c:pt idx="16">
                  <c:v>26</c:v>
                </c:pt>
                <c:pt idx="1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59648"/>
        <c:axId val="308160040"/>
      </c:barChart>
      <c:dateAx>
        <c:axId val="308159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60040"/>
        <c:crosses val="autoZero"/>
        <c:auto val="1"/>
        <c:lblOffset val="100"/>
        <c:baseTimeUnit val="months"/>
      </c:dateAx>
      <c:valAx>
        <c:axId val="308160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5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081863200130719"/>
          <c:y val="0.93964412536668207"/>
          <c:w val="0.31676401255916853"/>
          <c:h val="4.0748031496062993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COVID-19 Complaints</c:v>
                </c:pt>
              </c:strCache>
            </c:strRef>
          </c:tx>
          <c:spPr>
            <a:solidFill>
              <a:srgbClr val="7D7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Sheet1!$J$5:$J$16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</c:v>
                </c:pt>
              </c:strCache>
            </c:strRef>
          </c:cat>
          <c:val>
            <c:numRef>
              <c:f>Sheet1!$K$5:$K$16</c:f>
              <c:numCache>
                <c:formatCode>General</c:formatCode>
                <c:ptCount val="12"/>
                <c:pt idx="0">
                  <c:v>1375</c:v>
                </c:pt>
                <c:pt idx="1">
                  <c:v>1138</c:v>
                </c:pt>
                <c:pt idx="2">
                  <c:v>828</c:v>
                </c:pt>
                <c:pt idx="3">
                  <c:v>535</c:v>
                </c:pt>
                <c:pt idx="4">
                  <c:v>429</c:v>
                </c:pt>
                <c:pt idx="5">
                  <c:v>248</c:v>
                </c:pt>
                <c:pt idx="6">
                  <c:v>50</c:v>
                </c:pt>
                <c:pt idx="7">
                  <c:v>2</c:v>
                </c:pt>
                <c:pt idx="8">
                  <c:v>78</c:v>
                </c:pt>
                <c:pt idx="9">
                  <c:v>580</c:v>
                </c:pt>
                <c:pt idx="10">
                  <c:v>335</c:v>
                </c:pt>
                <c:pt idx="11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7-46A6-8459-21179AC09398}"/>
            </c:ext>
          </c:extLst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Total Complaints received</c:v>
                </c:pt>
              </c:strCache>
            </c:strRef>
          </c:tx>
          <c:spPr>
            <a:solidFill>
              <a:srgbClr val="8C9CB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24F-4467-BFAB-8D8E079E0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Sheet1!$J$5:$J$16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</c:v>
                </c:pt>
              </c:strCache>
            </c:strRef>
          </c:cat>
          <c:val>
            <c:numRef>
              <c:f>Sheet1!$L$5:$L$16</c:f>
              <c:numCache>
                <c:formatCode>General</c:formatCode>
                <c:ptCount val="12"/>
                <c:pt idx="0">
                  <c:v>1465</c:v>
                </c:pt>
                <c:pt idx="1">
                  <c:v>1237</c:v>
                </c:pt>
                <c:pt idx="2">
                  <c:v>922</c:v>
                </c:pt>
                <c:pt idx="3">
                  <c:v>675</c:v>
                </c:pt>
                <c:pt idx="4">
                  <c:v>545</c:v>
                </c:pt>
                <c:pt idx="5">
                  <c:v>328</c:v>
                </c:pt>
                <c:pt idx="6">
                  <c:v>147</c:v>
                </c:pt>
                <c:pt idx="7">
                  <c:v>108</c:v>
                </c:pt>
                <c:pt idx="8">
                  <c:v>153</c:v>
                </c:pt>
                <c:pt idx="9">
                  <c:v>664</c:v>
                </c:pt>
                <c:pt idx="10">
                  <c:v>442</c:v>
                </c:pt>
                <c:pt idx="11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7-46A6-8459-21179AC09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207704"/>
        <c:axId val="565200488"/>
      </c:barChart>
      <c:lineChart>
        <c:grouping val="standard"/>
        <c:varyColors val="0"/>
        <c:ser>
          <c:idx val="2"/>
          <c:order val="2"/>
          <c:tx>
            <c:strRef>
              <c:f>Sheet1!$M$2</c:f>
              <c:strCache>
                <c:ptCount val="1"/>
                <c:pt idx="0">
                  <c:v>Percentage related to COVID-19</c:v>
                </c:pt>
              </c:strCache>
            </c:strRef>
          </c:tx>
          <c:spPr>
            <a:ln w="28575" cap="rnd">
              <a:solidFill>
                <a:srgbClr val="81FF8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Sheet1!$J$5:$J$16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</c:v>
                </c:pt>
              </c:strCache>
            </c:strRef>
          </c:cat>
          <c:val>
            <c:numRef>
              <c:f>Sheet1!$M$5:$M$16</c:f>
              <c:numCache>
                <c:formatCode>0%</c:formatCode>
                <c:ptCount val="12"/>
                <c:pt idx="0">
                  <c:v>0.94</c:v>
                </c:pt>
                <c:pt idx="1">
                  <c:v>0.93</c:v>
                </c:pt>
                <c:pt idx="2">
                  <c:v>0.9</c:v>
                </c:pt>
                <c:pt idx="3">
                  <c:v>0.83</c:v>
                </c:pt>
                <c:pt idx="4">
                  <c:v>0.79</c:v>
                </c:pt>
                <c:pt idx="5">
                  <c:v>0.75</c:v>
                </c:pt>
                <c:pt idx="6">
                  <c:v>0.34</c:v>
                </c:pt>
                <c:pt idx="7">
                  <c:v>0.01</c:v>
                </c:pt>
                <c:pt idx="8">
                  <c:v>0.5</c:v>
                </c:pt>
                <c:pt idx="9">
                  <c:v>0.87</c:v>
                </c:pt>
                <c:pt idx="10">
                  <c:v>0.75</c:v>
                </c:pt>
                <c:pt idx="11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E7-46A6-8459-21179AC09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201800"/>
        <c:axId val="565202784"/>
      </c:lineChart>
      <c:catAx>
        <c:axId val="5652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00488"/>
        <c:crosses val="autoZero"/>
        <c:auto val="1"/>
        <c:lblAlgn val="ctr"/>
        <c:lblOffset val="100"/>
        <c:noMultiLvlLbl val="0"/>
      </c:catAx>
      <c:valAx>
        <c:axId val="56520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07704"/>
        <c:crosses val="autoZero"/>
        <c:crossBetween val="between"/>
      </c:valAx>
      <c:valAx>
        <c:axId val="56520278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5201800"/>
        <c:crosses val="max"/>
        <c:crossBetween val="between"/>
      </c:valAx>
      <c:catAx>
        <c:axId val="56520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5202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3809627007632E-2"/>
          <c:y val="3.8787936689747164E-2"/>
          <c:w val="0.94526518644628865"/>
          <c:h val="0.80291779604141633"/>
        </c:manualLayout>
      </c:layout>
      <c:lineChart>
        <c:grouping val="standard"/>
        <c:varyColors val="0"/>
        <c:ser>
          <c:idx val="0"/>
          <c:order val="0"/>
          <c:spPr>
            <a:ln w="38100" cap="rnd" cmpd="sng" algn="ctr">
              <a:solidFill>
                <a:srgbClr val="81FF8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38100">
                <a:solidFill>
                  <a:srgbClr val="81FF81"/>
                </a:solidFill>
              </a:ln>
              <a:effectLst/>
            </c:spPr>
          </c:marker>
          <c:dLbls>
            <c:spPr>
              <a:solidFill>
                <a:srgbClr val="9F9FFF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'18 month stuff'!$BP$2:$BP$19</c:f>
              <c:numCache>
                <c:formatCode>mmm\-yy</c:formatCode>
                <c:ptCount val="18"/>
                <c:pt idx="0">
                  <c:v>43983</c:v>
                </c:pt>
                <c:pt idx="1">
                  <c:v>44013</c:v>
                </c:pt>
                <c:pt idx="2">
                  <c:v>44063</c:v>
                </c:pt>
                <c:pt idx="3">
                  <c:v>44075</c:v>
                </c:pt>
                <c:pt idx="4">
                  <c:v>44105</c:v>
                </c:pt>
                <c:pt idx="5">
                  <c:v>44155</c:v>
                </c:pt>
                <c:pt idx="6">
                  <c:v>44185</c:v>
                </c:pt>
                <c:pt idx="7">
                  <c:v>44197</c:v>
                </c:pt>
                <c:pt idx="8">
                  <c:v>44248</c:v>
                </c:pt>
                <c:pt idx="9">
                  <c:v>44256</c:v>
                </c:pt>
                <c:pt idx="10">
                  <c:v>44307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44429</c:v>
                </c:pt>
                <c:pt idx="15">
                  <c:v>44440</c:v>
                </c:pt>
                <c:pt idx="16">
                  <c:v>44490</c:v>
                </c:pt>
                <c:pt idx="17">
                  <c:v>44501</c:v>
                </c:pt>
              </c:numCache>
            </c:numRef>
          </c:cat>
          <c:val>
            <c:numRef>
              <c:f>'18 month stuff'!$BQ$2:$BQ$19</c:f>
              <c:numCache>
                <c:formatCode>General</c:formatCode>
                <c:ptCount val="18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15</c:v>
                </c:pt>
                <c:pt idx="4">
                  <c:v>19</c:v>
                </c:pt>
                <c:pt idx="5">
                  <c:v>18</c:v>
                </c:pt>
                <c:pt idx="6">
                  <c:v>20</c:v>
                </c:pt>
                <c:pt idx="7">
                  <c:v>14</c:v>
                </c:pt>
                <c:pt idx="8">
                  <c:v>11</c:v>
                </c:pt>
                <c:pt idx="9">
                  <c:v>22</c:v>
                </c:pt>
                <c:pt idx="10">
                  <c:v>15</c:v>
                </c:pt>
                <c:pt idx="11">
                  <c:v>18</c:v>
                </c:pt>
                <c:pt idx="12">
                  <c:v>52</c:v>
                </c:pt>
                <c:pt idx="13">
                  <c:v>95</c:v>
                </c:pt>
                <c:pt idx="14">
                  <c:v>90</c:v>
                </c:pt>
                <c:pt idx="15">
                  <c:v>69</c:v>
                </c:pt>
                <c:pt idx="16">
                  <c:v>71</c:v>
                </c:pt>
                <c:pt idx="17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89-4EB9-9459-B94D34EDCA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0170232"/>
        <c:axId val="310170624"/>
      </c:lineChart>
      <c:catAx>
        <c:axId val="310170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0170624"/>
        <c:crosses val="autoZero"/>
        <c:auto val="0"/>
        <c:lblAlgn val="ctr"/>
        <c:lblOffset val="100"/>
        <c:noMultiLvlLbl val="1"/>
      </c:catAx>
      <c:valAx>
        <c:axId val="31017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0170232"/>
        <c:crosses val="autoZero"/>
        <c:crossBetween val="between"/>
      </c:valAx>
      <c:spPr>
        <a:noFill/>
        <a:ln w="3175">
          <a:solidFill>
            <a:schemeClr val="accent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rgbClr val="7D7D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Sheet1!$B$17:$E$17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32</c:v>
                </c:pt>
                <c:pt idx="1">
                  <c:v>1</c:v>
                </c:pt>
                <c:pt idx="2">
                  <c:v>34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5-4722-BEA7-4A8DD2BFA667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8596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Sheet1!$B$17:$E$17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Sheet1!$B$19:$E$19</c:f>
              <c:numCache>
                <c:formatCode>0</c:formatCode>
                <c:ptCount val="4"/>
                <c:pt idx="0">
                  <c:v>13</c:v>
                </c:pt>
                <c:pt idx="1">
                  <c:v>2</c:v>
                </c:pt>
                <c:pt idx="2">
                  <c:v>13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5-4722-BEA7-4A8DD2BFA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883336"/>
        <c:axId val="289883728"/>
      </c:barChart>
      <c:catAx>
        <c:axId val="289883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289883728"/>
        <c:crosses val="autoZero"/>
        <c:auto val="1"/>
        <c:lblAlgn val="ctr"/>
        <c:lblOffset val="100"/>
        <c:noMultiLvlLbl val="0"/>
      </c:catAx>
      <c:valAx>
        <c:axId val="28988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  <c:crossAx val="289883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solidFill>
        <a:srgbClr val="B7B7FF"/>
      </a:solidFill>
    </a:ln>
  </c:spPr>
  <c:txPr>
    <a:bodyPr/>
    <a:lstStyle/>
    <a:p>
      <a:pPr>
        <a:defRPr b="1"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rgbClr val="7D7D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Sheet1!$B$26:$E$26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5-4722-BEA7-4A8DD2BFA667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8596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Sheet1!$B$26:$E$26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Sheet1!$B$28:$E$28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5-4722-BEA7-4A8DD2BFA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883336"/>
        <c:axId val="289883728"/>
      </c:barChart>
      <c:catAx>
        <c:axId val="289883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289883728"/>
        <c:crosses val="autoZero"/>
        <c:auto val="1"/>
        <c:lblAlgn val="ctr"/>
        <c:lblOffset val="100"/>
        <c:noMultiLvlLbl val="0"/>
      </c:catAx>
      <c:valAx>
        <c:axId val="28988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  <c:crossAx val="289883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solidFill>
        <a:srgbClr val="B7B7FF"/>
      </a:solidFill>
    </a:ln>
  </c:spPr>
  <c:txPr>
    <a:bodyPr/>
    <a:lstStyle/>
    <a:p>
      <a:pPr>
        <a:defRPr b="1">
          <a:latin typeface="+mj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5DA2-532B-4B1B-AA42-F4BCCD5E1620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25C7-00AC-4882-9004-CAFE48C8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C31E-BF33-4A80-A3E6-4F0B0BF25E18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174A-BE26-4BC9-BDFC-D015C4140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4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Illustrates the workload of the H</a:t>
            </a:r>
            <a:r>
              <a:rPr lang="en-US" baseline="0" dirty="0" smtClean="0"/>
              <a:t>earings Office for the reporting month.  This slide is cannabis only.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1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 month history of liquor</a:t>
            </a:r>
            <a:r>
              <a:rPr lang="en-US" baseline="0" dirty="0" smtClean="0"/>
              <a:t> compliance and the compliance rates.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 month history of cannabis</a:t>
            </a:r>
            <a:r>
              <a:rPr lang="en-US" baseline="0" dirty="0" smtClean="0"/>
              <a:t> compliance and the compliance rates.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8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 month history of cannabis</a:t>
            </a:r>
            <a:r>
              <a:rPr lang="en-US" baseline="0" dirty="0" smtClean="0"/>
              <a:t> compliance and the compliance rates.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2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An 18 month history of liquor premises</a:t>
            </a:r>
            <a:r>
              <a:rPr lang="en-US" baseline="0" dirty="0" smtClean="0"/>
              <a:t> checks. Includes retail and MIW.  18184 locations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</a:t>
            </a:r>
            <a:r>
              <a:rPr lang="en-US" baseline="30000" dirty="0" smtClean="0"/>
              <a:t> </a:t>
            </a:r>
            <a:r>
              <a:rPr lang="en-US" dirty="0" smtClean="0"/>
              <a:t>month history of cannabis premises</a:t>
            </a:r>
            <a:r>
              <a:rPr lang="en-US" baseline="0" dirty="0" smtClean="0"/>
              <a:t> checks.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4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</a:t>
            </a:r>
            <a:r>
              <a:rPr lang="en-US" baseline="30000" dirty="0" smtClean="0"/>
              <a:t> </a:t>
            </a:r>
            <a:r>
              <a:rPr lang="en-US" dirty="0" smtClean="0"/>
              <a:t>month history of tobacco and vapor premises</a:t>
            </a:r>
            <a:r>
              <a:rPr lang="en-US" baseline="0" dirty="0" smtClean="0"/>
              <a:t> checks.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0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6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2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18 month history of cannabis</a:t>
            </a:r>
            <a:r>
              <a:rPr lang="en-US" baseline="0" dirty="0" smtClean="0"/>
              <a:t> complaints.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4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An 18</a:t>
            </a:r>
            <a:r>
              <a:rPr lang="en-US" baseline="30000" dirty="0" smtClean="0"/>
              <a:t> </a:t>
            </a:r>
            <a:r>
              <a:rPr lang="en-US" dirty="0" smtClean="0"/>
              <a:t>month history of liquor</a:t>
            </a:r>
            <a:r>
              <a:rPr lang="en-US" baseline="0" dirty="0" smtClean="0"/>
              <a:t> complaints and the substantiated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8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18 month history of cannabis</a:t>
            </a:r>
            <a:r>
              <a:rPr lang="en-US" baseline="0" dirty="0" smtClean="0"/>
              <a:t> complaints and the substantiated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6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4174A-BE26-4BC9-BDFC-D015C4140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2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18</a:t>
            </a:r>
            <a:r>
              <a:rPr lang="en-US" baseline="30000" dirty="0" smtClean="0"/>
              <a:t> </a:t>
            </a:r>
            <a:r>
              <a:rPr lang="en-US" dirty="0" smtClean="0"/>
              <a:t>month</a:t>
            </a:r>
            <a:r>
              <a:rPr lang="en-US" baseline="0" dirty="0" smtClean="0"/>
              <a:t> history of all AVNs issued.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Illustrates the workload of the H</a:t>
            </a:r>
            <a:r>
              <a:rPr lang="en-US" baseline="0" dirty="0" smtClean="0"/>
              <a:t>earings Office for the reporting month.  This slide is liquor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42D-5F67-4E23-823C-BF1AE82C8FC2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CB9-F33C-4DD1-AA87-E56389A31476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0AE-4AC2-4251-B84D-DDB65E1BD13B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22-5343-453E-9A95-BF933CDDE76E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 descr="New Pat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2660"/>
            <a:ext cx="8858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8AD-84A8-4D6F-943C-8E69069D9936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37ED-ABBD-4A85-8E29-3F4C9A486136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F61D-A846-4D0F-A2F2-92BC9538A79A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BA0-5C82-4C24-BE0F-C3669D65EEBF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A02-5FE2-4284-983D-673102B1DA0E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04A-E902-4552-AEC7-4C57B6998455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E474-67CD-42A6-8E07-BBC430E5951F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CBC804-2324-428D-89DB-D0651A2AEED0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 descr="New Patc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2660"/>
            <a:ext cx="8858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2021 Status Report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962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Education: Licensee Support and Education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Enforcement: Complaints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Administrative Violation Notices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Alternative Dispute Resolution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Compliance Checks &amp; Premises Checks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Administrative Time/Field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  <a:endParaRPr lang="en-US" sz="2400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524491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8F8F8"/>
                </a:solidFill>
                <a:latin typeface="Freehand" panose="02000606080000090004" pitchFamily="2" charset="0"/>
              </a:rPr>
              <a:t>Compiled by Marc Siegfried</a:t>
            </a:r>
          </a:p>
          <a:p>
            <a:r>
              <a:rPr lang="en-US" sz="3600" dirty="0" smtClean="0">
                <a:solidFill>
                  <a:srgbClr val="F8F8F8"/>
                </a:solidFill>
                <a:latin typeface="Freehand" panose="02000606080000090004" pitchFamily="2" charset="0"/>
              </a:rPr>
              <a:t>Data as of 12/6/2021</a:t>
            </a:r>
            <a:endParaRPr lang="en-US" sz="3600" dirty="0">
              <a:solidFill>
                <a:srgbClr val="F8F8F8"/>
              </a:solidFill>
              <a:latin typeface="Freehand" panose="02000606080000090004" pitchFamily="2" charset="0"/>
            </a:endParaRPr>
          </a:p>
          <a:p>
            <a:r>
              <a:rPr lang="en-US" sz="3600" dirty="0" smtClean="0">
                <a:solidFill>
                  <a:srgbClr val="F8F8F8"/>
                </a:solidFill>
                <a:latin typeface="Freehand" panose="02000606080000090004" pitchFamily="2" charset="0"/>
              </a:rPr>
              <a:t> </a:t>
            </a:r>
            <a:endParaRPr lang="en-US" sz="3600" dirty="0">
              <a:solidFill>
                <a:srgbClr val="F8F8F8"/>
              </a:solidFill>
              <a:latin typeface="Freehand" panose="0200060608000009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1602"/>
            <a:ext cx="8153400" cy="371966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Dispute Resolution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891" y="54102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881" y="901600"/>
            <a:ext cx="842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Liquor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777457"/>
              </p:ext>
            </p:extLst>
          </p:nvPr>
        </p:nvGraphicFramePr>
        <p:xfrm>
          <a:off x="381000" y="1363265"/>
          <a:ext cx="8458200" cy="358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59486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Hearings scheduled two weeks out</a:t>
            </a:r>
          </a:p>
        </p:txBody>
      </p:sp>
    </p:spTree>
    <p:extLst>
      <p:ext uri="{BB962C8B-B14F-4D97-AF65-F5344CB8AC3E}">
        <p14:creationId xmlns:p14="http://schemas.microsoft.com/office/powerpoint/2010/main" val="8975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68580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Dispute Resolution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43891" y="54102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11540" y="62484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339340"/>
              </p:ext>
            </p:extLst>
          </p:nvPr>
        </p:nvGraphicFramePr>
        <p:xfrm>
          <a:off x="457200" y="1219200"/>
          <a:ext cx="82295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44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58" y="381000"/>
            <a:ext cx="8241042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Liquor Compliance Checks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31899"/>
              </p:ext>
            </p:extLst>
          </p:nvPr>
        </p:nvGraphicFramePr>
        <p:xfrm>
          <a:off x="304800" y="1219200"/>
          <a:ext cx="845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45758" y="510420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 YOUTH ACCESS: Compliance checks restarted in May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rate for CY2019  85%. (PreCOVID-19)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58" y="6099116"/>
            <a:ext cx="763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Delivery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 checks conducted: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checks with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sales, resulting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 rate.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(data not part of the chart)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301"/>
            <a:ext cx="8229600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Cannabis Compliance Checks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35340" y="61722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596356"/>
              </p:ext>
            </p:extLst>
          </p:nvPr>
        </p:nvGraphicFramePr>
        <p:xfrm>
          <a:off x="381000" y="1143000"/>
          <a:ext cx="830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5410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 YOUTH ACCESS: Compliance checks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restarted 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rate for CY2019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PreCOVID-19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5280"/>
            <a:ext cx="8610600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Tobacco and Vapor </a:t>
            </a:r>
            <a:b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Checks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410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 YOUTH ACCESS: Compliance checks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restarted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May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rate for CY2019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PreCOVID-19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236230"/>
              </p:ext>
            </p:extLst>
          </p:nvPr>
        </p:nvGraphicFramePr>
        <p:xfrm>
          <a:off x="381000" y="1219200"/>
          <a:ext cx="845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80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"/>
            <a:ext cx="8153400" cy="3200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Liquor Premises Checks 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35340" y="6224171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636523"/>
              </p:ext>
            </p:extLst>
          </p:nvPr>
        </p:nvGraphicFramePr>
        <p:xfrm>
          <a:off x="381000" y="1143000"/>
          <a:ext cx="838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19684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Division goal is 100%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licensees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years.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Retail and MIW: 18,184 locations 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2794"/>
              </p:ext>
            </p:extLst>
          </p:nvPr>
        </p:nvGraphicFramePr>
        <p:xfrm>
          <a:off x="5181600" y="5843171"/>
          <a:ext cx="2666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385">
                  <a:extLst>
                    <a:ext uri="{9D8B030D-6E8A-4147-A177-3AD203B41FA5}">
                      <a16:colId xmlns:a16="http://schemas.microsoft.com/office/drawing/2014/main" val="1813554175"/>
                    </a:ext>
                  </a:extLst>
                </a:gridCol>
                <a:gridCol w="1064846">
                  <a:extLst>
                    <a:ext uri="{9D8B030D-6E8A-4147-A177-3AD203B41FA5}">
                      <a16:colId xmlns:a16="http://schemas.microsoft.com/office/drawing/2014/main" val="2246687220"/>
                    </a:ext>
                  </a:extLst>
                </a:gridCol>
                <a:gridCol w="771768">
                  <a:extLst>
                    <a:ext uri="{9D8B030D-6E8A-4147-A177-3AD203B41FA5}">
                      <a16:colId xmlns:a16="http://schemas.microsoft.com/office/drawing/2014/main" val="78124533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5127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5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9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"/>
            <a:ext cx="8077199" cy="3200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Cannabis Premises Checks 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9041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20026"/>
              </p:ext>
            </p:extLst>
          </p:nvPr>
        </p:nvGraphicFramePr>
        <p:xfrm>
          <a:off x="457200" y="1143000"/>
          <a:ext cx="83057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199" y="5171914"/>
            <a:ext cx="83057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Division goal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of licensees visited within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Retail and Producer/Processers 1,825 locations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8473"/>
              </p:ext>
            </p:extLst>
          </p:nvPr>
        </p:nvGraphicFramePr>
        <p:xfrm>
          <a:off x="5562600" y="5913121"/>
          <a:ext cx="2590799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1813554175"/>
                    </a:ext>
                  </a:extLst>
                </a:gridCol>
                <a:gridCol w="668866">
                  <a:extLst>
                    <a:ext uri="{9D8B030D-6E8A-4147-A177-3AD203B41FA5}">
                      <a16:colId xmlns:a16="http://schemas.microsoft.com/office/drawing/2014/main" val="2246687220"/>
                    </a:ext>
                  </a:extLst>
                </a:gridCol>
                <a:gridCol w="1007534">
                  <a:extLst>
                    <a:ext uri="{9D8B030D-6E8A-4147-A177-3AD203B41FA5}">
                      <a16:colId xmlns:a16="http://schemas.microsoft.com/office/drawing/2014/main" val="781245336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51275"/>
                  </a:ext>
                </a:extLst>
              </a:tr>
              <a:tr h="324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Cannabis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229599" cy="3200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Tobacco/Vapor Premises Checks 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437024"/>
              </p:ext>
            </p:extLst>
          </p:nvPr>
        </p:nvGraphicFramePr>
        <p:xfrm>
          <a:off x="381000" y="1143000"/>
          <a:ext cx="83819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234226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licensed locations: 6,352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10000" cy="3725798"/>
          </a:xfrm>
          <a:ln w="19050">
            <a:solidFill>
              <a:srgbClr val="B7B7FF"/>
            </a:solidFill>
          </a:ln>
        </p:spPr>
        <p:txBody>
          <a:bodyPr anchor="t"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Liquor 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1,134 educational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168 hours given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1,707 people received education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Cannabis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396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educational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110 hours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842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received education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Licensee Support &amp; Education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143000"/>
            <a:ext cx="3962400" cy="3725797"/>
          </a:xfrm>
          <a:prstGeom prst="rect">
            <a:avLst/>
          </a:prstGeom>
          <a:ln w="19050">
            <a:solidFill>
              <a:srgbClr val="B7B7FF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Tobacco/Vapor Unit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189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educational contacts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hours given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189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received education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1,719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educational contacts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303 hours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2,738 people received education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613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822728"/>
              </p:ext>
            </p:extLst>
          </p:nvPr>
        </p:nvGraphicFramePr>
        <p:xfrm>
          <a:off x="381000" y="1371604"/>
          <a:ext cx="8382000" cy="3657599"/>
        </p:xfrm>
        <a:graphic>
          <a:graphicData uri="http://schemas.openxmlformats.org/drawingml/2006/table">
            <a:tbl>
              <a:tblPr/>
              <a:tblGrid>
                <a:gridCol w="4230915">
                  <a:extLst>
                    <a:ext uri="{9D8B030D-6E8A-4147-A177-3AD203B41FA5}">
                      <a16:colId xmlns:a16="http://schemas.microsoft.com/office/drawing/2014/main" val="1273157455"/>
                    </a:ext>
                  </a:extLst>
                </a:gridCol>
                <a:gridCol w="4151085">
                  <a:extLst>
                    <a:ext uri="{9D8B030D-6E8A-4147-A177-3AD203B41FA5}">
                      <a16:colId xmlns:a16="http://schemas.microsoft.com/office/drawing/2014/main" val="2337137327"/>
                    </a:ext>
                  </a:extLst>
                </a:gridCol>
              </a:tblGrid>
              <a:tr h="4340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educational events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63901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543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7859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56767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Youth access to Liquor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64712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Safety - Over service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02026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Licensing/Permits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57503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Youth Access to Cannabis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88990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Tobacco Education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67466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 Vapor licensed premises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45765"/>
                  </a:ext>
                </a:extLst>
              </a:tr>
              <a:tr h="29475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Briefing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86763"/>
                  </a:ext>
                </a:extLst>
              </a:tr>
              <a:tr h="32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Advertising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0937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1600" y="914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Ten Educational Topics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12215"/>
            <a:ext cx="762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of education given was related to public safety topics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06" y="326068"/>
            <a:ext cx="8239361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Enforcement: Complaints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634" y="888328"/>
            <a:ext cx="209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November</a:t>
            </a:r>
            <a:r>
              <a:rPr lang="en-US" sz="2000" b="1" dirty="0" smtClean="0">
                <a:solidFill>
                  <a:srgbClr val="6969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2021</a:t>
            </a:r>
            <a:endParaRPr lang="en-US" sz="20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734" y="88832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Summary</a:t>
            </a:r>
            <a:endParaRPr lang="en-US" sz="20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94784"/>
              </p:ext>
            </p:extLst>
          </p:nvPr>
        </p:nvGraphicFramePr>
        <p:xfrm>
          <a:off x="4792256" y="3134399"/>
          <a:ext cx="3664356" cy="1629599"/>
        </p:xfrm>
        <a:graphic>
          <a:graphicData uri="http://schemas.openxmlformats.org/drawingml/2006/table">
            <a:tbl>
              <a:tblPr/>
              <a:tblGrid>
                <a:gridCol w="1837144">
                  <a:extLst>
                    <a:ext uri="{9D8B030D-6E8A-4147-A177-3AD203B41FA5}">
                      <a16:colId xmlns:a16="http://schemas.microsoft.com/office/drawing/2014/main" val="1443312579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347846372"/>
                    </a:ext>
                  </a:extLst>
                </a:gridCol>
              </a:tblGrid>
              <a:tr h="33292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07265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1-10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47179"/>
                  </a:ext>
                </a:extLst>
              </a:tr>
              <a:tr h="311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11-30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11447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31-60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98190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60+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2009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5806" y="5337534"/>
            <a:ext cx="777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goal is to close out 95% of complaints within 60 days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9294" y="1605616"/>
            <a:ext cx="4067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COVID-19 complaints have over the last quarter been the number one compliant received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Met </a:t>
            </a:r>
            <a:r>
              <a:rPr lang="en-US" dirty="0"/>
              <a:t>goal of </a:t>
            </a:r>
            <a:r>
              <a:rPr lang="en-US" dirty="0" smtClean="0"/>
              <a:t>95% </a:t>
            </a:r>
            <a:r>
              <a:rPr lang="en-US" dirty="0"/>
              <a:t>of </a:t>
            </a:r>
            <a:r>
              <a:rPr lang="en-US" dirty="0" smtClean="0"/>
              <a:t>complaints closed </a:t>
            </a:r>
            <a:r>
              <a:rPr lang="en-US" dirty="0"/>
              <a:t>out within 60 </a:t>
            </a:r>
            <a:r>
              <a:rPr lang="en-US" dirty="0" smtClean="0"/>
              <a:t>days*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391348"/>
            <a:ext cx="4038599" cy="348223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800" b="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+mj-lt"/>
              </a:rPr>
              <a:t>There were 385 complaints logged with enforcement in the month of November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+mj-lt"/>
              </a:rPr>
              <a:t>There were 25 complaints against the cannabis industry, 332 in liquor and 28 in tobacco/vapor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+mj-lt"/>
              </a:rPr>
              <a:t>7</a:t>
            </a:r>
            <a:r>
              <a:rPr lang="en-US" sz="1800" b="0" dirty="0">
                <a:latin typeface="+mj-lt"/>
              </a:rPr>
              <a:t>5</a:t>
            </a:r>
            <a:r>
              <a:rPr lang="en-US" sz="1800" b="0" dirty="0" smtClean="0">
                <a:latin typeface="+mj-lt"/>
              </a:rPr>
              <a:t>% of complaints were COVID-19 relate</a:t>
            </a:r>
            <a:r>
              <a:rPr lang="en-US" b="0" dirty="0" smtClean="0">
                <a:latin typeface="+mj-lt"/>
              </a:rPr>
              <a:t>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29294" y="1391348"/>
            <a:ext cx="4067267" cy="348223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6304410"/>
            <a:ext cx="323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based on last 90 days</a:t>
            </a:r>
          </a:p>
        </p:txBody>
      </p:sp>
    </p:spTree>
    <p:extLst>
      <p:ext uri="{BB962C8B-B14F-4D97-AF65-F5344CB8AC3E}">
        <p14:creationId xmlns:p14="http://schemas.microsoft.com/office/powerpoint/2010/main" val="906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72" y="150421"/>
            <a:ext cx="8093099" cy="76200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Cannabis Complaints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258713"/>
              </p:ext>
            </p:extLst>
          </p:nvPr>
        </p:nvGraphicFramePr>
        <p:xfrm>
          <a:off x="152400" y="918358"/>
          <a:ext cx="8143875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24849"/>
              </p:ext>
            </p:extLst>
          </p:nvPr>
        </p:nvGraphicFramePr>
        <p:xfrm>
          <a:off x="304800" y="1134009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072" y="5473326"/>
            <a:ext cx="798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8F8F8"/>
                </a:solidFill>
              </a:rPr>
              <a:t> </a:t>
            </a:r>
            <a:r>
              <a:rPr lang="en-US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safety/health complaints are not included in the data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153400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Liquor Complaints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18876"/>
              </p:ext>
            </p:extLst>
          </p:nvPr>
        </p:nvGraphicFramePr>
        <p:xfrm>
          <a:off x="381000" y="1143000"/>
          <a:ext cx="8382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1" y="5334001"/>
            <a:ext cx="767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OVID-19 safety/health complaints are not included in the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50" y="158937"/>
            <a:ext cx="8093099" cy="76200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Tobacco Complaints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400" y="918358"/>
          <a:ext cx="8143875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725569"/>
              </p:ext>
            </p:extLst>
          </p:nvPr>
        </p:nvGraphicFramePr>
        <p:xfrm>
          <a:off x="304800" y="1143000"/>
          <a:ext cx="849736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250" y="5473326"/>
            <a:ext cx="823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8F8F8"/>
                </a:solidFill>
              </a:rPr>
              <a:t> </a:t>
            </a:r>
            <a:r>
              <a:rPr lang="en-US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safety/health complaints are not included in the data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190978" cy="548640"/>
          </a:xfrm>
        </p:spPr>
        <p:txBody>
          <a:bodyPr/>
          <a:lstStyle/>
          <a:p>
            <a:pPr algn="ctr"/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Complaints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06C8-54AB-4CB0-8E8B-9FEB83B22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911018"/>
              </p:ext>
            </p:extLst>
          </p:nvPr>
        </p:nvGraphicFramePr>
        <p:xfrm>
          <a:off x="381000" y="1143000"/>
          <a:ext cx="84581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0"/>
            <a:ext cx="809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COVID-19 safety/health complaints have been on a steady decline since a high in December 2020, but have increased after the latest mandate.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022511"/>
              </p:ext>
            </p:extLst>
          </p:nvPr>
        </p:nvGraphicFramePr>
        <p:xfrm>
          <a:off x="350520" y="1219200"/>
          <a:ext cx="84582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AVNs </a:t>
            </a:r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09245"/>
              </p:ext>
            </p:extLst>
          </p:nvPr>
        </p:nvGraphicFramePr>
        <p:xfrm>
          <a:off x="5448300" y="5486400"/>
          <a:ext cx="2667000" cy="1102206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334285866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001327369"/>
                    </a:ext>
                  </a:extLst>
                </a:gridCol>
              </a:tblGrid>
              <a:tr h="29277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81508"/>
                  </a:ext>
                </a:extLst>
              </a:tr>
              <a:tr h="25495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85518"/>
                  </a:ext>
                </a:extLst>
              </a:tr>
              <a:tr h="21399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Tobacco/Vapor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32925"/>
                  </a:ext>
                </a:extLst>
              </a:tr>
              <a:tr h="18738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Cannabis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7293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5257800"/>
            <a:ext cx="4907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of businesses had a repeat violation in the last 12 months (due in part to businesses getting multiple COVID-19 violations) 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 is 5%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Gill Sans MT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Gill Sans MT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Gill Sans MT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B75FD8F-974A-4858-BCEB-80F456ED470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07A9AF0-FEA2-4421-AFCA-E0D236C7A57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2B889B8-E64D-4FA5-B20C-BCCF256D12A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3E5B3F8-1E05-4381-89FA-1428F92D44B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E9A4C87-BDB6-481B-A08B-6B5D265EEC3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8BC1690-3DAC-4D15-AFFC-79DFD70807F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79759B3-1E87-417B-88AC-5FEA3012EEE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7B64CCF-D16D-435A-80A5-88CE7EF90F3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6930224-7B40-4EBE-AE83-2EFA1181BC6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020C042-9F39-46D6-BF45-A63D05FE6F0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3304DFF-9F42-4E39-9DDB-B98341B0C99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39F2C28-5AC9-4BA9-A96A-B09E6646B63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2BF8AD3-E005-4113-AF13-9EE5A10AA17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0D5448A-C628-43AA-BBFB-681E7E7B4D2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C65F6DE-37A8-4B33-8B67-DA703C957A0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A2BF135-EF52-4AE9-BBE0-84DB8433B8B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AC60128-419D-4561-887C-E02EF087686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9F75DC5-85F5-41F4-AC77-62C7C65A43F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7B0A3D4-B8DE-45AB-B66C-DC15851D74A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F77AFE0-84C2-4B49-9D95-7BACC8C493D0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EABAA23-8E54-443D-9A42-477AC933FDC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0A421E9-6088-4AF5-9F76-5F0FF568F0C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3E918AF-CF54-4174-97D9-12F09CFAD44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F2B2E4F-8595-470D-AD07-71C8632B847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F467101-D24B-4ACB-89EB-D6B03D451FF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95D3317-2820-4E08-BECB-4283E5F0DA1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EB019D1D-E70C-42BA-83F0-4BD3ABF08CC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38EFC86A-018A-4BBB-B902-90B5A146D0D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EB320C1-217C-47F9-A3B8-EB7E80EBB69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69AE419-17A2-44D7-B9ED-40D267C5C6C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45AC26A-581C-4527-AEB6-8291DE627F2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485452C-C102-4957-9F63-B404AFC9BC4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DAB3B6D-6951-4888-8A26-25FF9B60A31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6F57902-9EFE-4106-8920-6790A399E9CE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744A5280-D3A5-4383-AD5F-224C92648645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3A113DE-A6A2-476E-93F2-CE57467705EA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0A17715-BFE4-4FB3-B6A5-367E8A43B6C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C55CF73D-964F-4D2D-9AE4-DE16B554945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D7D6230-7E22-488D-A868-029F494FE86D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BED226A-DA20-4FE2-8AF9-44A1427FBF18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8EBCC55-9E69-4CD2-BA7A-6FC15497E93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6A0F3AC-C88C-464A-8960-984DF357571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D3123FF-F8FD-4DA1-A27B-A876879995F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6806882-FB28-43D8-A1AB-50E1B055E1D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E54FB89-1B24-46A9-9C5D-45D359F5299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011F78D6-322F-49E4-B76D-FAEDCC7F83C9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07F4B8B-826B-4638-A997-A01A3108C934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2A0AC50C-EFBF-49A2-8E0A-8954C04B4DF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F4C395F-3078-4BAD-8D2D-7B343649388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0D966BA-1199-4E09-8F99-9EF08A6E1E7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0D2CBCBC-89D6-47A7-9054-9D3DA50520B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26CAA4A-8A2C-472C-AAD2-045C5AA4513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4BD56945-81A2-481B-AF05-0B16F598AE07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E6753C7-C512-4CEB-A2CA-EBBD98EA978D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C4A372D-7B0B-4237-86DD-E0937C31A50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EF875AE-96A5-4874-9FE8-70C8D858BED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22F2DB9-974B-44EE-8D9D-D6DF4EA9F9F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B689579-4E22-4354-8EE7-F09F0EA3E456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9467319-6414-4E03-B991-334B4B9B0C1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A4351839-CF2E-45A4-B424-38C331D9A360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7CEAAE8-C397-4BB9-87A5-816A3ED5DBCE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E5C2713-31AC-4B64-9C30-144F7F455C00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410738E-FD9A-4837-84A4-CFB43051A0B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966925C4-D329-4962-891E-1DB2466FEECF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DED8CA0-AC62-4A08-B517-42FE4D76DB3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FC2D49C-21A6-4181-9664-3266B0D9D81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88B526E-4D43-4BF5-8B5A-AF84243C5EA3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E15BD92-7735-4D6C-AF3C-9876B95C5D5F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5DA389A-5665-48CD-AC5A-D1174F967EE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6F0933D-03EE-457C-B20C-2EEDD2AE4B64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B92FD65-38A6-4A67-BEBF-BB2F275EBDD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23F1905-D459-44ED-B030-89DBA6593D6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5EAAA534-821A-42FB-9CC5-17C4CC38A7C9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7976B43-9FB0-4E41-A6E1-1C96FF8336C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31691F6E-622B-4C66-BFC1-53A23EE5223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EF36D2D-0D5B-4D47-981A-7DD974B9FD48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50545C1-09FB-413B-A7FB-E07C03AC5BA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6401308-CE06-48F1-A625-1DF4E424304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A78611FD-4032-438F-BE5A-5702D6D5CF7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03CB3DF4-2BD3-4A79-938E-A0F9C99D578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67A34893-870F-43EF-8CEA-DFE1D4F5CAA3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477B21F-BFBD-4603-8FCF-37A47635F1E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4A39BFB-E902-4057-B253-3E70C980E2C5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11D8F07C-6A37-4987-9AE0-FCEFF754E16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44FB7E7-56E3-4122-8B86-FAA1A4761B98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4837308-44A6-4438-8039-8EC933D58EC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00B39F55-1893-4994-9E2D-16192B50C98A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31C3C40F-EAB0-40A3-B568-BC533114860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A3F5B85-B876-4229-B686-67915A0D8127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928EA33-7C64-4B14-AB42-9CEA22012EE8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1E7D2ED-FE04-4665-9B28-6F31A7204F7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94CBF0A1-DCFD-4D91-B6A5-828395FAD37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8A9EAB89-FC1C-4297-B495-F426F826C31B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0CA24C4-F1EF-4AC4-89C8-40DF66C18ED0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07D8385-6077-473F-8631-D00B866651F0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DEB9A542-D118-4E3E-A4D7-6DA84378E95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67468</TotalTime>
  <Words>721</Words>
  <Application>Microsoft Office PowerPoint</Application>
  <PresentationFormat>On-screen Show (4:3)</PresentationFormat>
  <Paragraphs>180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Freehand</vt:lpstr>
      <vt:lpstr>Gill Sans MT</vt:lpstr>
      <vt:lpstr>Times New Roman</vt:lpstr>
      <vt:lpstr>Tunga</vt:lpstr>
      <vt:lpstr>Wingdings</vt:lpstr>
      <vt:lpstr>Angles</vt:lpstr>
      <vt:lpstr>November 2021 Status Report</vt:lpstr>
      <vt:lpstr>Licensee Support &amp; Education</vt:lpstr>
      <vt:lpstr>Education</vt:lpstr>
      <vt:lpstr>Enforcement: Complaints</vt:lpstr>
      <vt:lpstr>Cannabis Complaints</vt:lpstr>
      <vt:lpstr>Liquor Complaints</vt:lpstr>
      <vt:lpstr>Tobacco Complaints</vt:lpstr>
      <vt:lpstr>COVID-19 Complaints</vt:lpstr>
      <vt:lpstr>PowerPoint Presentation</vt:lpstr>
      <vt:lpstr>Alternative Dispute Resolution</vt:lpstr>
      <vt:lpstr>Alternative Dispute Resolution Cannabis </vt:lpstr>
      <vt:lpstr>Liquor Compliance Checks </vt:lpstr>
      <vt:lpstr>Cannabis Compliance Checks</vt:lpstr>
      <vt:lpstr>Tobacco and Vapor  Compliance Checks</vt:lpstr>
      <vt:lpstr>Liquor Premises Checks </vt:lpstr>
      <vt:lpstr>Cannabis Premises Checks </vt:lpstr>
      <vt:lpstr>Tobacco/Vapor Premises Checks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Complaints</dc:title>
  <dc:creator>Marc Siegfield</dc:creator>
  <cp:lastModifiedBy>Dickson, Dustin P (LCB)</cp:lastModifiedBy>
  <cp:revision>2491</cp:revision>
  <cp:lastPrinted>2021-04-22T20:59:21Z</cp:lastPrinted>
  <dcterms:created xsi:type="dcterms:W3CDTF">2014-07-02T15:27:34Z</dcterms:created>
  <dcterms:modified xsi:type="dcterms:W3CDTF">2021-12-07T19:48:32Z</dcterms:modified>
</cp:coreProperties>
</file>