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97"/>
  </p:sldMasterIdLst>
  <p:notesMasterIdLst>
    <p:notesMasterId r:id="rId116"/>
  </p:notesMasterIdLst>
  <p:handoutMasterIdLst>
    <p:handoutMasterId r:id="rId117"/>
  </p:handoutMasterIdLst>
  <p:sldIdLst>
    <p:sldId id="336" r:id="rId98"/>
    <p:sldId id="263" r:id="rId99"/>
    <p:sldId id="320" r:id="rId100"/>
    <p:sldId id="323" r:id="rId101"/>
    <p:sldId id="324" r:id="rId102"/>
    <p:sldId id="316" r:id="rId103"/>
    <p:sldId id="332" r:id="rId104"/>
    <p:sldId id="334" r:id="rId105"/>
    <p:sldId id="306" r:id="rId106"/>
    <p:sldId id="259" r:id="rId107"/>
    <p:sldId id="286" r:id="rId108"/>
    <p:sldId id="277" r:id="rId109"/>
    <p:sldId id="278" r:id="rId110"/>
    <p:sldId id="279" r:id="rId111"/>
    <p:sldId id="302" r:id="rId112"/>
    <p:sldId id="319" r:id="rId113"/>
    <p:sldId id="322" r:id="rId114"/>
    <p:sldId id="335" r:id="rId1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a, Belinda D (LCB)" initials="bdv" lastIdx="22" clrIdx="0">
    <p:extLst>
      <p:ext uri="{19B8F6BF-5375-455C-9EA6-DF929625EA0E}">
        <p15:presenceInfo xmlns:p15="http://schemas.microsoft.com/office/powerpoint/2012/main" userId="Verona, Belinda D (LCB)" providerId="None"/>
      </p:ext>
    </p:extLst>
  </p:cmAuthor>
  <p:cmAuthor id="2" name="Siegfried, Marc D (LCB)" initials="SMD(" lastIdx="10" clrIdx="1">
    <p:extLst>
      <p:ext uri="{19B8F6BF-5375-455C-9EA6-DF929625EA0E}">
        <p15:presenceInfo xmlns:p15="http://schemas.microsoft.com/office/powerpoint/2012/main" userId="S-1-5-21-1844237615-1844823847-839522115-56727" providerId="AD"/>
      </p:ext>
    </p:extLst>
  </p:cmAuthor>
  <p:cmAuthor id="3" name="Verona, Belinda D (LCB)" initials="VBD(" lastIdx="0" clrIdx="2">
    <p:extLst>
      <p:ext uri="{19B8F6BF-5375-455C-9EA6-DF929625EA0E}">
        <p15:presenceInfo xmlns:p15="http://schemas.microsoft.com/office/powerpoint/2012/main" userId="S-1-5-21-1844237615-1844823847-839522115-54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B7B7FF"/>
    <a:srgbClr val="A7A7FF"/>
    <a:srgbClr val="9B9BFF"/>
    <a:srgbClr val="9F9FFF"/>
    <a:srgbClr val="81FF81"/>
    <a:srgbClr val="9797FF"/>
    <a:srgbClr val="ABABFF"/>
    <a:srgbClr val="7D7DFF"/>
    <a:srgbClr val="A5B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1709" autoAdjust="0"/>
  </p:normalViewPr>
  <p:slideViewPr>
    <p:cSldViewPr>
      <p:cViewPr varScale="1">
        <p:scale>
          <a:sx n="106" d="100"/>
          <a:sy n="106" d="100"/>
        </p:scale>
        <p:origin x="19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345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handoutMaster" Target="handoutMasters/handoutMaster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15.xml"/><Relationship Id="rId16" Type="http://schemas.openxmlformats.org/officeDocument/2006/relationships/customXml" Target="../customXml/item16.xml"/><Relationship Id="rId107" Type="http://schemas.openxmlformats.org/officeDocument/2006/relationships/slide" Target="slides/slide10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5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3.xml"/><Relationship Id="rId105" Type="http://schemas.openxmlformats.org/officeDocument/2006/relationships/slide" Target="slides/slide8.xml"/><Relationship Id="rId113" Type="http://schemas.openxmlformats.org/officeDocument/2006/relationships/slide" Target="slides/slide16.xml"/><Relationship Id="rId118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" Target="slides/slide1.xml"/><Relationship Id="rId12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6.xml"/><Relationship Id="rId108" Type="http://schemas.openxmlformats.org/officeDocument/2006/relationships/slide" Target="slides/slide11.xml"/><Relationship Id="rId116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9.xml"/><Relationship Id="rId114" Type="http://schemas.openxmlformats.org/officeDocument/2006/relationships/slide" Target="slides/slide17.xml"/><Relationship Id="rId119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slide" Target="slides/slide2.xml"/><Relationship Id="rId101" Type="http://schemas.openxmlformats.org/officeDocument/2006/relationships/slide" Target="slides/slide4.xml"/><Relationship Id="rId12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2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Master" Target="slideMasters/slideMaster1.xml"/><Relationship Id="rId104" Type="http://schemas.openxmlformats.org/officeDocument/2006/relationships/slide" Target="slides/slide7.xml"/><Relationship Id="rId120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3.xml"/><Relationship Id="rId115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COVID 19 Complaints</c:v>
                </c:pt>
              </c:strCache>
            </c:strRef>
          </c:tx>
          <c:spPr>
            <a:solidFill>
              <a:srgbClr val="7D7D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Sheet1!$J$7:$J$15</c:f>
              <c:strCache>
                <c:ptCount val="9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</c:strCache>
            </c:strRef>
          </c:cat>
          <c:val>
            <c:numRef>
              <c:f>Sheet1!$K$7:$K$15</c:f>
              <c:numCache>
                <c:formatCode>General</c:formatCode>
                <c:ptCount val="9"/>
                <c:pt idx="0">
                  <c:v>1863</c:v>
                </c:pt>
                <c:pt idx="1">
                  <c:v>827</c:v>
                </c:pt>
                <c:pt idx="2">
                  <c:v>427</c:v>
                </c:pt>
                <c:pt idx="3">
                  <c:v>1109</c:v>
                </c:pt>
                <c:pt idx="4">
                  <c:v>1375</c:v>
                </c:pt>
                <c:pt idx="5">
                  <c:v>1138</c:v>
                </c:pt>
                <c:pt idx="6">
                  <c:v>828</c:v>
                </c:pt>
                <c:pt idx="7">
                  <c:v>535</c:v>
                </c:pt>
                <c:pt idx="8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7-46A6-8459-21179AC09398}"/>
            </c:ext>
          </c:extLst>
        </c:ser>
        <c:ser>
          <c:idx val="1"/>
          <c:order val="1"/>
          <c:tx>
            <c:strRef>
              <c:f>Sheet1!$L$2</c:f>
              <c:strCache>
                <c:ptCount val="1"/>
                <c:pt idx="0">
                  <c:v>Total Complaints received</c:v>
                </c:pt>
              </c:strCache>
            </c:strRef>
          </c:tx>
          <c:spPr>
            <a:solidFill>
              <a:srgbClr val="8C9CBA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24F-4467-BFAB-8D8E079E0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Sheet1!$J$7:$J$15</c:f>
              <c:strCache>
                <c:ptCount val="9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</c:strCache>
            </c:strRef>
          </c:cat>
          <c:val>
            <c:numRef>
              <c:f>Sheet1!$L$7:$L$15</c:f>
              <c:numCache>
                <c:formatCode>General</c:formatCode>
                <c:ptCount val="9"/>
                <c:pt idx="0">
                  <c:v>2003</c:v>
                </c:pt>
                <c:pt idx="1">
                  <c:v>1033</c:v>
                </c:pt>
                <c:pt idx="2">
                  <c:v>562</c:v>
                </c:pt>
                <c:pt idx="3">
                  <c:v>1268</c:v>
                </c:pt>
                <c:pt idx="4">
                  <c:v>1465</c:v>
                </c:pt>
                <c:pt idx="5">
                  <c:v>1237</c:v>
                </c:pt>
                <c:pt idx="6">
                  <c:v>922</c:v>
                </c:pt>
                <c:pt idx="7">
                  <c:v>675</c:v>
                </c:pt>
                <c:pt idx="8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E7-46A6-8459-21179AC09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207704"/>
        <c:axId val="565200488"/>
      </c:barChart>
      <c:lineChart>
        <c:grouping val="standard"/>
        <c:varyColors val="0"/>
        <c:ser>
          <c:idx val="2"/>
          <c:order val="2"/>
          <c:tx>
            <c:strRef>
              <c:f>Sheet1!$M$2</c:f>
              <c:strCache>
                <c:ptCount val="1"/>
                <c:pt idx="0">
                  <c:v>Percentage related to COVID 19</c:v>
                </c:pt>
              </c:strCache>
            </c:strRef>
          </c:tx>
          <c:spPr>
            <a:ln w="28575" cap="rnd">
              <a:solidFill>
                <a:srgbClr val="81FF8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Sheet1!$J$7:$J$15</c:f>
              <c:strCache>
                <c:ptCount val="9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</c:strCache>
            </c:strRef>
          </c:cat>
          <c:val>
            <c:numRef>
              <c:f>Sheet1!$M$7:$M$15</c:f>
              <c:numCache>
                <c:formatCode>0%</c:formatCode>
                <c:ptCount val="9"/>
                <c:pt idx="0">
                  <c:v>0.93010484273589611</c:v>
                </c:pt>
                <c:pt idx="1">
                  <c:v>0.80058083252662149</c:v>
                </c:pt>
                <c:pt idx="2">
                  <c:v>0.75978647686832745</c:v>
                </c:pt>
                <c:pt idx="3">
                  <c:v>0.95</c:v>
                </c:pt>
                <c:pt idx="4">
                  <c:v>0.94</c:v>
                </c:pt>
                <c:pt idx="5">
                  <c:v>0.93</c:v>
                </c:pt>
                <c:pt idx="6">
                  <c:v>0.9</c:v>
                </c:pt>
                <c:pt idx="7">
                  <c:v>0.83</c:v>
                </c:pt>
                <c:pt idx="8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E7-46A6-8459-21179AC09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201800"/>
        <c:axId val="565202784"/>
      </c:lineChart>
      <c:catAx>
        <c:axId val="56520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200488"/>
        <c:crosses val="autoZero"/>
        <c:auto val="1"/>
        <c:lblAlgn val="ctr"/>
        <c:lblOffset val="100"/>
        <c:noMultiLvlLbl val="0"/>
      </c:catAx>
      <c:valAx>
        <c:axId val="56520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207704"/>
        <c:crosses val="autoZero"/>
        <c:crossBetween val="between"/>
      </c:valAx>
      <c:valAx>
        <c:axId val="56520278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65201800"/>
        <c:crosses val="max"/>
        <c:crossBetween val="between"/>
      </c:valAx>
      <c:catAx>
        <c:axId val="565201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5202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3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stuff'!$AO$1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57-4884-A51A-F3537BFA4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bg1">
                        <a:lumMod val="9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stuff'!$AN$24:$AN$41</c:f>
              <c:numCache>
                <c:formatCode>mmm\-yy</c:formatCode>
                <c:ptCount val="18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43941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44063</c:v>
                </c:pt>
                <c:pt idx="10">
                  <c:v>44075</c:v>
                </c:pt>
                <c:pt idx="11">
                  <c:v>44105</c:v>
                </c:pt>
                <c:pt idx="12">
                  <c:v>44155</c:v>
                </c:pt>
                <c:pt idx="13">
                  <c:v>44185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</c:numCache>
            </c:numRef>
          </c:cat>
          <c:val>
            <c:numRef>
              <c:f>'18 month stuff'!$AO$24:$AO$41</c:f>
              <c:numCache>
                <c:formatCode>General</c:formatCode>
                <c:ptCount val="18"/>
                <c:pt idx="0">
                  <c:v>53</c:v>
                </c:pt>
                <c:pt idx="1">
                  <c:v>90</c:v>
                </c:pt>
                <c:pt idx="2">
                  <c:v>130</c:v>
                </c:pt>
                <c:pt idx="3">
                  <c:v>41</c:v>
                </c:pt>
                <c:pt idx="4">
                  <c:v>29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C-4ABB-8BB2-4342762C8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'18 month stuff'!$AP$1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57150">
              <a:solidFill>
                <a:srgbClr val="81FF81"/>
              </a:solidFill>
            </a:ln>
          </c:spPr>
          <c:marker>
            <c:spPr>
              <a:solidFill>
                <a:srgbClr val="81FF81"/>
              </a:solidFill>
            </c:spPr>
          </c:marker>
          <c:dPt>
            <c:idx val="0"/>
            <c:marker>
              <c:spPr>
                <a:solidFill>
                  <a:srgbClr val="81FF81"/>
                </a:solidFill>
                <a:ln>
                  <a:solidFill>
                    <a:srgbClr val="81FF8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057-4884-A51A-F3537BFA4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stuff'!$AN$24:$AN$41</c:f>
              <c:numCache>
                <c:formatCode>mmm\-yy</c:formatCode>
                <c:ptCount val="18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43941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44063</c:v>
                </c:pt>
                <c:pt idx="10">
                  <c:v>44075</c:v>
                </c:pt>
                <c:pt idx="11">
                  <c:v>44105</c:v>
                </c:pt>
                <c:pt idx="12">
                  <c:v>44155</c:v>
                </c:pt>
                <c:pt idx="13">
                  <c:v>44185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</c:numCache>
            </c:numRef>
          </c:cat>
          <c:val>
            <c:numRef>
              <c:f>'18 month stuff'!$AP$24:$AP$41</c:f>
              <c:numCache>
                <c:formatCode>0%</c:formatCode>
                <c:ptCount val="18"/>
                <c:pt idx="0">
                  <c:v>0.98</c:v>
                </c:pt>
                <c:pt idx="1">
                  <c:v>0.98</c:v>
                </c:pt>
                <c:pt idx="2">
                  <c:v>0.98</c:v>
                </c:pt>
                <c:pt idx="3">
                  <c:v>0.97</c:v>
                </c:pt>
                <c:pt idx="4">
                  <c:v>0.9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1C-4ABB-8BB2-4342762C8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70000000000000007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days"/>
      </c:dateAx>
    </c:plotArea>
    <c:legend>
      <c:legendPos val="b"/>
      <c:legendEntry>
        <c:idx val="1"/>
        <c:txPr>
          <a:bodyPr/>
          <a:lstStyle/>
          <a:p>
            <a:pPr>
              <a:defRPr sz="1200" b="1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419947506561682"/>
          <c:y val="0.9140808398950131"/>
          <c:w val="0.46103501213291731"/>
          <c:h val="6.5919160104986871E-2"/>
        </c:manualLayout>
      </c:layout>
      <c:overlay val="0"/>
      <c:txPr>
        <a:bodyPr/>
        <a:lstStyle/>
        <a:p>
          <a:pPr>
            <a:defRPr sz="12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accent2">
          <a:lumMod val="75000"/>
        </a:schemeClr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'18 month stuff'!$AZ$1</c:f>
              <c:strCache>
                <c:ptCount val="1"/>
                <c:pt idx="0">
                  <c:v>Premises Checks</c:v>
                </c:pt>
              </c:strCache>
            </c:strRef>
          </c:tx>
          <c:spPr>
            <a:solidFill>
              <a:srgbClr val="797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 i="0" baseline="0">
                    <a:solidFill>
                      <a:schemeClr val="bg1">
                        <a:lumMod val="9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'18 month stuff'!$AY$28:$AY$45</c:f>
              <c:numCache>
                <c:formatCode>mmm\-yy</c:formatCode>
                <c:ptCount val="18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43941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44063</c:v>
                </c:pt>
                <c:pt idx="10">
                  <c:v>44075</c:v>
                </c:pt>
                <c:pt idx="11">
                  <c:v>44105</c:v>
                </c:pt>
                <c:pt idx="12">
                  <c:v>44155</c:v>
                </c:pt>
                <c:pt idx="13">
                  <c:v>44185</c:v>
                </c:pt>
                <c:pt idx="14">
                  <c:v>44197</c:v>
                </c:pt>
                <c:pt idx="15">
                  <c:v>44248</c:v>
                </c:pt>
                <c:pt idx="16">
                  <c:v>44276</c:v>
                </c:pt>
                <c:pt idx="17">
                  <c:v>44287</c:v>
                </c:pt>
              </c:numCache>
            </c:numRef>
          </c:cat>
          <c:val>
            <c:numRef>
              <c:f>'18 month stuff'!$AZ$28:$AZ$45</c:f>
              <c:numCache>
                <c:formatCode>General</c:formatCode>
                <c:ptCount val="18"/>
                <c:pt idx="0">
                  <c:v>2464</c:v>
                </c:pt>
                <c:pt idx="1">
                  <c:v>2612</c:v>
                </c:pt>
                <c:pt idx="2">
                  <c:v>3156</c:v>
                </c:pt>
                <c:pt idx="3">
                  <c:v>3240</c:v>
                </c:pt>
                <c:pt idx="4">
                  <c:v>2643</c:v>
                </c:pt>
                <c:pt idx="5">
                  <c:v>3291</c:v>
                </c:pt>
                <c:pt idx="6">
                  <c:v>2801</c:v>
                </c:pt>
                <c:pt idx="7">
                  <c:v>2117</c:v>
                </c:pt>
                <c:pt idx="8">
                  <c:v>1814</c:v>
                </c:pt>
                <c:pt idx="9">
                  <c:v>2766</c:v>
                </c:pt>
                <c:pt idx="10">
                  <c:v>2476</c:v>
                </c:pt>
                <c:pt idx="11">
                  <c:v>2740</c:v>
                </c:pt>
                <c:pt idx="12">
                  <c:v>2578</c:v>
                </c:pt>
                <c:pt idx="13">
                  <c:v>2117</c:v>
                </c:pt>
                <c:pt idx="14">
                  <c:v>2507</c:v>
                </c:pt>
                <c:pt idx="15">
                  <c:v>3602</c:v>
                </c:pt>
                <c:pt idx="16">
                  <c:v>3173</c:v>
                </c:pt>
                <c:pt idx="17">
                  <c:v>2717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2-428C-846D-E8ED63D86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662128"/>
        <c:axId val="309220336"/>
      </c:barChart>
      <c:dateAx>
        <c:axId val="286662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9220336"/>
        <c:crosses val="autoZero"/>
        <c:auto val="1"/>
        <c:lblOffset val="100"/>
        <c:baseTimeUnit val="months"/>
      </c:dateAx>
      <c:valAx>
        <c:axId val="30922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2866621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452153302265793"/>
          <c:y val="0.93377925973539022"/>
          <c:w val="0.54415421286624888"/>
          <c:h val="6.6220740264609779E-2"/>
        </c:manualLayout>
      </c:layout>
      <c:overlay val="0"/>
      <c:txPr>
        <a:bodyPr/>
        <a:lstStyle/>
        <a:p>
          <a:pPr>
            <a:defRPr sz="1200" b="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326944277376747E-2"/>
          <c:y val="3.7760195840904502E-2"/>
          <c:w val="0.89637449620410947"/>
          <c:h val="0.723902432868968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'18 month stuff'!$BE$1</c:f>
              <c:strCache>
                <c:ptCount val="1"/>
                <c:pt idx="0">
                  <c:v>Premises Checks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'18 month stuff'!$BD$30:$BD$47</c:f>
              <c:strCache>
                <c:ptCount val="18"/>
                <c:pt idx="0">
                  <c:v>Nov-19</c:v>
                </c:pt>
                <c:pt idx="1">
                  <c:v>Dec-19</c:v>
                </c:pt>
                <c:pt idx="2">
                  <c:v>Jan-20</c:v>
                </c:pt>
                <c:pt idx="3">
                  <c:v>Feb-20</c:v>
                </c:pt>
                <c:pt idx="4">
                  <c:v>Mar-20</c:v>
                </c:pt>
                <c:pt idx="5">
                  <c:v>Apr-20</c:v>
                </c:pt>
                <c:pt idx="6">
                  <c:v>May-20</c:v>
                </c:pt>
                <c:pt idx="7">
                  <c:v>Jun-20</c:v>
                </c:pt>
                <c:pt idx="8">
                  <c:v>Jul-20</c:v>
                </c:pt>
                <c:pt idx="9">
                  <c:v>Aug</c:v>
                </c:pt>
                <c:pt idx="10">
                  <c:v>Sep-20</c:v>
                </c:pt>
                <c:pt idx="11">
                  <c:v>Oct-20</c:v>
                </c:pt>
                <c:pt idx="12">
                  <c:v>Nov-20</c:v>
                </c:pt>
                <c:pt idx="13">
                  <c:v>Dec-20</c:v>
                </c:pt>
                <c:pt idx="14">
                  <c:v>Jan-21</c:v>
                </c:pt>
                <c:pt idx="15">
                  <c:v>Feb-21</c:v>
                </c:pt>
                <c:pt idx="16">
                  <c:v>Mar-21</c:v>
                </c:pt>
                <c:pt idx="17">
                  <c:v>Apr-21</c:v>
                </c:pt>
              </c:strCache>
            </c:strRef>
          </c:cat>
          <c:val>
            <c:numRef>
              <c:f>'18 month stuff'!$BE$30:$BE$47</c:f>
              <c:numCache>
                <c:formatCode>General</c:formatCode>
                <c:ptCount val="18"/>
                <c:pt idx="0">
                  <c:v>399</c:v>
                </c:pt>
                <c:pt idx="1">
                  <c:v>233</c:v>
                </c:pt>
                <c:pt idx="2">
                  <c:v>353</c:v>
                </c:pt>
                <c:pt idx="3">
                  <c:v>320</c:v>
                </c:pt>
                <c:pt idx="4">
                  <c:v>382</c:v>
                </c:pt>
                <c:pt idx="5">
                  <c:v>435</c:v>
                </c:pt>
                <c:pt idx="6">
                  <c:v>530</c:v>
                </c:pt>
                <c:pt idx="7">
                  <c:v>279</c:v>
                </c:pt>
                <c:pt idx="8">
                  <c:v>266</c:v>
                </c:pt>
                <c:pt idx="9">
                  <c:v>303</c:v>
                </c:pt>
                <c:pt idx="10">
                  <c:v>245</c:v>
                </c:pt>
                <c:pt idx="11">
                  <c:v>234</c:v>
                </c:pt>
                <c:pt idx="12">
                  <c:v>240</c:v>
                </c:pt>
                <c:pt idx="13">
                  <c:v>221</c:v>
                </c:pt>
                <c:pt idx="14">
                  <c:v>326</c:v>
                </c:pt>
                <c:pt idx="15">
                  <c:v>362</c:v>
                </c:pt>
                <c:pt idx="16">
                  <c:v>345</c:v>
                </c:pt>
                <c:pt idx="17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4-413A-A536-C6A8C5E8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103344"/>
        <c:axId val="369103736"/>
      </c:barChart>
      <c:catAx>
        <c:axId val="36910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Gill Sans MT" panose="020B0502020104020203" pitchFamily="34" charset="0"/>
              </a:defRPr>
            </a:pPr>
            <a:endParaRPr lang="en-US"/>
          </a:p>
        </c:txPr>
        <c:crossAx val="369103736"/>
        <c:crosses val="autoZero"/>
        <c:auto val="1"/>
        <c:lblAlgn val="ctr"/>
        <c:lblOffset val="100"/>
        <c:noMultiLvlLbl val="1"/>
      </c:catAx>
      <c:valAx>
        <c:axId val="369103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3691033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40248800796452167"/>
          <c:y val="0.89828233812548652"/>
          <c:w val="0.19502398407095664"/>
          <c:h val="6.2929778150612029E-2"/>
        </c:manualLayout>
      </c:layout>
      <c:overlay val="0"/>
      <c:txPr>
        <a:bodyPr/>
        <a:lstStyle/>
        <a:p>
          <a:pPr>
            <a:defRPr sz="1200" b="1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8784C7">
          <a:lumMod val="75000"/>
        </a:srgbClr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Sheet1!$E$4</c:f>
              <c:strCache>
                <c:ptCount val="1"/>
                <c:pt idx="0">
                  <c:v>Administrative Hours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solidFill>
                <a:srgbClr val="797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Sheet1!$I$1:$X$1</c:f>
              <c:numCache>
                <c:formatCode>mmm\-yy</c:formatCode>
                <c:ptCount val="1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</c:numCache>
            </c:numRef>
          </c:cat>
          <c:val>
            <c:numRef>
              <c:f>Sheet1!$I$4:$X$4</c:f>
              <c:numCache>
                <c:formatCode>0%</c:formatCode>
                <c:ptCount val="16"/>
                <c:pt idx="0">
                  <c:v>0.55560346686214479</c:v>
                </c:pt>
                <c:pt idx="1">
                  <c:v>0.47233339133460939</c:v>
                </c:pt>
                <c:pt idx="2">
                  <c:v>0.61356956237753102</c:v>
                </c:pt>
                <c:pt idx="3">
                  <c:v>0.68951582157834546</c:v>
                </c:pt>
                <c:pt idx="4">
                  <c:v>0.66855165428764352</c:v>
                </c:pt>
                <c:pt idx="5">
                  <c:v>0.69565217391304346</c:v>
                </c:pt>
                <c:pt idx="6">
                  <c:v>0.65402094447737602</c:v>
                </c:pt>
                <c:pt idx="7">
                  <c:v>0.62518925056775165</c:v>
                </c:pt>
                <c:pt idx="8">
                  <c:v>0.64448857994041708</c:v>
                </c:pt>
                <c:pt idx="9">
                  <c:v>0.58773181169757494</c:v>
                </c:pt>
                <c:pt idx="10">
                  <c:v>0.63766748443102472</c:v>
                </c:pt>
                <c:pt idx="11">
                  <c:v>0.66746004760285615</c:v>
                </c:pt>
                <c:pt idx="12">
                  <c:v>0.66</c:v>
                </c:pt>
                <c:pt idx="13">
                  <c:v>0.63</c:v>
                </c:pt>
                <c:pt idx="14">
                  <c:v>0.64</c:v>
                </c:pt>
                <c:pt idx="15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F9-4AE8-A690-D8409E45BFF7}"/>
            </c:ext>
          </c:extLst>
        </c:ser>
        <c:ser>
          <c:idx val="3"/>
          <c:order val="1"/>
          <c:tx>
            <c:strRef>
              <c:f>Sheet1!$E$5</c:f>
              <c:strCache>
                <c:ptCount val="1"/>
                <c:pt idx="0">
                  <c:v>Field Hours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solidFill>
                <a:srgbClr val="5D739A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Sheet1!$I$1:$X$1</c:f>
              <c:numCache>
                <c:formatCode>mmm\-yy</c:formatCode>
                <c:ptCount val="1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</c:numCache>
            </c:numRef>
          </c:cat>
          <c:val>
            <c:numRef>
              <c:f>Sheet1!$I$5:$X$5</c:f>
              <c:numCache>
                <c:formatCode>0%</c:formatCode>
                <c:ptCount val="16"/>
                <c:pt idx="0">
                  <c:v>0.44439653313785521</c:v>
                </c:pt>
                <c:pt idx="1">
                  <c:v>0.52766660866539061</c:v>
                </c:pt>
                <c:pt idx="2">
                  <c:v>0.38643043762246898</c:v>
                </c:pt>
                <c:pt idx="3">
                  <c:v>0.3104841784216546</c:v>
                </c:pt>
                <c:pt idx="4">
                  <c:v>0.33144834571235654</c:v>
                </c:pt>
                <c:pt idx="5">
                  <c:v>0.30434782608695654</c:v>
                </c:pt>
                <c:pt idx="6">
                  <c:v>0.34597905552262398</c:v>
                </c:pt>
                <c:pt idx="7">
                  <c:v>0.37481074943224829</c:v>
                </c:pt>
                <c:pt idx="8">
                  <c:v>0.35551142005958292</c:v>
                </c:pt>
                <c:pt idx="9">
                  <c:v>0.41226818830242512</c:v>
                </c:pt>
                <c:pt idx="10">
                  <c:v>0.36233251556897528</c:v>
                </c:pt>
                <c:pt idx="11">
                  <c:v>0.33253995239714385</c:v>
                </c:pt>
                <c:pt idx="12">
                  <c:v>0.34</c:v>
                </c:pt>
                <c:pt idx="13">
                  <c:v>0.37</c:v>
                </c:pt>
                <c:pt idx="14">
                  <c:v>0.36</c:v>
                </c:pt>
                <c:pt idx="15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F9-4AE8-A690-D8409E45BF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0084720"/>
        <c:axId val="530089968"/>
        <c:extLst/>
      </c:lineChart>
      <c:dateAx>
        <c:axId val="5300847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30089968"/>
        <c:crossesAt val="0"/>
        <c:auto val="1"/>
        <c:lblOffset val="100"/>
        <c:baseTimeUnit val="months"/>
      </c:dateAx>
      <c:valAx>
        <c:axId val="5300899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53008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9525" cap="flat" cmpd="sng" algn="ctr">
      <a:solidFill>
        <a:srgbClr val="8784C7">
          <a:lumMod val="75000"/>
        </a:srgb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941681097376536E-2"/>
          <c:y val="4.257206803038819E-2"/>
          <c:w val="0.92286203355015406"/>
          <c:h val="0.77948059842248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Admin </c:v>
                </c:pt>
              </c:strCache>
            </c:strRef>
          </c:tx>
          <c:spPr>
            <a:solidFill>
              <a:srgbClr val="8C9CB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Sheet1!$G$3:$G$7</c:f>
              <c:strCache>
                <c:ptCount val="5"/>
                <c:pt idx="0">
                  <c:v>South West</c:v>
                </c:pt>
                <c:pt idx="1">
                  <c:v>North West</c:v>
                </c:pt>
                <c:pt idx="2">
                  <c:v>Central</c:v>
                </c:pt>
                <c:pt idx="3">
                  <c:v>East</c:v>
                </c:pt>
                <c:pt idx="4">
                  <c:v>Marijuana</c:v>
                </c:pt>
              </c:strCache>
            </c:strRef>
          </c:cat>
          <c:val>
            <c:numRef>
              <c:f>Sheet1!$H$3:$H$7</c:f>
              <c:numCache>
                <c:formatCode>0%</c:formatCode>
                <c:ptCount val="5"/>
                <c:pt idx="0">
                  <c:v>0.46</c:v>
                </c:pt>
                <c:pt idx="1">
                  <c:v>0.63</c:v>
                </c:pt>
                <c:pt idx="2">
                  <c:v>0.67</c:v>
                </c:pt>
                <c:pt idx="3">
                  <c:v>0.54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C-403B-96CC-FB869135B466}"/>
            </c:ext>
          </c:extLst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Field</c:v>
                </c:pt>
              </c:strCache>
            </c:strRef>
          </c:tx>
          <c:spPr>
            <a:solidFill>
              <a:srgbClr val="7D7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Sheet1!$G$3:$G$7</c:f>
              <c:strCache>
                <c:ptCount val="5"/>
                <c:pt idx="0">
                  <c:v>South West</c:v>
                </c:pt>
                <c:pt idx="1">
                  <c:v>North West</c:v>
                </c:pt>
                <c:pt idx="2">
                  <c:v>Central</c:v>
                </c:pt>
                <c:pt idx="3">
                  <c:v>East</c:v>
                </c:pt>
                <c:pt idx="4">
                  <c:v>Marijuana</c:v>
                </c:pt>
              </c:strCache>
            </c:strRef>
          </c:cat>
          <c:val>
            <c:numRef>
              <c:f>Sheet1!$I$3:$I$7</c:f>
              <c:numCache>
                <c:formatCode>0%</c:formatCode>
                <c:ptCount val="5"/>
                <c:pt idx="0">
                  <c:v>0.54</c:v>
                </c:pt>
                <c:pt idx="1">
                  <c:v>0.37</c:v>
                </c:pt>
                <c:pt idx="2">
                  <c:v>0.33</c:v>
                </c:pt>
                <c:pt idx="3">
                  <c:v>0.46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C-403B-96CC-FB869135B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4056528"/>
        <c:axId val="286704120"/>
      </c:barChart>
      <c:catAx>
        <c:axId val="28405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86704120"/>
        <c:crosses val="autoZero"/>
        <c:auto val="1"/>
        <c:lblAlgn val="ctr"/>
        <c:lblOffset val="100"/>
        <c:noMultiLvlLbl val="0"/>
      </c:catAx>
      <c:valAx>
        <c:axId val="28670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8405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6378599226821"/>
          <c:y val="0.89892749929532401"/>
          <c:w val="0.30756500265053077"/>
          <c:h val="6.0771467430038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rgbClr val="B7B7FF"/>
      </a:solidFill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81FF8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Sheet1!$G$11:$G$27</c:f>
              <c:numCache>
                <c:formatCode>mmm\-yy</c:formatCode>
                <c:ptCount val="1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44155</c:v>
                </c:pt>
                <c:pt idx="12">
                  <c:v>44185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44307</c:v>
                </c:pt>
              </c:numCache>
            </c:numRef>
          </c:cat>
          <c:val>
            <c:numRef>
              <c:f>Sheet1!$H$11:$H$27</c:f>
              <c:numCache>
                <c:formatCode>General</c:formatCode>
                <c:ptCount val="17"/>
                <c:pt idx="0">
                  <c:v>908</c:v>
                </c:pt>
                <c:pt idx="1">
                  <c:v>1167</c:v>
                </c:pt>
                <c:pt idx="2">
                  <c:v>1116</c:v>
                </c:pt>
                <c:pt idx="3">
                  <c:v>318</c:v>
                </c:pt>
                <c:pt idx="4">
                  <c:v>228</c:v>
                </c:pt>
                <c:pt idx="5">
                  <c:v>194</c:v>
                </c:pt>
                <c:pt idx="6">
                  <c:v>203</c:v>
                </c:pt>
                <c:pt idx="7">
                  <c:v>173</c:v>
                </c:pt>
                <c:pt idx="8">
                  <c:v>438</c:v>
                </c:pt>
                <c:pt idx="9">
                  <c:v>572</c:v>
                </c:pt>
                <c:pt idx="10">
                  <c:v>723</c:v>
                </c:pt>
                <c:pt idx="11">
                  <c:v>498</c:v>
                </c:pt>
                <c:pt idx="12">
                  <c:v>282</c:v>
                </c:pt>
                <c:pt idx="13">
                  <c:v>406</c:v>
                </c:pt>
                <c:pt idx="14">
                  <c:v>784</c:v>
                </c:pt>
                <c:pt idx="15">
                  <c:v>721</c:v>
                </c:pt>
                <c:pt idx="16">
                  <c:v>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8A-4127-9B48-58EA6A276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298576"/>
        <c:axId val="467300216"/>
      </c:lineChart>
      <c:dateAx>
        <c:axId val="467298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467300216"/>
        <c:crosses val="autoZero"/>
        <c:auto val="1"/>
        <c:lblOffset val="100"/>
        <c:baseTimeUnit val="months"/>
      </c:dateAx>
      <c:valAx>
        <c:axId val="46730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6729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8784C7">
          <a:lumMod val="75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530803120607444E-2"/>
          <c:y val="3.8899999999999997E-2"/>
          <c:w val="0.89637449620410947"/>
          <c:h val="0.743133137769543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rgbClr val="6969FF"/>
            </a:solidFill>
          </c:spPr>
          <c:invertIfNegative val="0"/>
          <c:dLbls>
            <c:dLbl>
              <c:idx val="7"/>
              <c:layout>
                <c:manualLayout>
                  <c:x val="0"/>
                  <c:y val="5.88235294117647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18-4246-A47E-7FFDC0AF0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rgbClr val="F8F8F8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Sheet1!$C$21:$C$38</c:f>
              <c:strCache>
                <c:ptCount val="18"/>
                <c:pt idx="0">
                  <c:v>Nov-19</c:v>
                </c:pt>
                <c:pt idx="1">
                  <c:v>Dec-19</c:v>
                </c:pt>
                <c:pt idx="2">
                  <c:v>Jan-20</c:v>
                </c:pt>
                <c:pt idx="3">
                  <c:v>Feb-20</c:v>
                </c:pt>
                <c:pt idx="4">
                  <c:v>Mar-20</c:v>
                </c:pt>
                <c:pt idx="5">
                  <c:v>Apr-20</c:v>
                </c:pt>
                <c:pt idx="6">
                  <c:v>May-20</c:v>
                </c:pt>
                <c:pt idx="7">
                  <c:v>Jun-20</c:v>
                </c:pt>
                <c:pt idx="8">
                  <c:v>Jul-20</c:v>
                </c:pt>
                <c:pt idx="9">
                  <c:v>Aug-20</c:v>
                </c:pt>
                <c:pt idx="10">
                  <c:v>Sept</c:v>
                </c:pt>
                <c:pt idx="11">
                  <c:v>Oct-20</c:v>
                </c:pt>
                <c:pt idx="12">
                  <c:v>Nov-20</c:v>
                </c:pt>
                <c:pt idx="13">
                  <c:v>Dec-20</c:v>
                </c:pt>
                <c:pt idx="14">
                  <c:v>Jan-21</c:v>
                </c:pt>
                <c:pt idx="15">
                  <c:v>Feb-21</c:v>
                </c:pt>
                <c:pt idx="16">
                  <c:v>Mar-21</c:v>
                </c:pt>
                <c:pt idx="17">
                  <c:v>Apr-21</c:v>
                </c:pt>
              </c:strCache>
            </c:strRef>
          </c:cat>
          <c:val>
            <c:numRef>
              <c:f>Sheet1!$D$21:$D$38</c:f>
              <c:numCache>
                <c:formatCode>General</c:formatCode>
                <c:ptCount val="18"/>
                <c:pt idx="0">
                  <c:v>134</c:v>
                </c:pt>
                <c:pt idx="1">
                  <c:v>138</c:v>
                </c:pt>
                <c:pt idx="2">
                  <c:v>151</c:v>
                </c:pt>
                <c:pt idx="3">
                  <c:v>147</c:v>
                </c:pt>
                <c:pt idx="4">
                  <c:v>161</c:v>
                </c:pt>
                <c:pt idx="5">
                  <c:v>67</c:v>
                </c:pt>
                <c:pt idx="6">
                  <c:v>38</c:v>
                </c:pt>
                <c:pt idx="7">
                  <c:v>61</c:v>
                </c:pt>
                <c:pt idx="8">
                  <c:v>194</c:v>
                </c:pt>
                <c:pt idx="9">
                  <c:v>84</c:v>
                </c:pt>
                <c:pt idx="10">
                  <c:v>83</c:v>
                </c:pt>
                <c:pt idx="11">
                  <c:v>38</c:v>
                </c:pt>
                <c:pt idx="12">
                  <c:v>53</c:v>
                </c:pt>
                <c:pt idx="13">
                  <c:v>48</c:v>
                </c:pt>
                <c:pt idx="14">
                  <c:v>41</c:v>
                </c:pt>
                <c:pt idx="15">
                  <c:v>43</c:v>
                </c:pt>
                <c:pt idx="16">
                  <c:v>98</c:v>
                </c:pt>
                <c:pt idx="17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4-413A-A536-C6A8C5E8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159648"/>
        <c:axId val="308160040"/>
      </c:barChart>
      <c:catAx>
        <c:axId val="3081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8160040"/>
        <c:crosses val="autoZero"/>
        <c:auto val="1"/>
        <c:lblAlgn val="ctr"/>
        <c:lblOffset val="100"/>
        <c:noMultiLvlLbl val="1"/>
      </c:catAx>
      <c:valAx>
        <c:axId val="308160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30815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43354459141790153"/>
          <c:y val="0.93964412536668207"/>
          <c:w val="0.13291081716419695"/>
          <c:h val="4.0748031496062993E-2"/>
        </c:manualLayout>
      </c:layout>
      <c:overlay val="0"/>
      <c:txPr>
        <a:bodyPr/>
        <a:lstStyle/>
        <a:p>
          <a:pPr>
            <a:defRPr sz="1200" b="1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8784C7">
          <a:lumMod val="75000"/>
        </a:srgbClr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45184"/>
        <c:axId val="307645576"/>
      </c:lineChart>
      <c:catAx>
        <c:axId val="30764518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07645576"/>
        <c:crosses val="autoZero"/>
        <c:auto val="1"/>
        <c:lblAlgn val="ctr"/>
        <c:lblOffset val="100"/>
        <c:noMultiLvlLbl val="1"/>
      </c:catAx>
      <c:valAx>
        <c:axId val="307645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076451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734420072362612E-2"/>
          <c:y val="3.7339552018479646E-2"/>
          <c:w val="0.91249245706245496"/>
          <c:h val="0.811998785729528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'18 month stuff'!$T$1</c:f>
              <c:strCache>
                <c:ptCount val="1"/>
                <c:pt idx="0">
                  <c:v>Marijuana Complaints</c:v>
                </c:pt>
              </c:strCache>
            </c:strRef>
          </c:tx>
          <c:spPr>
            <a:solidFill>
              <a:srgbClr val="7D7D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solidFill>
                      <a:srgbClr val="F8F8F8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'18 month stuff'!$S$18:$S$35</c:f>
              <c:strCache>
                <c:ptCount val="18"/>
                <c:pt idx="0">
                  <c:v>Nov-19</c:v>
                </c:pt>
                <c:pt idx="1">
                  <c:v>Dec-19</c:v>
                </c:pt>
                <c:pt idx="2">
                  <c:v>Jan-20</c:v>
                </c:pt>
                <c:pt idx="3">
                  <c:v>Feb-20</c:v>
                </c:pt>
                <c:pt idx="4">
                  <c:v>Mar-20</c:v>
                </c:pt>
                <c:pt idx="5">
                  <c:v>Apr-20</c:v>
                </c:pt>
                <c:pt idx="6">
                  <c:v>May-20</c:v>
                </c:pt>
                <c:pt idx="7">
                  <c:v>Jun-20</c:v>
                </c:pt>
                <c:pt idx="8">
                  <c:v>Jul-20</c:v>
                </c:pt>
                <c:pt idx="9">
                  <c:v>Aug-20</c:v>
                </c:pt>
                <c:pt idx="10">
                  <c:v>Sep-20</c:v>
                </c:pt>
                <c:pt idx="11">
                  <c:v>Oct</c:v>
                </c:pt>
                <c:pt idx="12">
                  <c:v>Nov-20</c:v>
                </c:pt>
                <c:pt idx="13">
                  <c:v>Dec-20</c:v>
                </c:pt>
                <c:pt idx="14">
                  <c:v>Jan-21</c:v>
                </c:pt>
                <c:pt idx="15">
                  <c:v>Feb-21</c:v>
                </c:pt>
                <c:pt idx="16">
                  <c:v>Mar-21</c:v>
                </c:pt>
                <c:pt idx="17">
                  <c:v>Apr-21</c:v>
                </c:pt>
              </c:strCache>
            </c:strRef>
          </c:cat>
          <c:val>
            <c:numRef>
              <c:f>'18 month stuff'!$T$18:$T$35</c:f>
              <c:numCache>
                <c:formatCode>General</c:formatCode>
                <c:ptCount val="18"/>
                <c:pt idx="0">
                  <c:v>18</c:v>
                </c:pt>
                <c:pt idx="1">
                  <c:v>15</c:v>
                </c:pt>
                <c:pt idx="2">
                  <c:v>6</c:v>
                </c:pt>
                <c:pt idx="3">
                  <c:v>13</c:v>
                </c:pt>
                <c:pt idx="4">
                  <c:v>18</c:v>
                </c:pt>
                <c:pt idx="5">
                  <c:v>6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21</c:v>
                </c:pt>
                <c:pt idx="11">
                  <c:v>20</c:v>
                </c:pt>
                <c:pt idx="12">
                  <c:v>1</c:v>
                </c:pt>
                <c:pt idx="13">
                  <c:v>18</c:v>
                </c:pt>
                <c:pt idx="14">
                  <c:v>11</c:v>
                </c:pt>
                <c:pt idx="15">
                  <c:v>15</c:v>
                </c:pt>
                <c:pt idx="16">
                  <c:v>25</c:v>
                </c:pt>
                <c:pt idx="1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20-40CA-8DC5-161680D43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646360"/>
        <c:axId val="307646752"/>
      </c:barChart>
      <c:catAx>
        <c:axId val="307646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07646752"/>
        <c:crosses val="autoZero"/>
        <c:auto val="1"/>
        <c:lblAlgn val="ctr"/>
        <c:lblOffset val="100"/>
        <c:noMultiLvlLbl val="1"/>
      </c:catAx>
      <c:valAx>
        <c:axId val="30764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3076463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8784C7">
          <a:lumMod val="75000"/>
        </a:srgbClr>
      </a:solidFill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275298920968211E-2"/>
          <c:y val="3.6258760370861974E-2"/>
          <c:w val="0.8899985282213555"/>
          <c:h val="0.703235153504070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Sheet1!$N$1</c:f>
              <c:strCache>
                <c:ptCount val="1"/>
                <c:pt idx="0">
                  <c:v>Number of Events</c:v>
                </c:pt>
              </c:strCache>
            </c:strRef>
          </c:tx>
          <c:spPr>
            <a:solidFill>
              <a:srgbClr val="797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Sheet1!$M$12:$M$29</c:f>
              <c:numCache>
                <c:formatCode>mmm\-yy</c:formatCode>
                <c:ptCount val="18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</c:numCache>
            </c:numRef>
          </c:cat>
          <c:val>
            <c:numRef>
              <c:f>Sheet1!$N$12:$N$29</c:f>
              <c:numCache>
                <c:formatCode>General</c:formatCode>
                <c:ptCount val="18"/>
                <c:pt idx="0">
                  <c:v>1150</c:v>
                </c:pt>
                <c:pt idx="1">
                  <c:v>910</c:v>
                </c:pt>
                <c:pt idx="2">
                  <c:v>1302</c:v>
                </c:pt>
                <c:pt idx="3">
                  <c:v>1624</c:v>
                </c:pt>
                <c:pt idx="4">
                  <c:v>1720</c:v>
                </c:pt>
                <c:pt idx="5">
                  <c:v>2530</c:v>
                </c:pt>
                <c:pt idx="6">
                  <c:v>1579</c:v>
                </c:pt>
                <c:pt idx="7">
                  <c:v>1587</c:v>
                </c:pt>
                <c:pt idx="8">
                  <c:v>1742</c:v>
                </c:pt>
                <c:pt idx="9">
                  <c:v>2139</c:v>
                </c:pt>
                <c:pt idx="10">
                  <c:v>1746</c:v>
                </c:pt>
                <c:pt idx="11">
                  <c:v>2183</c:v>
                </c:pt>
                <c:pt idx="12">
                  <c:v>2241</c:v>
                </c:pt>
                <c:pt idx="13">
                  <c:v>1398</c:v>
                </c:pt>
                <c:pt idx="14">
                  <c:v>1911</c:v>
                </c:pt>
                <c:pt idx="15">
                  <c:v>2030</c:v>
                </c:pt>
                <c:pt idx="16">
                  <c:v>2087</c:v>
                </c:pt>
                <c:pt idx="17">
                  <c:v>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7-4C8E-B8F0-68A2B5EB3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885688"/>
        <c:axId val="289886080"/>
      </c:barChart>
      <c:lineChart>
        <c:grouping val="standard"/>
        <c:varyColors val="0"/>
        <c:ser>
          <c:idx val="2"/>
          <c:order val="1"/>
          <c:tx>
            <c:strRef>
              <c:f>Sheet1!$O$1</c:f>
              <c:strCache>
                <c:ptCount val="1"/>
                <c:pt idx="0">
                  <c:v>Number of Hours conducted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Sheet1!$M$12:$M$29</c:f>
              <c:numCache>
                <c:formatCode>mmm\-yy</c:formatCode>
                <c:ptCount val="18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</c:numCache>
            </c:numRef>
          </c:cat>
          <c:val>
            <c:numRef>
              <c:f>Sheet1!$O$12:$O$29</c:f>
              <c:numCache>
                <c:formatCode>0</c:formatCode>
                <c:ptCount val="18"/>
                <c:pt idx="0">
                  <c:v>370.13333333333333</c:v>
                </c:pt>
                <c:pt idx="1">
                  <c:v>376</c:v>
                </c:pt>
                <c:pt idx="2">
                  <c:v>489</c:v>
                </c:pt>
                <c:pt idx="3">
                  <c:v>556</c:v>
                </c:pt>
                <c:pt idx="4">
                  <c:v>559</c:v>
                </c:pt>
                <c:pt idx="5">
                  <c:v>377</c:v>
                </c:pt>
                <c:pt idx="6">
                  <c:v>494</c:v>
                </c:pt>
                <c:pt idx="7">
                  <c:v>513</c:v>
                </c:pt>
                <c:pt idx="8">
                  <c:v>517</c:v>
                </c:pt>
                <c:pt idx="9">
                  <c:v>588</c:v>
                </c:pt>
                <c:pt idx="10">
                  <c:v>480</c:v>
                </c:pt>
                <c:pt idx="11">
                  <c:v>349</c:v>
                </c:pt>
                <c:pt idx="12">
                  <c:v>503</c:v>
                </c:pt>
                <c:pt idx="13">
                  <c:v>459</c:v>
                </c:pt>
                <c:pt idx="14">
                  <c:v>576</c:v>
                </c:pt>
                <c:pt idx="15">
                  <c:v>597</c:v>
                </c:pt>
                <c:pt idx="16">
                  <c:v>650</c:v>
                </c:pt>
                <c:pt idx="17">
                  <c:v>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27-4C8E-B8F0-68A2B5EB3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158864"/>
        <c:axId val="308158472"/>
      </c:lineChart>
      <c:dateAx>
        <c:axId val="2898856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289886080"/>
        <c:crosses val="autoZero"/>
        <c:auto val="1"/>
        <c:lblOffset val="100"/>
        <c:baseTimeUnit val="months"/>
      </c:dateAx>
      <c:valAx>
        <c:axId val="28988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b="1">
                <a:latin typeface="+mj-lt"/>
              </a:defRPr>
            </a:pPr>
            <a:endParaRPr lang="en-US"/>
          </a:p>
        </c:txPr>
        <c:crossAx val="289885688"/>
        <c:crosses val="autoZero"/>
        <c:crossBetween val="between"/>
      </c:valAx>
      <c:valAx>
        <c:axId val="308158472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308158864"/>
        <c:crosses val="max"/>
        <c:crossBetween val="between"/>
      </c:valAx>
      <c:dateAx>
        <c:axId val="30815886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8158472"/>
        <c:crosses val="autoZero"/>
        <c:auto val="1"/>
        <c:lblOffset val="100"/>
        <c:baseTimeUnit val="months"/>
      </c:dateAx>
      <c:spPr>
        <a:noFill/>
        <a:ln w="9525">
          <a:solidFill>
            <a:srgbClr val="8784C7">
              <a:lumMod val="75000"/>
            </a:srgbClr>
          </a:solidFill>
        </a:ln>
      </c:spPr>
    </c:plotArea>
    <c:legend>
      <c:legendPos val="b"/>
      <c:layout>
        <c:manualLayout>
          <c:xMode val="edge"/>
          <c:yMode val="edge"/>
          <c:x val="0.15444533040964817"/>
          <c:y val="0.91935194733646908"/>
          <c:w val="0.71381180200576189"/>
          <c:h val="8.0648100035765627E-2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ln w="9525">
      <a:solidFill>
        <a:srgbClr val="8784C7">
          <a:lumMod val="75000"/>
        </a:srgbClr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3809627007632E-2"/>
          <c:y val="4.5454545454545456E-2"/>
          <c:w val="0.94526518644628865"/>
          <c:h val="0.79935515413514491"/>
        </c:manualLayout>
      </c:layout>
      <c:lineChart>
        <c:grouping val="standard"/>
        <c:varyColors val="0"/>
        <c:ser>
          <c:idx val="0"/>
          <c:order val="0"/>
          <c:spPr>
            <a:ln w="38100" cap="rnd" cmpd="sng" algn="ctr">
              <a:solidFill>
                <a:srgbClr val="81FF8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38100">
                <a:solidFill>
                  <a:srgbClr val="81FF81"/>
                </a:solidFill>
              </a:ln>
              <a:effectLst/>
            </c:spPr>
          </c:marker>
          <c:dLbls>
            <c:spPr>
              <a:solidFill>
                <a:srgbClr val="9F9FFF"/>
              </a:solidFill>
              <a:ln>
                <a:noFill/>
              </a:ln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'18 month stuff'!$BP$34:$BP$51</c:f>
              <c:numCache>
                <c:formatCode>mmm\-yy</c:formatCode>
                <c:ptCount val="18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43910</c:v>
                </c:pt>
                <c:pt idx="5">
                  <c:v>43941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44063</c:v>
                </c:pt>
                <c:pt idx="10">
                  <c:v>44075</c:v>
                </c:pt>
                <c:pt idx="11">
                  <c:v>44105</c:v>
                </c:pt>
                <c:pt idx="12">
                  <c:v>44155</c:v>
                </c:pt>
                <c:pt idx="13">
                  <c:v>44185</c:v>
                </c:pt>
                <c:pt idx="14">
                  <c:v>44197</c:v>
                </c:pt>
                <c:pt idx="15">
                  <c:v>44248</c:v>
                </c:pt>
                <c:pt idx="16">
                  <c:v>44256</c:v>
                </c:pt>
                <c:pt idx="17">
                  <c:v>44307</c:v>
                </c:pt>
              </c:numCache>
            </c:numRef>
          </c:cat>
          <c:val>
            <c:numRef>
              <c:f>'18 month stuff'!$BQ$34:$BQ$51</c:f>
              <c:numCache>
                <c:formatCode>General</c:formatCode>
                <c:ptCount val="18"/>
                <c:pt idx="0">
                  <c:v>65</c:v>
                </c:pt>
                <c:pt idx="1">
                  <c:v>82</c:v>
                </c:pt>
                <c:pt idx="2">
                  <c:v>79</c:v>
                </c:pt>
                <c:pt idx="3">
                  <c:v>94</c:v>
                </c:pt>
                <c:pt idx="4">
                  <c:v>58</c:v>
                </c:pt>
                <c:pt idx="5">
                  <c:v>5</c:v>
                </c:pt>
                <c:pt idx="6">
                  <c:v>24</c:v>
                </c:pt>
                <c:pt idx="7">
                  <c:v>9</c:v>
                </c:pt>
                <c:pt idx="8">
                  <c:v>5</c:v>
                </c:pt>
                <c:pt idx="9">
                  <c:v>8</c:v>
                </c:pt>
                <c:pt idx="10">
                  <c:v>15</c:v>
                </c:pt>
                <c:pt idx="11">
                  <c:v>19</c:v>
                </c:pt>
                <c:pt idx="12">
                  <c:v>18</c:v>
                </c:pt>
                <c:pt idx="13">
                  <c:v>20</c:v>
                </c:pt>
                <c:pt idx="14">
                  <c:v>14</c:v>
                </c:pt>
                <c:pt idx="15">
                  <c:v>11</c:v>
                </c:pt>
                <c:pt idx="16">
                  <c:v>22</c:v>
                </c:pt>
                <c:pt idx="17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89-4EB9-9459-B94D34EDCA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0170232"/>
        <c:axId val="310170624"/>
      </c:lineChart>
      <c:catAx>
        <c:axId val="310170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0170624"/>
        <c:crosses val="autoZero"/>
        <c:auto val="0"/>
        <c:lblAlgn val="ctr"/>
        <c:lblOffset val="100"/>
        <c:noMultiLvlLbl val="1"/>
      </c:catAx>
      <c:valAx>
        <c:axId val="310170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0170232"/>
        <c:crosses val="autoZero"/>
        <c:crossBetween val="between"/>
      </c:valAx>
      <c:spPr>
        <a:noFill/>
        <a:ln w="3175">
          <a:solidFill>
            <a:schemeClr val="accent2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accent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7D7D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Sheet1!$B$17:$E$17</c:f>
              <c:strCache>
                <c:ptCount val="4"/>
                <c:pt idx="0">
                  <c:v>Uncontested - Paid</c:v>
                </c:pt>
                <c:pt idx="1">
                  <c:v>Straight to Formal Hearing</c:v>
                </c:pt>
                <c:pt idx="2">
                  <c:v>Informal Hearings</c:v>
                </c:pt>
                <c:pt idx="3">
                  <c:v>Fwd to Formal Hearing from Informal</c:v>
                </c:pt>
              </c:strCache>
            </c:strRef>
          </c:cat>
          <c:val>
            <c:numRef>
              <c:f>Sheet1!$B$18:$E$18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5-4722-BEA7-4A8DD2BFA667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8596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Sheet1!$B$17:$E$17</c:f>
              <c:strCache>
                <c:ptCount val="4"/>
                <c:pt idx="0">
                  <c:v>Uncontested - Paid</c:v>
                </c:pt>
                <c:pt idx="1">
                  <c:v>Straight to Formal Hearing</c:v>
                </c:pt>
                <c:pt idx="2">
                  <c:v>Informal Hearings</c:v>
                </c:pt>
                <c:pt idx="3">
                  <c:v>Fwd to Formal Hearing from Informal</c:v>
                </c:pt>
              </c:strCache>
            </c:strRef>
          </c:cat>
          <c:val>
            <c:numRef>
              <c:f>Sheet1!$B$19:$E$19</c:f>
              <c:numCache>
                <c:formatCode>0</c:formatCode>
                <c:ptCount val="4"/>
                <c:pt idx="0">
                  <c:v>7.7272727272727275</c:v>
                </c:pt>
                <c:pt idx="1">
                  <c:v>0.90909090909090906</c:v>
                </c:pt>
                <c:pt idx="2">
                  <c:v>6</c:v>
                </c:pt>
                <c:pt idx="3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5-4722-BEA7-4A8DD2BFA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883336"/>
        <c:axId val="289883728"/>
      </c:barChart>
      <c:catAx>
        <c:axId val="289883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en-US"/>
          </a:p>
        </c:txPr>
        <c:crossAx val="289883728"/>
        <c:crosses val="autoZero"/>
        <c:auto val="1"/>
        <c:lblAlgn val="ctr"/>
        <c:lblOffset val="100"/>
        <c:noMultiLvlLbl val="0"/>
      </c:catAx>
      <c:valAx>
        <c:axId val="28988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en-US"/>
          </a:p>
        </c:txPr>
        <c:crossAx val="289883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solidFill>
        <a:srgbClr val="B7B7FF"/>
      </a:solidFill>
    </a:ln>
  </c:spPr>
  <c:txPr>
    <a:bodyPr/>
    <a:lstStyle/>
    <a:p>
      <a:pPr>
        <a:defRPr b="1">
          <a:latin typeface="+mj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04581708839792E-2"/>
          <c:y val="4.5197701638646517E-2"/>
          <c:w val="0.92892314724704361"/>
          <c:h val="0.7381668816821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8596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Sheet1!$B$26:$E$26</c:f>
              <c:strCache>
                <c:ptCount val="4"/>
                <c:pt idx="0">
                  <c:v>Uncontested - Paid</c:v>
                </c:pt>
                <c:pt idx="1">
                  <c:v>Straight to Formal Hearing</c:v>
                </c:pt>
                <c:pt idx="2">
                  <c:v>Informal Hearings</c:v>
                </c:pt>
                <c:pt idx="3">
                  <c:v>Fwd to Formal Hearing from Informal</c:v>
                </c:pt>
              </c:strCache>
            </c:strRef>
          </c:cat>
          <c:val>
            <c:numRef>
              <c:f>Sheet1!$B$27:$E$27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D-48F1-B809-93745F987CCF}"/>
            </c:ext>
          </c:extLst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7D7D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Sheet1!$B$26:$E$26</c:f>
              <c:strCache>
                <c:ptCount val="4"/>
                <c:pt idx="0">
                  <c:v>Uncontested - Paid</c:v>
                </c:pt>
                <c:pt idx="1">
                  <c:v>Straight to Formal Hearing</c:v>
                </c:pt>
                <c:pt idx="2">
                  <c:v>Informal Hearings</c:v>
                </c:pt>
                <c:pt idx="3">
                  <c:v>Fwd to Formal Hearing from Informal</c:v>
                </c:pt>
              </c:strCache>
            </c:strRef>
          </c:cat>
          <c:val>
            <c:numRef>
              <c:f>Sheet1!$B$28:$E$28</c:f>
              <c:numCache>
                <c:formatCode>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2.8333333333333335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AD-48F1-B809-93745F987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884512"/>
        <c:axId val="289884904"/>
      </c:barChart>
      <c:catAx>
        <c:axId val="28988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>
                    <a:lumMod val="75000"/>
                  </a:schemeClr>
                </a:solidFill>
                <a:latin typeface="+mj-lt"/>
              </a:defRPr>
            </a:pPr>
            <a:endParaRPr lang="en-US"/>
          </a:p>
        </c:txPr>
        <c:crossAx val="289884904"/>
        <c:crosses val="autoZero"/>
        <c:auto val="1"/>
        <c:lblAlgn val="ctr"/>
        <c:lblOffset val="100"/>
        <c:noMultiLvlLbl val="0"/>
      </c:catAx>
      <c:valAx>
        <c:axId val="289884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+mj-lt"/>
              </a:defRPr>
            </a:pPr>
            <a:endParaRPr lang="en-US"/>
          </a:p>
        </c:txPr>
        <c:crossAx val="289884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045422113497951"/>
          <c:y val="0.89661198600174996"/>
          <c:w val="0.23909143031878297"/>
          <c:h val="6.1721347331583555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497585529081591E-2"/>
          <c:y val="3.5026350052700106E-2"/>
          <c:w val="0.90757337151037942"/>
          <c:h val="0.76820742380042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stuff'!$AA$1</c:f>
              <c:strCache>
                <c:ptCount val="1"/>
                <c:pt idx="0">
                  <c:v>Liquor Compliance Checks</c:v>
                </c:pt>
              </c:strCache>
            </c:strRef>
          </c:tx>
          <c:spPr>
            <a:solidFill>
              <a:srgbClr val="797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 i="0" baseline="0">
                    <a:solidFill>
                      <a:schemeClr val="bg1">
                        <a:lumMod val="9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stuff'!$Z$21:$Z$39</c:f>
              <c:numCache>
                <c:formatCode>mmm\-yy</c:formatCode>
                <c:ptCount val="19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44002</c:v>
                </c:pt>
                <c:pt idx="9">
                  <c:v>44013</c:v>
                </c:pt>
                <c:pt idx="10">
                  <c:v>44063</c:v>
                </c:pt>
                <c:pt idx="11">
                  <c:v>44075</c:v>
                </c:pt>
                <c:pt idx="12">
                  <c:v>44105</c:v>
                </c:pt>
                <c:pt idx="13">
                  <c:v>44155</c:v>
                </c:pt>
                <c:pt idx="14">
                  <c:v>44185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</c:numCache>
            </c:numRef>
          </c:cat>
          <c:val>
            <c:numRef>
              <c:f>'18 month stuff'!$AA$21:$AA$39</c:f>
              <c:numCache>
                <c:formatCode>General</c:formatCode>
                <c:ptCount val="19"/>
                <c:pt idx="0">
                  <c:v>260</c:v>
                </c:pt>
                <c:pt idx="1">
                  <c:v>311</c:v>
                </c:pt>
                <c:pt idx="2">
                  <c:v>301</c:v>
                </c:pt>
                <c:pt idx="3">
                  <c:v>285</c:v>
                </c:pt>
                <c:pt idx="4">
                  <c:v>316</c:v>
                </c:pt>
                <c:pt idx="5">
                  <c:v>234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C-4131-AFE1-7D365F97A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300168"/>
        <c:axId val="284300560"/>
      </c:barChart>
      <c:lineChart>
        <c:grouping val="standard"/>
        <c:varyColors val="0"/>
        <c:ser>
          <c:idx val="1"/>
          <c:order val="1"/>
          <c:tx>
            <c:strRef>
              <c:f>'18 month stuff'!$AB$1</c:f>
              <c:strCache>
                <c:ptCount val="1"/>
                <c:pt idx="0">
                  <c:v>Compliance Rate</c:v>
                </c:pt>
              </c:strCache>
            </c:strRef>
          </c:tx>
          <c:spPr>
            <a:ln>
              <a:solidFill>
                <a:srgbClr val="8C9CBA"/>
              </a:solidFill>
            </a:ln>
          </c:spPr>
          <c:marker>
            <c:spPr>
              <a:solidFill>
                <a:srgbClr val="8C9CBA"/>
              </a:solidFill>
            </c:spPr>
          </c:marker>
          <c:dLbls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BC-4383-8709-3C08746D41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'18 month stuff'!$Z$21:$Z$39</c:f>
              <c:numCache>
                <c:formatCode>mmm\-yy</c:formatCode>
                <c:ptCount val="19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44002</c:v>
                </c:pt>
                <c:pt idx="9">
                  <c:v>44013</c:v>
                </c:pt>
                <c:pt idx="10">
                  <c:v>44063</c:v>
                </c:pt>
                <c:pt idx="11">
                  <c:v>44075</c:v>
                </c:pt>
                <c:pt idx="12">
                  <c:v>44105</c:v>
                </c:pt>
                <c:pt idx="13">
                  <c:v>44155</c:v>
                </c:pt>
                <c:pt idx="14">
                  <c:v>44185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</c:numCache>
            </c:numRef>
          </c:cat>
          <c:val>
            <c:numRef>
              <c:f>'18 month stuff'!$AB$21:$AB$39</c:f>
              <c:numCache>
                <c:formatCode>0%</c:formatCode>
                <c:ptCount val="19"/>
                <c:pt idx="0">
                  <c:v>0.88</c:v>
                </c:pt>
                <c:pt idx="1">
                  <c:v>0.86</c:v>
                </c:pt>
                <c:pt idx="2">
                  <c:v>0.85</c:v>
                </c:pt>
                <c:pt idx="3">
                  <c:v>0.86</c:v>
                </c:pt>
                <c:pt idx="4">
                  <c:v>0.87</c:v>
                </c:pt>
                <c:pt idx="5">
                  <c:v>0.89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1C-4131-AFE1-7D365F97A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301344"/>
        <c:axId val="284300952"/>
      </c:lineChart>
      <c:dateAx>
        <c:axId val="2843001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284300560"/>
        <c:crosses val="autoZero"/>
        <c:auto val="1"/>
        <c:lblOffset val="100"/>
        <c:baseTimeUnit val="months"/>
      </c:dateAx>
      <c:valAx>
        <c:axId val="28430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pPr>
            <a:endParaRPr lang="en-US"/>
          </a:p>
        </c:txPr>
        <c:crossAx val="284300168"/>
        <c:crosses val="autoZero"/>
        <c:crossBetween val="between"/>
      </c:valAx>
      <c:valAx>
        <c:axId val="284300952"/>
        <c:scaling>
          <c:orientation val="minMax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+mn-lt"/>
              </a:defRPr>
            </a:pPr>
            <a:endParaRPr lang="en-US"/>
          </a:p>
        </c:txPr>
        <c:crossAx val="284301344"/>
        <c:crosses val="max"/>
        <c:crossBetween val="between"/>
      </c:valAx>
      <c:dateAx>
        <c:axId val="2843013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84300952"/>
        <c:crosses val="autoZero"/>
        <c:auto val="1"/>
        <c:lblOffset val="100"/>
        <c:baseTimeUnit val="days"/>
      </c:dateAx>
    </c:plotArea>
    <c:legend>
      <c:legendPos val="b"/>
      <c:legendEntry>
        <c:idx val="0"/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Segoe UI Semibold" panose="020B0702040204020203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744811412462332"/>
          <c:y val="0.94733495439218118"/>
          <c:w val="0.7251036502381647"/>
          <c:h val="5.2665045607818706E-2"/>
        </c:manualLayout>
      </c:layout>
      <c:overlay val="0"/>
      <c:txPr>
        <a:bodyPr/>
        <a:lstStyle/>
        <a:p>
          <a:pPr>
            <a:defRPr sz="1200" b="0">
              <a:solidFill>
                <a:schemeClr val="tx1"/>
              </a:solidFill>
              <a:latin typeface="Segoe UI Semibold" panose="020B07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5DA2-532B-4B1B-AA42-F4BCCD5E1620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25C7-00AC-4882-9004-CAFE48C8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7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5C31E-BF33-4A80-A3E6-4F0B0BF25E1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4174A-BE26-4BC9-BDFC-D015C4140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4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18 month history of liquor</a:t>
            </a:r>
            <a:r>
              <a:rPr lang="en-US" baseline="0" dirty="0" smtClean="0"/>
              <a:t> compliance and the compliance rates.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2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18 month history of marijuana</a:t>
            </a:r>
            <a:r>
              <a:rPr lang="en-US" baseline="0" dirty="0" smtClean="0"/>
              <a:t> compliance and the compliance rates.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8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An 18 month history of liquor premises</a:t>
            </a:r>
            <a:r>
              <a:rPr lang="en-US" baseline="0" dirty="0" smtClean="0"/>
              <a:t> checks. Includes retail and MIW.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0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18</a:t>
            </a:r>
            <a:r>
              <a:rPr lang="en-US" baseline="30000" dirty="0" smtClean="0"/>
              <a:t> </a:t>
            </a:r>
            <a:r>
              <a:rPr lang="en-US" dirty="0" smtClean="0"/>
              <a:t>month history of marijuana premises</a:t>
            </a:r>
            <a:r>
              <a:rPr lang="en-US" baseline="0" dirty="0" smtClean="0"/>
              <a:t> checks.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46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2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1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2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4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An 18</a:t>
            </a:r>
            <a:r>
              <a:rPr lang="en-US" baseline="30000" dirty="0" smtClean="0"/>
              <a:t> </a:t>
            </a:r>
            <a:r>
              <a:rPr lang="en-US" dirty="0" smtClean="0"/>
              <a:t>month history of liquor</a:t>
            </a:r>
            <a:r>
              <a:rPr lang="en-US" baseline="0" dirty="0" smtClean="0"/>
              <a:t> complaints and the substantiated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8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18 month history of marijuana</a:t>
            </a:r>
            <a:r>
              <a:rPr lang="en-US" baseline="0" dirty="0" smtClean="0"/>
              <a:t> complaints and the substantiated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42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6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18</a:t>
            </a:r>
            <a:r>
              <a:rPr lang="en-US" baseline="30000" dirty="0" smtClean="0"/>
              <a:t> </a:t>
            </a:r>
            <a:r>
              <a:rPr lang="en-US" dirty="0" smtClean="0"/>
              <a:t>month</a:t>
            </a:r>
            <a:r>
              <a:rPr lang="en-US" baseline="0" dirty="0" smtClean="0"/>
              <a:t> history of all AVNs issued.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02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Illustrates the workload of the H</a:t>
            </a:r>
            <a:r>
              <a:rPr lang="en-US" baseline="0" dirty="0" smtClean="0"/>
              <a:t>earings Office for the reporting month.  This slide is liquor only.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2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Illustrates the workload of the H</a:t>
            </a:r>
            <a:r>
              <a:rPr lang="en-US" baseline="0" dirty="0" smtClean="0"/>
              <a:t>earings Office for the reporting month.  This slide is marijuana only.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4174A-BE26-4BC9-BDFC-D015C41404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1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42D-5F67-4E23-823C-BF1AE82C8FC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CB9-F33C-4DD1-AA87-E56389A3147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0AE-4AC2-4251-B84D-DDB65E1BD13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22-5343-453E-9A95-BF933CDDE76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 descr="New Pat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2660"/>
            <a:ext cx="8858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B8AD-84A8-4D6F-943C-8E69069D99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37ED-ABBD-4A85-8E29-3F4C9A4861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F61D-A846-4D0F-A2F2-92BC9538A79A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BA0-5C82-4C24-BE0F-C3669D65EEBF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2A02-5FE2-4284-983D-673102B1DA0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04A-E902-4552-AEC7-4C57B699845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E474-67CD-42A6-8E07-BBC430E5951F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CBC804-2324-428D-89DB-D0651A2AEED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E1106C8-54AB-4CB0-8E8B-9FEB83B225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 descr="New Patc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2660"/>
            <a:ext cx="8858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+mn-lt"/>
              </a:rPr>
              <a:t>April 2021 Status Report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530" y="1066800"/>
            <a:ext cx="6454140" cy="38100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800" b="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Complaints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Education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Administrative Violation Notice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/>
              <a:t>Alternative Dispute Resolution</a:t>
            </a:r>
            <a:endParaRPr lang="en-US" sz="2400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Compliance Checks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Premises Checks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Administrative Time/Field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52449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8F8F8"/>
                </a:solidFill>
                <a:latin typeface="Freehand" panose="02000606080000090004" pitchFamily="2" charset="0"/>
              </a:rPr>
              <a:t>Compiled by Marc Siegfried </a:t>
            </a:r>
            <a:endParaRPr lang="en-US" sz="3600" dirty="0">
              <a:solidFill>
                <a:srgbClr val="F8F8F8"/>
              </a:solidFill>
              <a:latin typeface="Freehand" panose="0200060608000009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000" smtClean="0"/>
              <a:t>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05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Alternative Dispute Resolution (ADR)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3891" y="54102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76845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latin typeface="+mj-lt"/>
                <a:ea typeface="+mj-ea"/>
                <a:cs typeface="+mj-cs"/>
              </a:rPr>
              <a:t>Liquor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000" smtClean="0"/>
              <a:t>10</a:t>
            </a:fld>
            <a:endParaRPr lang="en-US" sz="1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423349"/>
              </p:ext>
            </p:extLst>
          </p:nvPr>
        </p:nvGraphicFramePr>
        <p:xfrm>
          <a:off x="457200" y="1317099"/>
          <a:ext cx="8153400" cy="348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3055" y="6151497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Hearings scheduled 2 weeks 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3055" y="5486400"/>
            <a:ext cx="499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Cases continue to run below the 12 month average</a:t>
            </a:r>
          </a:p>
        </p:txBody>
      </p:sp>
    </p:spTree>
    <p:extLst>
      <p:ext uri="{BB962C8B-B14F-4D97-AF65-F5344CB8AC3E}">
        <p14:creationId xmlns:p14="http://schemas.microsoft.com/office/powerpoint/2010/main" val="8975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32460"/>
            <a:ext cx="7520940" cy="548640"/>
          </a:xfrm>
        </p:spPr>
        <p:txBody>
          <a:bodyPr/>
          <a:lstStyle/>
          <a:p>
            <a:r>
              <a:rPr lang="en-US" sz="2400" b="1" dirty="0"/>
              <a:t>Alternative Dispute Resolution (ADR)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6388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3891" y="54102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81909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>
                <a:latin typeface="+mj-lt"/>
                <a:ea typeface="+mj-ea"/>
                <a:cs typeface="+mj-cs"/>
              </a:rPr>
              <a:t>Cannabis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5638800"/>
            <a:ext cx="502920" cy="502920"/>
          </a:xfrm>
        </p:spPr>
        <p:txBody>
          <a:bodyPr>
            <a:normAutofit/>
          </a:bodyPr>
          <a:lstStyle/>
          <a:p>
            <a:fld id="{7E1106C8-54AB-4CB0-8E8B-9FEB83B22589}" type="slidenum">
              <a:rPr lang="en-US" sz="1000" smtClean="0"/>
              <a:t>11</a:t>
            </a:fld>
            <a:endParaRPr lang="en-US" sz="1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367426"/>
              </p:ext>
            </p:extLst>
          </p:nvPr>
        </p:nvGraphicFramePr>
        <p:xfrm>
          <a:off x="551935" y="1367730"/>
          <a:ext cx="7848600" cy="358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3055" y="5486400"/>
            <a:ext cx="5867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Cases continue to run below the 12 month average</a:t>
            </a:r>
          </a:p>
        </p:txBody>
      </p:sp>
    </p:spTree>
    <p:extLst>
      <p:ext uri="{BB962C8B-B14F-4D97-AF65-F5344CB8AC3E}">
        <p14:creationId xmlns:p14="http://schemas.microsoft.com/office/powerpoint/2010/main" val="15044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20940" cy="548640"/>
          </a:xfrm>
        </p:spPr>
        <p:txBody>
          <a:bodyPr/>
          <a:lstStyle/>
          <a:p>
            <a:r>
              <a:rPr lang="en-US" sz="2400" b="1" dirty="0"/>
              <a:t>Liquor Compliance Checks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000" smtClean="0"/>
              <a:t>12</a:t>
            </a:fld>
            <a:endParaRPr lang="en-US" sz="1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904880"/>
              </p:ext>
            </p:extLst>
          </p:nvPr>
        </p:nvGraphicFramePr>
        <p:xfrm>
          <a:off x="304800" y="1219200"/>
          <a:ext cx="8382000" cy="37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54102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Compliance Checks suspended in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April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2020 due to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COVID-19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Cannabis  Compliance checks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502920" cy="502920"/>
          </a:xfrm>
        </p:spPr>
        <p:txBody>
          <a:bodyPr>
            <a:normAutofit/>
          </a:bodyPr>
          <a:lstStyle/>
          <a:p>
            <a:fld id="{7E1106C8-54AB-4CB0-8E8B-9FEB83B22589}" type="slidenum">
              <a:rPr lang="en-US" sz="1000" smtClean="0"/>
              <a:t>13</a:t>
            </a:fld>
            <a:endParaRPr lang="en-US" sz="1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534737"/>
              </p:ext>
            </p:extLst>
          </p:nvPr>
        </p:nvGraphicFramePr>
        <p:xfrm>
          <a:off x="533400" y="1066800"/>
          <a:ext cx="807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54102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</a:rPr>
              <a:t>Compliance Checks suspended in 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</a:rPr>
              <a:t>April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</a:rPr>
              <a:t>2020 due to 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</a:rPr>
              <a:t>COVID-19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Liquor premises checks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019800"/>
            <a:ext cx="502920" cy="502920"/>
          </a:xfrm>
        </p:spPr>
        <p:txBody>
          <a:bodyPr/>
          <a:lstStyle/>
          <a:p>
            <a:fld id="{7E1106C8-54AB-4CB0-8E8B-9FEB83B22589}" type="slidenum">
              <a:rPr lang="en-US" sz="1000" smtClean="0"/>
              <a:t>14</a:t>
            </a:fld>
            <a:endParaRPr lang="en-US" sz="1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582937"/>
              </p:ext>
            </p:extLst>
          </p:nvPr>
        </p:nvGraphicFramePr>
        <p:xfrm>
          <a:off x="609600" y="914400"/>
          <a:ext cx="7467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519684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Division goal is 100%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licensees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 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years </a:t>
            </a:r>
            <a:endParaRPr lang="en-US" sz="14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71829"/>
              </p:ext>
            </p:extLst>
          </p:nvPr>
        </p:nvGraphicFramePr>
        <p:xfrm>
          <a:off x="5486401" y="5714999"/>
          <a:ext cx="2666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385">
                  <a:extLst>
                    <a:ext uri="{9D8B030D-6E8A-4147-A177-3AD203B41FA5}">
                      <a16:colId xmlns:a16="http://schemas.microsoft.com/office/drawing/2014/main" val="1813554175"/>
                    </a:ext>
                  </a:extLst>
                </a:gridCol>
                <a:gridCol w="1064846">
                  <a:extLst>
                    <a:ext uri="{9D8B030D-6E8A-4147-A177-3AD203B41FA5}">
                      <a16:colId xmlns:a16="http://schemas.microsoft.com/office/drawing/2014/main" val="2246687220"/>
                    </a:ext>
                  </a:extLst>
                </a:gridCol>
                <a:gridCol w="771768">
                  <a:extLst>
                    <a:ext uri="{9D8B030D-6E8A-4147-A177-3AD203B41FA5}">
                      <a16:colId xmlns:a16="http://schemas.microsoft.com/office/drawing/2014/main" val="78124533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1 Year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2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35127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Liquor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65%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88%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solidFill>
                      <a:srgbClr val="979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95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9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Cannabis premises checks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502920" cy="502920"/>
          </a:xfrm>
        </p:spPr>
        <p:txBody>
          <a:bodyPr>
            <a:normAutofit/>
          </a:bodyPr>
          <a:lstStyle/>
          <a:p>
            <a:fld id="{7E1106C8-54AB-4CB0-8E8B-9FEB83B22589}" type="slidenum">
              <a:rPr lang="en-US" sz="1200" smtClean="0"/>
              <a:t>15</a:t>
            </a:fld>
            <a:endParaRPr lang="en-US" sz="1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366175"/>
              </p:ext>
            </p:extLst>
          </p:nvPr>
        </p:nvGraphicFramePr>
        <p:xfrm>
          <a:off x="609601" y="990600"/>
          <a:ext cx="77343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5171914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Division goal </a:t>
            </a:r>
            <a:r>
              <a:rPr lang="en-US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100% of licensees visited within 2 years</a:t>
            </a:r>
            <a:endParaRPr lang="en-US" sz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76793"/>
              </p:ext>
            </p:extLst>
          </p:nvPr>
        </p:nvGraphicFramePr>
        <p:xfrm>
          <a:off x="5486401" y="5715001"/>
          <a:ext cx="2590799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">
                  <a:extLst>
                    <a:ext uri="{9D8B030D-6E8A-4147-A177-3AD203B41FA5}">
                      <a16:colId xmlns:a16="http://schemas.microsoft.com/office/drawing/2014/main" val="1813554175"/>
                    </a:ext>
                  </a:extLst>
                </a:gridCol>
                <a:gridCol w="668866">
                  <a:extLst>
                    <a:ext uri="{9D8B030D-6E8A-4147-A177-3AD203B41FA5}">
                      <a16:colId xmlns:a16="http://schemas.microsoft.com/office/drawing/2014/main" val="2246687220"/>
                    </a:ext>
                  </a:extLst>
                </a:gridCol>
                <a:gridCol w="1007534">
                  <a:extLst>
                    <a:ext uri="{9D8B030D-6E8A-4147-A177-3AD203B41FA5}">
                      <a16:colId xmlns:a16="http://schemas.microsoft.com/office/drawing/2014/main" val="781245336"/>
                    </a:ext>
                  </a:extLst>
                </a:gridCol>
              </a:tblGrid>
              <a:tr h="360947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 Year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351275"/>
                  </a:ext>
                </a:extLst>
              </a:tr>
              <a:tr h="324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Cannabis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72%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98%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solidFill>
                      <a:srgbClr val="9F9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9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04800"/>
            <a:ext cx="7543800" cy="609600"/>
          </a:xfrm>
        </p:spPr>
        <p:txBody>
          <a:bodyPr/>
          <a:lstStyle/>
          <a:p>
            <a:r>
              <a:rPr lang="en-US" sz="2400" b="1" dirty="0" smtClean="0"/>
              <a:t>ADmin/Field Hours</a:t>
            </a:r>
            <a:endParaRPr lang="en-US" sz="24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523780"/>
              </p:ext>
            </p:extLst>
          </p:nvPr>
        </p:nvGraphicFramePr>
        <p:xfrm>
          <a:off x="381000" y="121920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14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760"/>
            <a:ext cx="7715238" cy="548640"/>
          </a:xfrm>
        </p:spPr>
        <p:txBody>
          <a:bodyPr/>
          <a:lstStyle/>
          <a:p>
            <a:r>
              <a:rPr lang="en-US" sz="2400" b="1" dirty="0" smtClean="0"/>
              <a:t>April </a:t>
            </a:r>
            <a:r>
              <a:rPr lang="en-US" sz="2400" b="1" dirty="0"/>
              <a:t>- admin field time by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/>
              <a:t>17</a:t>
            </a:fld>
            <a:endParaRPr lang="en-US" sz="1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184755"/>
              </p:ext>
            </p:extLst>
          </p:nvPr>
        </p:nvGraphicFramePr>
        <p:xfrm>
          <a:off x="822325" y="1219200"/>
          <a:ext cx="7635875" cy="376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1" y="5376346"/>
            <a:ext cx="792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Divisional goal of 60% field time not met - due to COVID-19 restrictions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Night Hours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z="1000" smtClean="0"/>
              <a:t>18</a:t>
            </a:fld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218114" y="4604840"/>
            <a:ext cx="669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 </a:t>
            </a:r>
            <a:endParaRPr lang="en-US" sz="1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293" y="570156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33078"/>
              </p:ext>
            </p:extLst>
          </p:nvPr>
        </p:nvGraphicFramePr>
        <p:xfrm>
          <a:off x="685800" y="1072521"/>
          <a:ext cx="7620000" cy="370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1" y="5432158"/>
            <a:ext cx="6476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Night hours requirement removed in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April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2020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Night hours reinstituted August 2020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Night hours requirement removed in November 2020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Night hours reinstituted 25 Jan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20940" cy="548640"/>
          </a:xfrm>
        </p:spPr>
        <p:txBody>
          <a:bodyPr/>
          <a:lstStyle/>
          <a:p>
            <a:r>
              <a:rPr lang="en-US" sz="2400" b="1" dirty="0" smtClean="0"/>
              <a:t>COMPLAINTS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000" smtClean="0"/>
              <a:t>2</a:t>
            </a:fld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384124" y="760491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April</a:t>
            </a:r>
            <a:r>
              <a:rPr lang="en-US" sz="2400" b="1" dirty="0" smtClean="0">
                <a:solidFill>
                  <a:srgbClr val="6969FF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2021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0783" y="77471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Summary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COVID-19 complaints represent the majority of complaints received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94486"/>
              </p:ext>
            </p:extLst>
          </p:nvPr>
        </p:nvGraphicFramePr>
        <p:xfrm>
          <a:off x="4792256" y="2986607"/>
          <a:ext cx="3664356" cy="1629599"/>
        </p:xfrm>
        <a:graphic>
          <a:graphicData uri="http://schemas.openxmlformats.org/drawingml/2006/table">
            <a:tbl>
              <a:tblPr/>
              <a:tblGrid>
                <a:gridCol w="1837144">
                  <a:extLst>
                    <a:ext uri="{9D8B030D-6E8A-4147-A177-3AD203B41FA5}">
                      <a16:colId xmlns:a16="http://schemas.microsoft.com/office/drawing/2014/main" val="1443312579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347846372"/>
                    </a:ext>
                  </a:extLst>
                </a:gridCol>
              </a:tblGrid>
              <a:tr h="332929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207265"/>
                  </a:ext>
                </a:extLst>
              </a:tr>
              <a:tr h="332929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1-10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47179"/>
                  </a:ext>
                </a:extLst>
              </a:tr>
              <a:tr h="31172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11-30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11447"/>
                  </a:ext>
                </a:extLst>
              </a:tr>
              <a:tr h="31909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31-60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198190"/>
                  </a:ext>
                </a:extLst>
              </a:tr>
              <a:tr h="332929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60+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52009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5564" y="5267119"/>
            <a:ext cx="353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Division goal is to close out 95% of complaints within 60 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2208" y="1480549"/>
            <a:ext cx="3664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From </a:t>
            </a:r>
            <a:r>
              <a:rPr lang="en-US" sz="1600" dirty="0"/>
              <a:t>January to </a:t>
            </a:r>
            <a:r>
              <a:rPr lang="en-US" sz="1600" dirty="0" smtClean="0"/>
              <a:t>April,  a 56% </a:t>
            </a:r>
            <a:r>
              <a:rPr lang="en-US" sz="1600" dirty="0"/>
              <a:t>decrease in in the number of COVID-19 complaints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Met </a:t>
            </a:r>
            <a:r>
              <a:rPr lang="en-US" sz="1600" dirty="0"/>
              <a:t>goal of </a:t>
            </a:r>
            <a:r>
              <a:rPr lang="en-US" sz="1600" dirty="0" smtClean="0"/>
              <a:t>95% </a:t>
            </a:r>
            <a:r>
              <a:rPr lang="en-US" sz="1600" dirty="0"/>
              <a:t>of </a:t>
            </a:r>
            <a:r>
              <a:rPr lang="en-US" sz="1600" dirty="0" smtClean="0"/>
              <a:t>complaints closed </a:t>
            </a:r>
            <a:r>
              <a:rPr lang="en-US" sz="1600" dirty="0"/>
              <a:t>out within 60 days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297930"/>
            <a:ext cx="4038599" cy="357564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endParaRPr lang="en-US" sz="2000" b="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+mj-lt"/>
              </a:rPr>
              <a:t>There were 545* complaints logged with enforcement in the month of April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+mj-lt"/>
              </a:rPr>
              <a:t>There were 36 complaints against the marijuana industry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+mj-lt"/>
              </a:rPr>
              <a:t>79% of total complaints were COVID-19 relate</a:t>
            </a:r>
            <a:r>
              <a:rPr lang="en-US" b="0" dirty="0" smtClean="0">
                <a:latin typeface="+mj-lt"/>
              </a:rPr>
              <a:t>d</a:t>
            </a:r>
            <a:endParaRPr lang="en-US" b="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9294" y="1297930"/>
            <a:ext cx="4067267" cy="357564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Covid-19 Complaints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/>
              <a:t>3</a:t>
            </a:fld>
            <a:endParaRPr lang="en-US" sz="1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119460"/>
              </p:ext>
            </p:extLst>
          </p:nvPr>
        </p:nvGraphicFramePr>
        <p:xfrm>
          <a:off x="609601" y="990600"/>
          <a:ext cx="7620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257800"/>
            <a:ext cx="788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COVID-19 safety/health complaints have been on a steady decline since a high </a:t>
            </a:r>
          </a:p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 December 2020.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Liquor Complaints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1106C8-54AB-4CB0-8E8B-9FEB83B22589}" type="slidenum">
              <a:rPr lang="en-US" sz="1200" smtClean="0"/>
              <a:t>4</a:t>
            </a:fld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857338"/>
              </p:ext>
            </p:extLst>
          </p:nvPr>
        </p:nvGraphicFramePr>
        <p:xfrm>
          <a:off x="426308" y="990600"/>
          <a:ext cx="794383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599" y="5334001"/>
            <a:ext cx="7221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COVID-19 safety/health complaints are not included in the data. Complaints are higher than the April 2020 numbers due to locations opening up after the COVID-19 restrictions were lifted.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4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cannabis Complaints</a:t>
            </a:r>
            <a:endParaRPr lang="en-US" sz="24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258713"/>
              </p:ext>
            </p:extLst>
          </p:nvPr>
        </p:nvGraphicFramePr>
        <p:xfrm>
          <a:off x="152400" y="918358"/>
          <a:ext cx="8143875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033487"/>
              </p:ext>
            </p:extLst>
          </p:nvPr>
        </p:nvGraphicFramePr>
        <p:xfrm>
          <a:off x="256270" y="914400"/>
          <a:ext cx="8610600" cy="385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5473326"/>
            <a:ext cx="71024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COVID-19 safety/health complaints are not included in the data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837864"/>
              </p:ext>
            </p:extLst>
          </p:nvPr>
        </p:nvGraphicFramePr>
        <p:xfrm>
          <a:off x="533400" y="1371604"/>
          <a:ext cx="7867638" cy="3540503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1273157455"/>
                    </a:ext>
                  </a:extLst>
                </a:gridCol>
                <a:gridCol w="3905238">
                  <a:extLst>
                    <a:ext uri="{9D8B030D-6E8A-4147-A177-3AD203B41FA5}">
                      <a16:colId xmlns:a16="http://schemas.microsoft.com/office/drawing/2014/main" val="2337137327"/>
                    </a:ext>
                  </a:extLst>
                </a:gridCol>
              </a:tblGrid>
              <a:tr h="4166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Subject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Number of educational events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63901"/>
                  </a:ext>
                </a:extLst>
              </a:tr>
              <a:tr h="3123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Covid-19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901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7859"/>
                  </a:ext>
                </a:extLst>
              </a:tr>
              <a:tr h="3123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Regulatory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611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56767"/>
                  </a:ext>
                </a:extLst>
              </a:tr>
              <a:tr h="3123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Public Safety - Over service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64712"/>
                  </a:ext>
                </a:extLst>
              </a:tr>
              <a:tr h="3123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Youth access to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liquor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402026"/>
                  </a:ext>
                </a:extLst>
              </a:tr>
              <a:tr h="3123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Public Safety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57503"/>
                  </a:ext>
                </a:extLst>
              </a:tr>
              <a:tr h="3123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Licensing/Permits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88990"/>
                  </a:ext>
                </a:extLst>
              </a:tr>
              <a:tr h="3123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Advertising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67466"/>
                  </a:ext>
                </a:extLst>
              </a:tr>
              <a:tr h="3123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New licensee support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45765"/>
                  </a:ext>
                </a:extLst>
              </a:tr>
              <a:tr h="3123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Vapor education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286763"/>
                  </a:ext>
                </a:extLst>
              </a:tr>
              <a:tr h="3123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Community-based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education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90937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71600" y="9144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anose="020B0502020104020203" pitchFamily="34" charset="0"/>
              </a:rPr>
              <a:t>April - Top Ten Educational Topics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281" y="5312215"/>
            <a:ext cx="615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61% of education given was related to public safety topics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66801"/>
            <a:ext cx="3520440" cy="3725798"/>
          </a:xfrm>
          <a:ln w="19050">
            <a:solidFill>
              <a:srgbClr val="B7B7FF"/>
            </a:solidFill>
          </a:ln>
        </p:spPr>
        <p:txBody>
          <a:bodyPr anchor="t">
            <a:normAutofit fontScale="92500" lnSpcReduction="10000"/>
          </a:bodyPr>
          <a:lstStyle/>
          <a:p>
            <a:r>
              <a:rPr lang="en-US" sz="2200" dirty="0" smtClean="0">
                <a:latin typeface="+mj-lt"/>
              </a:rPr>
              <a:t>Liquor Unit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1760educational contacts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248 hours given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2370 people received the education</a:t>
            </a:r>
            <a:endParaRPr lang="en-US" sz="1200" dirty="0" smtClean="0">
              <a:latin typeface="+mj-lt"/>
            </a:endParaRPr>
          </a:p>
          <a:p>
            <a:pPr marL="0" indent="0"/>
            <a:r>
              <a:rPr lang="en-US" sz="2200" dirty="0" smtClean="0">
                <a:latin typeface="+mj-lt"/>
              </a:rPr>
              <a:t>Cannabis </a:t>
            </a:r>
            <a:r>
              <a:rPr lang="en-US" sz="2200" dirty="0">
                <a:latin typeface="+mj-lt"/>
              </a:rPr>
              <a:t>Unit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442 </a:t>
            </a:r>
            <a:r>
              <a:rPr lang="en-US" sz="2200" b="0" dirty="0">
                <a:latin typeface="+mj-lt"/>
              </a:rPr>
              <a:t>educational contacts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172 </a:t>
            </a:r>
            <a:r>
              <a:rPr lang="en-US" sz="2200" b="0" dirty="0">
                <a:latin typeface="+mj-lt"/>
              </a:rPr>
              <a:t>hours given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758 </a:t>
            </a:r>
            <a:r>
              <a:rPr lang="en-US" sz="2200" b="0" dirty="0">
                <a:latin typeface="+mj-lt"/>
              </a:rPr>
              <a:t>people received the education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06C8-54AB-4CB0-8E8B-9FEB83B2258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License Support and Education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1066801"/>
            <a:ext cx="3676638" cy="3725797"/>
          </a:xfrm>
          <a:prstGeom prst="rect">
            <a:avLst/>
          </a:prstGeom>
          <a:ln w="19050">
            <a:solidFill>
              <a:srgbClr val="B7B7FF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+mj-lt"/>
              </a:rPr>
              <a:t>Tobacco/Vape Unit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66 </a:t>
            </a:r>
            <a:r>
              <a:rPr lang="en-US" sz="2200" b="0" dirty="0">
                <a:latin typeface="+mj-lt"/>
              </a:rPr>
              <a:t>educational contacts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14 </a:t>
            </a:r>
            <a:r>
              <a:rPr lang="en-US" sz="2200" b="0" dirty="0">
                <a:latin typeface="+mj-lt"/>
              </a:rPr>
              <a:t>hours given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67 </a:t>
            </a:r>
            <a:r>
              <a:rPr lang="en-US" sz="2200" b="0" dirty="0">
                <a:latin typeface="+mj-lt"/>
              </a:rPr>
              <a:t>people received the </a:t>
            </a:r>
            <a:r>
              <a:rPr lang="en-US" sz="2200" b="0" dirty="0" smtClean="0">
                <a:latin typeface="+mj-lt"/>
              </a:rPr>
              <a:t>education</a:t>
            </a:r>
            <a:endParaRPr lang="en-US" sz="2200" dirty="0" smtClean="0">
              <a:latin typeface="+mj-lt"/>
            </a:endParaRPr>
          </a:p>
          <a:p>
            <a:pPr marL="0" indent="0"/>
            <a:r>
              <a:rPr lang="en-US" sz="2200" dirty="0" smtClean="0">
                <a:latin typeface="+mj-lt"/>
              </a:rPr>
              <a:t>Total </a:t>
            </a:r>
            <a:r>
              <a:rPr lang="en-US" sz="2200" dirty="0">
                <a:latin typeface="+mj-lt"/>
              </a:rPr>
              <a:t>for </a:t>
            </a:r>
            <a:r>
              <a:rPr lang="en-US" sz="2200" dirty="0" smtClean="0">
                <a:latin typeface="+mj-lt"/>
              </a:rPr>
              <a:t>April</a:t>
            </a:r>
            <a:endParaRPr lang="en-US" sz="22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2268 </a:t>
            </a:r>
            <a:r>
              <a:rPr lang="en-US" sz="2200" b="0" dirty="0">
                <a:latin typeface="+mj-lt"/>
              </a:rPr>
              <a:t>educational contacts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434 hours </a:t>
            </a:r>
            <a:r>
              <a:rPr lang="en-US" sz="2200" b="0" dirty="0">
                <a:latin typeface="+mj-lt"/>
              </a:rPr>
              <a:t>given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0" dirty="0" smtClean="0">
                <a:latin typeface="+mj-lt"/>
              </a:rPr>
              <a:t>3194 </a:t>
            </a:r>
            <a:r>
              <a:rPr lang="en-US" sz="2200" b="0" dirty="0">
                <a:latin typeface="+mj-lt"/>
              </a:rPr>
              <a:t>people received the education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5181600"/>
            <a:ext cx="464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Data is for the month of April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License support and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019800"/>
            <a:ext cx="502920" cy="502920"/>
          </a:xfrm>
        </p:spPr>
        <p:txBody>
          <a:bodyPr/>
          <a:lstStyle/>
          <a:p>
            <a:fld id="{7E1106C8-54AB-4CB0-8E8B-9FEB83B2258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155239"/>
              </p:ext>
            </p:extLst>
          </p:nvPr>
        </p:nvGraphicFramePr>
        <p:xfrm>
          <a:off x="369570" y="914400"/>
          <a:ext cx="842772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75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172200"/>
            <a:ext cx="502920" cy="502920"/>
          </a:xfrm>
        </p:spPr>
        <p:txBody>
          <a:bodyPr/>
          <a:lstStyle/>
          <a:p>
            <a:fld id="{7E1106C8-54AB-4CB0-8E8B-9FEB83B22589}" type="slidenum">
              <a:rPr lang="en-US" sz="1000" smtClean="0"/>
              <a:t>9</a:t>
            </a:fld>
            <a:endParaRPr lang="en-US" sz="10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419864"/>
              </p:ext>
            </p:extLst>
          </p:nvPr>
        </p:nvGraphicFramePr>
        <p:xfrm>
          <a:off x="457200" y="1004042"/>
          <a:ext cx="8229600" cy="402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8225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AVN</a:t>
            </a:r>
            <a:r>
              <a:rPr lang="en-US" sz="2000" b="1" dirty="0" smtClean="0"/>
              <a:t>s</a:t>
            </a:r>
            <a:r>
              <a:rPr lang="en-US" sz="2400" b="1" dirty="0" smtClean="0"/>
              <a:t> </a:t>
            </a:r>
            <a:r>
              <a:rPr lang="en-US" sz="2400" b="1" dirty="0"/>
              <a:t>Issued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28064"/>
              </p:ext>
            </p:extLst>
          </p:nvPr>
        </p:nvGraphicFramePr>
        <p:xfrm>
          <a:off x="5448300" y="5486400"/>
          <a:ext cx="2667000" cy="1102206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334285866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001327369"/>
                    </a:ext>
                  </a:extLst>
                </a:gridCol>
              </a:tblGrid>
              <a:tr h="29277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AVNs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781508"/>
                  </a:ext>
                </a:extLst>
              </a:tr>
              <a:tr h="254959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85518"/>
                  </a:ext>
                </a:extLst>
              </a:tr>
              <a:tr h="21399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Tobacco/Vape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432925"/>
                  </a:ext>
                </a:extLst>
              </a:tr>
              <a:tr h="187388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Cannabis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7293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" y="5257800"/>
            <a:ext cx="4907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23% of businesses had a repeat violation in the last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12 months.  This is due in part to businesses getting multiple COVID-19 violations.  Division 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oal is 5%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ngle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phClr">
              <a:shade val="25000"/>
              <a:satMod val="150000"/>
            </a:schemeClr>
          </a:contourClr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0000"/>
              <a:shade val="85000"/>
            </a:schemeClr>
            <a:schemeClr val="phClr">
              <a:tint val="95000"/>
              <a:shade val="99000"/>
            </a:schemeClr>
          </a:duotone>
        </a:blip>
        <a:tile tx="0" ty="0" sx="100000" sy="100000" flip="none" algn="tl"/>
      </a:blipFill>
      <a:blipFill rotWithShape="1">
        <a:blip xmlns:r="http://schemas.openxmlformats.org/officeDocument/2006/relationships" r:embed="rId2">
          <a:duotone>
            <a:schemeClr val="phClr">
              <a:tint val="93000"/>
              <a:shade val="85000"/>
            </a:schemeClr>
            <a:schemeClr val="phClr">
              <a:tint val="96000"/>
              <a:shade val="99000"/>
            </a:schemeClr>
          </a:duotone>
        </a:blip>
        <a:tile tx="0" ty="0" sx="90000" sy="90000" flip="none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EF36D2D-0D5B-4D47-981A-7DD974B9FD4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0CA24C4-F1EF-4AC4-89C8-40DF66C18ED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EB9A542-D118-4E3E-A4D7-6DA84378E95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4CBF0A1-DCFD-4D91-B6A5-828395FAD37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E6753C7-C512-4CEB-A2CA-EBBD98EA978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FC2D49C-21A6-4181-9664-3266B0D9D81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BED226A-DA20-4FE2-8AF9-44A1427FBF1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DED8CA0-AC62-4A08-B517-42FE4D76DB3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410738E-FD9A-4837-84A4-CFB43051A0B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3E918AF-CF54-4174-97D9-12F09CFAD44E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BA2BF135-EF52-4AE9-BBE0-84DB8433B8B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B92FD65-38A6-4A67-BEBF-BB2F275EBDD9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1691F6E-622B-4C66-BFC1-53A23EE52237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D2CBCBC-89D6-47A7-9054-9D3DA50520B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50545C1-09FB-413B-A7FB-E07C03AC5BA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0D966BA-1199-4E09-8F99-9EF08A6E1E7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1D8F07C-6A37-4987-9AE0-FCEFF754E160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9467319-6414-4E03-B991-334B4B9B0C1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EAAA534-821A-42FB-9CC5-17C4CC38A7C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0D5448A-C628-43AA-BBFB-681E7E7B4D2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44FB7E7-56E3-4122-8B86-FAA1A4761B9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39F2C28-5AC9-4BA9-A96A-B09E6646B63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F4C395F-3078-4BAD-8D2D-7B3436493880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A4351839-CF2E-45A4-B424-38C331D9A36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B6F0933D-03EE-457C-B20C-2EEDD2AE4B6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507A9AF0-FEA2-4421-AFCA-E0D236C7A577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9D3123FF-F8FD-4DA1-A27B-A876879995FF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A6A0F3AC-C88C-464A-8960-984DF357571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AC60128-419D-4561-887C-E02EF087686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669AE419-17A2-44D7-B9ED-40D267C5C6C6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A3F5B85-B876-4229-B686-67915A0D812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79759B3-1E87-417B-88AC-5FEA3012EEE3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8A9EAB89-FC1C-4297-B495-F426F826C31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F2B2E4F-8595-470D-AD07-71C8632B847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66925C4-D329-4962-891E-1DB2466FEEC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73E5B3F8-1E05-4381-89FA-1428F92D44BC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40A421E9-6088-4AF5-9F76-5F0FF568F0C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99F75DC5-85F5-41F4-AC77-62C7C65A43F5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A0AC50C-EFBF-49A2-8E0A-8954C04B4DF3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CB75FD8F-974A-4858-BCEB-80F456ED470B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E07F4B8B-826B-4638-A997-A01A3108C93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DAB3B6D-6951-4888-8A26-25FF9B60A31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26806882-FB28-43D8-A1AB-50E1B055E1D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22F2DB9-974B-44EE-8D9D-D6DF4EA9F9F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8BC1690-3DAC-4D15-AFFC-79DFD70807F9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4A39BFB-E902-4057-B253-3E70C980E2C5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7976B43-9FB0-4E41-A6E1-1C96FF8336CD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61E7D2ED-FE04-4665-9B28-6F31A7204F75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9C65F6DE-37A8-4B33-8B67-DA703C957A01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95D3317-2820-4E08-BECB-4283E5F0DA14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F020C042-9F39-46D6-BF45-A63D05FE6F0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0477B21F-BFBD-4603-8FCF-37A47635F1E3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37B64CCF-D16D-435A-80A5-88CE7EF90F31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DE5C2713-31AC-4B64-9C30-144F7F455C00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744A5280-D3A5-4383-AD5F-224C9264864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8EBCC55-9E69-4CD2-BA7A-6FC15497E93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03CB3DF4-2BD3-4A79-938E-A0F9C99D5783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FD7D6230-7E22-488D-A868-029F494FE86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C55CF73D-964F-4D2D-9AE4-DE16B5549455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088B526E-4D43-4BF5-8B5A-AF84243C5EA3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4E15BD92-7735-4D6C-AF3C-9876B95C5D5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90A17715-BFE4-4FB3-B6A5-367E8A43B6C1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245AC26A-581C-4527-AEB6-8291DE627F20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00B39F55-1893-4994-9E2D-16192B50C98A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A23F1905-D459-44ED-B030-89DBA6593D6B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6401308-CE06-48F1-A625-1DF4E424304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BD56945-81A2-481B-AF05-0B16F598AE07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52B889B8-E64D-4FA5-B20C-BCCF256D12A2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C07D8385-6077-473F-8631-D00B866651F0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53304DFF-9F42-4E39-9DDB-B98341B0C99A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7928EA33-7C64-4B14-AB42-9CEA22012EE8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E485452C-C102-4957-9F63-B404AFC9BC4F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38EFC86A-018A-4BBB-B902-90B5A146D0D1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97B0A3D4-B8DE-45AB-B66C-DC15851D74A9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26F57902-9EFE-4106-8920-6790A399E9CE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11F78D6-322F-49E4-B76D-FAEDCC7F83C9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4E54FB89-1B24-46A9-9C5D-45D359F5299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EB320C1-217C-47F9-A3B8-EB7E80EBB699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67A34893-870F-43EF-8CEA-DFE1D4F5CAA3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5F77AFE0-84C2-4B49-9D95-7BACC8C493D0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7C4A372D-7B0B-4237-86DD-E0937C31A50B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EB019D1D-E70C-42BA-83F0-4BD3ABF08CC4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66930224-7B40-4EBE-AE83-2EFA1181BC68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4E9A4C87-BDB6-481B-A08B-6B5D265EEC3C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D3A113DE-A6A2-476E-93F2-CE57467705EA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F4837308-44A6-4438-8039-8EC933D58EC9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52BF8AD3-E005-4113-AF13-9EE5A10AA170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126CAA4A-8A2C-472C-AAD2-045C5AA4513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B689579-4E22-4354-8EE7-F09F0EA3E456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DF467101-D24B-4ACB-89EB-D6B03D451FFC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FEF875AE-96A5-4874-9FE8-70C8D858BEDB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DEABAA23-8E54-443D-9A42-477AC933FDC1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F7CEAAE8-C397-4BB9-87A5-816A3ED5DBCE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75DA389A-5665-48CD-AC5A-D1174F967EE3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31C3C40F-EAB0-40A3-B568-BC5331148605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A78611FD-4032-438F-BE5A-5702D6D5CF7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51023</TotalTime>
  <Words>666</Words>
  <Application>Microsoft Office PowerPoint</Application>
  <PresentationFormat>On-screen Show (4:3)</PresentationFormat>
  <Paragraphs>176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Freehand</vt:lpstr>
      <vt:lpstr>Gill Sans MT</vt:lpstr>
      <vt:lpstr>Times New Roman</vt:lpstr>
      <vt:lpstr>Tunga</vt:lpstr>
      <vt:lpstr>Wingdings</vt:lpstr>
      <vt:lpstr>Angles</vt:lpstr>
      <vt:lpstr>April 2021 Status Report</vt:lpstr>
      <vt:lpstr>COMPLAINTS</vt:lpstr>
      <vt:lpstr>Covid-19 Complaints</vt:lpstr>
      <vt:lpstr>Liquor Complaints</vt:lpstr>
      <vt:lpstr>cannabis Complaints</vt:lpstr>
      <vt:lpstr>Education</vt:lpstr>
      <vt:lpstr>License Support and Education</vt:lpstr>
      <vt:lpstr>License support and education</vt:lpstr>
      <vt:lpstr>PowerPoint Presentation</vt:lpstr>
      <vt:lpstr>Alternative Dispute Resolution (ADR)</vt:lpstr>
      <vt:lpstr>Alternative Dispute Resolution (ADR) </vt:lpstr>
      <vt:lpstr>Liquor Compliance Checks</vt:lpstr>
      <vt:lpstr>Cannabis  Compliance checks</vt:lpstr>
      <vt:lpstr>Liquor premises checks </vt:lpstr>
      <vt:lpstr>Cannabis premises checks </vt:lpstr>
      <vt:lpstr>ADmin/Field Hours</vt:lpstr>
      <vt:lpstr>April - admin field time by region</vt:lpstr>
      <vt:lpstr>Night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Complaints</dc:title>
  <dc:creator>Marc Siegfield</dc:creator>
  <cp:lastModifiedBy>Dickson, Dustin P (LCB)</cp:lastModifiedBy>
  <cp:revision>2275</cp:revision>
  <cp:lastPrinted>2021-04-22T20:59:21Z</cp:lastPrinted>
  <dcterms:created xsi:type="dcterms:W3CDTF">2014-07-02T15:27:34Z</dcterms:created>
  <dcterms:modified xsi:type="dcterms:W3CDTF">2021-08-10T00:01:37Z</dcterms:modified>
</cp:coreProperties>
</file>