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4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4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5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6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C98A-32AF-4BDB-8BB7-553023B547B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leg.wa.gov/RCW/default.aspx?cite=3" TargetMode="External"/><Relationship Id="rId2" Type="http://schemas.openxmlformats.org/officeDocument/2006/relationships/hyperlink" Target="http://leg.wa.gov/CodeReviser/Page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lcb.wa.gov/rules/proposed-rul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885" y="1226458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Brief Overview of the Rule Making Process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371" y="5021942"/>
            <a:ext cx="8171543" cy="124822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Kathy Hoffman, MPA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Cannabis Policy and Rules Coordinator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Washington State Liquor and Cannabis Board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April 24, 2019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08460"/>
            <a:ext cx="9144000" cy="86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Basic Rule Making Process</a:t>
            </a:r>
          </a:p>
          <a:p>
            <a:endParaRPr lang="en-US" dirty="0"/>
          </a:p>
          <a:p>
            <a:r>
              <a:rPr lang="en-US" dirty="0" smtClean="0"/>
              <a:t>The standard rule making process is described in chapter 34.05 RCW, the Administrative Procedures Act, and divided into three stages: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Stage 1: Pre-proposal Statement of Inquiry (CR-101) – RCW 34.05.310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Stage 2: Proposed Rule Making (CR-102) - RCW 34.05.320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3: Rule-making Order (CR-103) - RCW 34.05.360</a:t>
            </a:r>
          </a:p>
          <a:p>
            <a:endParaRPr lang="en-US" dirty="0" smtClean="0"/>
          </a:p>
          <a:p>
            <a:r>
              <a:rPr lang="en-US" dirty="0" smtClean="0"/>
              <a:t>Each stage consists of specific tasks and processes.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4084"/>
            <a:ext cx="10447421" cy="1107643"/>
          </a:xfrm>
        </p:spPr>
      </p:pic>
      <p:sp>
        <p:nvSpPr>
          <p:cNvPr id="5" name="TextBox 4"/>
          <p:cNvSpPr txBox="1"/>
          <p:nvPr/>
        </p:nvSpPr>
        <p:spPr>
          <a:xfrm>
            <a:off x="838200" y="2268828"/>
            <a:ext cx="984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38677" y="2376806"/>
            <a:ext cx="2370221" cy="7185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CR-101 Pre-proposal Statement of Inquiry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6080" y="1972842"/>
            <a:ext cx="6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Start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696453" y="3489159"/>
            <a:ext cx="2145631" cy="5534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Stakeholder engagement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696453" y="4387124"/>
            <a:ext cx="2145631" cy="10255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development, drafting, and analysis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061253" y="2726976"/>
            <a:ext cx="3495496" cy="84329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CR-102 Proposal 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7969079" y="3656079"/>
            <a:ext cx="310261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Public Hearing/Comments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09001" y="5031502"/>
            <a:ext cx="310261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Agency Responds to Comments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3738671" y="5890439"/>
            <a:ext cx="1678247" cy="70639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CR-103 Final Adoption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393652" y="6518515"/>
            <a:ext cx="78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Finish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2481472" y="3152585"/>
            <a:ext cx="484632" cy="344512"/>
          </a:xfrm>
          <a:prstGeom prst="downArrow">
            <a:avLst>
              <a:gd name="adj1" fmla="val 16981"/>
              <a:gd name="adj2" fmla="val 40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481472" y="4051609"/>
            <a:ext cx="484632" cy="331212"/>
          </a:xfrm>
          <a:prstGeom prst="downArrow">
            <a:avLst>
              <a:gd name="adj1" fmla="val 16981"/>
              <a:gd name="adj2" fmla="val 56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-Up Arrow 23"/>
          <p:cNvSpPr/>
          <p:nvPr/>
        </p:nvSpPr>
        <p:spPr>
          <a:xfrm>
            <a:off x="3842083" y="3582279"/>
            <a:ext cx="2090583" cy="1425212"/>
          </a:xfrm>
          <a:prstGeom prst="bentUpArrow">
            <a:avLst>
              <a:gd name="adj1" fmla="val 8754"/>
              <a:gd name="adj2" fmla="val 25000"/>
              <a:gd name="adj3" fmla="val 25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9011164">
            <a:off x="7726763" y="2759462"/>
            <a:ext cx="484632" cy="978408"/>
          </a:xfrm>
          <a:prstGeom prst="downArrow">
            <a:avLst>
              <a:gd name="adj1" fmla="val 216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651916">
            <a:off x="9110479" y="4492876"/>
            <a:ext cx="432976" cy="982892"/>
          </a:xfrm>
          <a:prstGeom prst="downArrow">
            <a:avLst>
              <a:gd name="adj1" fmla="val 21698"/>
              <a:gd name="adj2" fmla="val 634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 rot="16200000" flipH="1">
            <a:off x="5470108" y="5868701"/>
            <a:ext cx="677785" cy="784165"/>
          </a:xfrm>
          <a:prstGeom prst="bentUpArrow">
            <a:avLst>
              <a:gd name="adj1" fmla="val 15625"/>
              <a:gd name="adj2" fmla="val 25000"/>
              <a:gd name="adj3" fmla="val 24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4"/>
            <a:ext cx="97591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1</a:t>
            </a:r>
          </a:p>
          <a:p>
            <a:endParaRPr lang="en-US" b="1" dirty="0" smtClean="0"/>
          </a:p>
          <a:p>
            <a:r>
              <a:rPr lang="en-US" b="1" dirty="0" smtClean="0"/>
              <a:t>Pre-Proposal Statement of Inquiry (CR-101) – RCW 34.05.310</a:t>
            </a:r>
          </a:p>
          <a:p>
            <a:endParaRPr lang="en-US" dirty="0" smtClean="0"/>
          </a:p>
          <a:p>
            <a:r>
              <a:rPr lang="en-US" dirty="0" smtClean="0"/>
              <a:t>Purpose: Describes the issue(s) being considered for rule development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CR-101 identifies the purpose and scope of rulemaking.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scope of the rules created through this process is controlled by statutory authority and must be compatible with existing requirements.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rule development occurs after the CR-101 is filed.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collaborates with stakeholders to develop rules.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begins internal development of required analysis as described in chapter 34.05 RCW, the Administrative Procedures Act, and chapter 19.85 RCW, the Regulatory Fairness Act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2</a:t>
            </a:r>
          </a:p>
          <a:p>
            <a:endParaRPr lang="en-US" dirty="0"/>
          </a:p>
          <a:p>
            <a:r>
              <a:rPr lang="en-US" b="1" dirty="0" smtClean="0"/>
              <a:t>Proposed Rule Making (CR-102) – RCW 34.05.320</a:t>
            </a:r>
          </a:p>
          <a:p>
            <a:endParaRPr lang="en-US" dirty="0"/>
          </a:p>
          <a:p>
            <a:r>
              <a:rPr lang="en-US" dirty="0" smtClean="0"/>
              <a:t>Purpose: Describes the rule proposal and impact analysis.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drafts a </a:t>
            </a:r>
            <a:r>
              <a:rPr lang="en-US" i="1" dirty="0" smtClean="0"/>
              <a:t>proposed</a:t>
            </a:r>
            <a:r>
              <a:rPr lang="en-US" dirty="0" smtClean="0"/>
              <a:t> rulemaking order consistent with the requirements of RCW 34.05.320.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the CR-102 is filed, a formal review period and comment process begins.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CR-102 provides information regarding the date, time, and location of the public hearing, how formal comment may be made before the hearing, and other details.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the public hearing, the public may provide oral testimony.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4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3</a:t>
            </a:r>
          </a:p>
          <a:p>
            <a:endParaRPr lang="en-US" dirty="0"/>
          </a:p>
          <a:p>
            <a:r>
              <a:rPr lang="en-US" b="1" dirty="0" smtClean="0"/>
              <a:t>Rule Making Order (CR-103P)  – RCW 34.05.360</a:t>
            </a:r>
          </a:p>
          <a:p>
            <a:endParaRPr lang="en-US" dirty="0"/>
          </a:p>
          <a:p>
            <a:r>
              <a:rPr lang="en-US" dirty="0" smtClean="0"/>
              <a:t>Purpose: Final rule adoption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the public hearing and review period, the agency compiles all comments received, and makes a decision whether the proposed rules should be changed or adopted as proposed.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agency makes substantive changes, a supplemental CR-102 must be filed (see RCW 34.05.340), and a second public hearing held. This substantially extends timelines.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agency adopts the rule as proposed, the agency files the rulemaking order, or CR-103P, and the rules typically become effective 31 days later.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comments and the agency’s responses are compiled into a Concise Explanatory Statement, and provided to all commenters and the public shortly after the adopted rules are filed.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Board is the final decision maker for all WSLCB rules. </a:t>
            </a:r>
          </a:p>
        </p:txBody>
      </p:sp>
    </p:spTree>
    <p:extLst>
      <p:ext uri="{BB962C8B-B14F-4D97-AF65-F5344CB8AC3E}">
        <p14:creationId xmlns:p14="http://schemas.microsoft.com/office/powerpoint/2010/main" val="280728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Resources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sz="2000" dirty="0"/>
              <a:t>Washington State Office of the Code Reviser: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leg.wa.gov/CodeReviser/Pages/default.aspx</a:t>
            </a:r>
            <a:endParaRPr lang="en-US" sz="2000" dirty="0" smtClean="0"/>
          </a:p>
          <a:p>
            <a:r>
              <a:rPr lang="en-US" sz="2000" dirty="0" smtClean="0"/>
              <a:t>Washington </a:t>
            </a:r>
            <a:r>
              <a:rPr lang="en-US" sz="2000" dirty="0"/>
              <a:t>State Administrative Procedure Act – Chapter 34.05 RCW – Part III Rule-Making Procedures: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apps.leg.wa.gov/RCW/default.aspx?cite=3</a:t>
            </a:r>
            <a:endParaRPr lang="en-US" sz="2000" dirty="0" smtClean="0"/>
          </a:p>
          <a:p>
            <a:r>
              <a:rPr lang="en-US" sz="2000" dirty="0" smtClean="0"/>
              <a:t>Washington State Liquor and Cannabis Board </a:t>
            </a:r>
            <a:r>
              <a:rPr lang="en-US" sz="2000" dirty="0"/>
              <a:t>Proposed Rules: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lcb.wa.gov/rules/proposed-rules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4084"/>
            <a:ext cx="9845842" cy="1107643"/>
          </a:xfrm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73" y="692708"/>
            <a:ext cx="9845842" cy="1107643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79" y="505608"/>
            <a:ext cx="9845842" cy="110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79" y="505608"/>
            <a:ext cx="9845842" cy="1107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3079" y="2221831"/>
            <a:ext cx="79087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Questions?</a:t>
            </a:r>
          </a:p>
          <a:p>
            <a:endParaRPr lang="en-US" sz="2000" dirty="0"/>
          </a:p>
          <a:p>
            <a:r>
              <a:rPr lang="en-US" sz="2000" dirty="0" smtClean="0"/>
              <a:t>Contact Kathy Hoffman, Cannabis Policy and Rules Coordinator</a:t>
            </a:r>
          </a:p>
          <a:p>
            <a:r>
              <a:rPr lang="en-US" sz="2000" dirty="0" smtClean="0"/>
              <a:t>360-664-1622</a:t>
            </a:r>
          </a:p>
          <a:p>
            <a:r>
              <a:rPr lang="en-US" sz="2000" dirty="0" smtClean="0"/>
              <a:t>katherine.hoffman@lcb.wa.gov </a:t>
            </a:r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r>
              <a:rPr lang="en-US" sz="3600" b="1" dirty="0" smtClean="0"/>
              <a:t>Thank you!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19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542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Brief Overview of the Rule Making Process</vt:lpstr>
      <vt:lpstr>   </vt:lpstr>
      <vt:lpstr>PowerPoint Presentation</vt:lpstr>
      <vt:lpstr>   </vt:lpstr>
      <vt:lpstr>   </vt:lpstr>
      <vt:lpstr> 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Overview of the Rule Making Process</dc:title>
  <dc:creator>Hoffman, Katherine (LCB)</dc:creator>
  <cp:lastModifiedBy>Dickson, Dustin P (LCB)</cp:lastModifiedBy>
  <cp:revision>32</cp:revision>
  <cp:lastPrinted>2019-04-09T16:16:07Z</cp:lastPrinted>
  <dcterms:created xsi:type="dcterms:W3CDTF">2019-03-25T22:52:11Z</dcterms:created>
  <dcterms:modified xsi:type="dcterms:W3CDTF">2019-04-24T15:47:01Z</dcterms:modified>
</cp:coreProperties>
</file>