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336" r:id="rId7"/>
    <p:sldId id="371" r:id="rId8"/>
    <p:sldId id="372" r:id="rId9"/>
    <p:sldId id="341" r:id="rId10"/>
    <p:sldId id="370" r:id="rId11"/>
    <p:sldId id="363" r:id="rId12"/>
    <p:sldId id="361" r:id="rId13"/>
    <p:sldId id="339" r:id="rId14"/>
    <p:sldId id="369" r:id="rId15"/>
    <p:sldId id="340" r:id="rId16"/>
    <p:sldId id="359" r:id="rId17"/>
    <p:sldId id="35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" initials="EL" lastIdx="6" clrIdx="0"/>
  <p:cmAuthor id="1" name="Brian Smith" initials="BE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5268" autoAdjust="0"/>
  </p:normalViewPr>
  <p:slideViewPr>
    <p:cSldViewPr>
      <p:cViewPr varScale="1">
        <p:scale>
          <a:sx n="111" d="100"/>
          <a:sy n="111" d="100"/>
        </p:scale>
        <p:origin x="1728" y="108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303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57531-B1C7-49FF-AF4B-DCD29FE7E09F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07E74-06AA-4C2F-926E-26D1532945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7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2B3A8-0926-4798-A5CF-1F53146A56D6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1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551D7-9C6F-4752-AD3A-2B01912878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5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64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41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36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58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1E18-BA03-475C-A2CB-B7D5768B68C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1E18-BA03-475C-A2CB-B7D5768B68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87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6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1E18-BA03-475C-A2CB-B7D5768B68C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58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1E18-BA03-475C-A2CB-B7D5768B68C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57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64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14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3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99D8-6D32-4C56-A156-D10CCEC2B403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291"/>
            <a:ext cx="9144000" cy="9631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91400" y="207317"/>
            <a:ext cx="1519237" cy="582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4041-6C25-4384-901D-D5A36C662128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0B2-BBD7-4A50-82EC-0E293B992C06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7EFD-E04C-4D52-AF79-9B090AF440CD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6C5-C8F7-4683-9F19-792A2E207F97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72C7-B2BD-463D-8D1A-DD9644616EB9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3" descr="ppheader1-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43800" y="89529"/>
            <a:ext cx="1519237" cy="582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2AAA-B8C5-43B6-B2C6-EC56145F6188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A4-E67E-48FB-8E50-9CE18B1885C8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324A-6EF4-48FC-BBE2-114531D81D4F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4E20-4CC6-45D4-AFEA-D2933A1EC156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4D8B-D1A9-4A81-957E-D97F381D8E0B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2D31-DA79-4A3A-9B10-10334C289E36}" type="datetime1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atest.leafdatazone.com/api_docs/tes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wasupport@leafdatasystem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Isupport@leafdatasystems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6764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Welcome Traceability Software Integrators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733800"/>
            <a:ext cx="3943350" cy="298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4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1812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264453"/>
            <a:ext cx="2209800" cy="813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591228"/>
            <a:ext cx="7620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The transition period from current traceability to Leaf Data Systems is currently scheduled for 58 hours:</a:t>
            </a:r>
          </a:p>
          <a:p>
            <a:pPr marL="685800" lvl="1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40 hours of processing</a:t>
            </a:r>
          </a:p>
          <a:p>
            <a:pPr marL="685800" lvl="1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18 hours of contingency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We are working to reduce this time frame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Licensee product transfers will not be permitted during the transition period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Licensees MUST update Leaf Data Systems with all activities that occurred after current traceability system is shut down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We’ve asked for Advisory Committee input as to when to begin the transition 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2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1066800"/>
            <a:ext cx="8763000" cy="676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200" b="1" dirty="0">
                <a:cs typeface="Arial" panose="020B0604020202020204" pitchFamily="34" charset="0"/>
              </a:rPr>
              <a:t>Cutover Plan</a:t>
            </a:r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9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04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1879899"/>
            <a:ext cx="8001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Validation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Targeting 15 Oct release for code freeze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Prioritizing API impacting issues</a:t>
            </a:r>
          </a:p>
          <a:p>
            <a:pPr lvl="2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Engaging your licensees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Create a cutover plan with your licensees that addresses downtime, data conversion &amp; transactions that have to be deferred (e.g. transfers)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Address creating a record of transactions during system downtime (or a back-up csv file that can be uploaded after go-live by)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Communicate your validation status regularly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Check the Traceability Site Integrator’s page for updates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763000" cy="838200"/>
          </a:xfrm>
        </p:spPr>
        <p:txBody>
          <a:bodyPr>
            <a:noAutofit/>
          </a:bodyPr>
          <a:lstStyle/>
          <a:p>
            <a:pPr algn="l"/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200" b="1" dirty="0">
                <a:cs typeface="Arial" panose="020B0604020202020204" pitchFamily="34" charset="0"/>
              </a:rPr>
              <a:t>Planning Ahead </a:t>
            </a:r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900" b="1" dirty="0">
                <a:cs typeface="Arial" panose="020B0604020202020204" pitchFamily="34" charset="0"/>
              </a:rPr>
              <a:t> </a:t>
            </a:r>
            <a:br>
              <a:rPr lang="en-US" sz="3900" b="1" dirty="0">
                <a:cs typeface="Arial" panose="020B0604020202020204" pitchFamily="34" charset="0"/>
              </a:rPr>
            </a:br>
            <a:endParaRPr lang="en-US" sz="39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93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" y="3048000"/>
            <a:ext cx="8763000" cy="676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dirty="0" smtClean="0">
                <a:cs typeface="Arial" panose="020B0604020202020204" pitchFamily="34" charset="0"/>
              </a:rPr>
              <a:t>Questions?</a:t>
            </a:r>
            <a:endParaRPr lang="en-US" sz="39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1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3987"/>
            <a:ext cx="7924800" cy="147002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/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/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Current 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B62E03-9CA0-4B4D-A306-1931C96CC56F}"/>
              </a:ext>
            </a:extLst>
          </p:cNvPr>
          <p:cNvSpPr txBox="1"/>
          <p:nvPr/>
        </p:nvSpPr>
        <p:spPr>
          <a:xfrm>
            <a:off x="457200" y="1682454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Pushing weekly releases to both WA Stage and WA Test environments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Highest priority – core functionality &amp; API impacts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QA in WA Stage – MJF, then LCB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bug fixes and QA findings, push hotfixes to WA Stage &amp; WA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performance issue – identified cause and have path to resolution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issues identified by integrators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Critical issues such as performance issue underway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Non-critical issues such as ideas for improving calls, cosmetic items captured but deferred until after go live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219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3987"/>
            <a:ext cx="8534400" cy="442201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API Documentation updated - ongoing effort to improve </a:t>
            </a:r>
            <a:r>
              <a:rPr lang="en-US" sz="1800" dirty="0">
                <a:hlinkClick r:id="rId3"/>
              </a:rPr>
              <a:t>https://watest.leafdatazone.com/api_docs/test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Draft User Manual Addendum C – relates UI with API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Draft User Manual Addendum A – step by step in UI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Release notes – changing process to add info on where API impacts are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Q &amp; A list – compiling questions and capturing answers to share with all integrators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Documentation </a:t>
            </a:r>
          </a:p>
        </p:txBody>
      </p:sp>
    </p:spTree>
    <p:extLst>
      <p:ext uri="{BB962C8B-B14F-4D97-AF65-F5344CB8AC3E}">
        <p14:creationId xmlns:p14="http://schemas.microsoft.com/office/powerpoint/2010/main" val="155494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763000" cy="676828"/>
          </a:xfrm>
        </p:spPr>
        <p:txBody>
          <a:bodyPr>
            <a:noAutofit/>
          </a:bodyPr>
          <a:lstStyle/>
          <a:p>
            <a:pPr algn="l"/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200" b="1" dirty="0">
                <a:cs typeface="Arial" panose="020B0604020202020204" pitchFamily="34" charset="0"/>
              </a:rPr>
              <a:t>Licensee</a:t>
            </a:r>
            <a:r>
              <a:rPr lang="en-US" sz="3900" b="1" dirty="0">
                <a:cs typeface="Arial" panose="020B0604020202020204" pitchFamily="34" charset="0"/>
              </a:rPr>
              <a:t> </a:t>
            </a:r>
            <a:r>
              <a:rPr lang="en-US" sz="3200" b="1" dirty="0">
                <a:cs typeface="Arial" panose="020B0604020202020204" pitchFamily="34" charset="0"/>
              </a:rPr>
              <a:t>Support </a:t>
            </a:r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900" b="1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905000"/>
            <a:ext cx="7848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MJ Freeway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888-420-5813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3"/>
              </a:rPr>
              <a:t>wasupport@leafdatasystems.com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 Support Topics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Licensee User Interface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System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System access, workflow and usability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Assistance with manifests and transfers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Reporting  </a:t>
            </a:r>
            <a:endParaRPr lang="en-US" sz="2000" b="1" dirty="0"/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</a:rPr>
              <a:t>Integration Support </a:t>
            </a:r>
            <a:r>
              <a:rPr lang="en-US" sz="2400" dirty="0"/>
              <a:t>– </a:t>
            </a:r>
            <a:r>
              <a:rPr lang="en-US" sz="2000" dirty="0">
                <a:hlinkClick r:id="rId4"/>
              </a:rPr>
              <a:t>APIsupport@leafdatasystems.com</a:t>
            </a:r>
            <a:endParaRPr lang="en-US" sz="2400" dirty="0"/>
          </a:p>
          <a:p>
            <a:pPr lvl="1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836776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</a:t>
            </a:r>
            <a:r>
              <a:rPr lang="en-US" b="1" dirty="0"/>
              <a:t>October support hours:   8 AM to 6 PM PT M-F;  10 AM – 4 PM S-S                </a:t>
            </a:r>
          </a:p>
          <a:p>
            <a:r>
              <a:rPr lang="en-US" b="1" dirty="0"/>
              <a:t>            After cutover:  6 AM to 6 PM PT seven days a week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39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9050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Integrators will develop against their WA Leaf Data Systems test account.  This will involve both integration and validation work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Examples of calls that need to be executed successfully for validation: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Disposal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Inventory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Inventory Adjustment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Inventory Transfer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Lab result (for Testing Lab licensees only)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Plant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Tax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Harvest batch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763000" cy="676828"/>
          </a:xfrm>
        </p:spPr>
        <p:txBody>
          <a:bodyPr>
            <a:noAutofit/>
          </a:bodyPr>
          <a:lstStyle/>
          <a:p>
            <a:pPr algn="l"/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200" b="1" dirty="0">
                <a:cs typeface="Arial" panose="020B0604020202020204" pitchFamily="34" charset="0"/>
              </a:rPr>
              <a:t>Software Validation </a:t>
            </a:r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9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210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574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MJ Freeway will pull logs after the integrator reports that the required API calls have been completed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MJ Freeway will evaluate required calls for successful completion: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Calls contain required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Review for excessive number of calls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Determine if any calls returned errors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If calls successful then integrator will be added to validated vendor list – vendor will be posted to approved vendor lists on MJ Freeway and WSLCB websites and the vendor will be notified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763000" cy="676828"/>
          </a:xfrm>
        </p:spPr>
        <p:txBody>
          <a:bodyPr>
            <a:noAutofit/>
          </a:bodyPr>
          <a:lstStyle/>
          <a:p>
            <a:pPr algn="l"/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200" b="1" dirty="0">
                <a:cs typeface="Arial" panose="020B0604020202020204" pitchFamily="34" charset="0"/>
              </a:rPr>
              <a:t>Software Validation </a:t>
            </a:r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9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363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06395"/>
              </p:ext>
            </p:extLst>
          </p:nvPr>
        </p:nvGraphicFramePr>
        <p:xfrm>
          <a:off x="457200" y="1828800"/>
          <a:ext cx="7467600" cy="431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 Content Areas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2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 9-10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Plants and Harvested Materials; Intermediate and End Products; Interfaces (initial); Data Migration; Administration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63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 16-17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Plants and Harvested Materials II; Intermediate and End Products II;  Transporter – license types;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93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 23-24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Samples 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Manifests;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Labs – additional functionality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29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1.18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 30 – Oct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Licensee User Interface (UI);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SAW integration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29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1.19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 7-8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Interfaces (remaining) [WSP ACCESS; Tax &amp; Fee; Licensing]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29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 14-15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Non-functional requirements (Security; OCIO compliance requirements)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763000" cy="676828"/>
          </a:xfrm>
        </p:spPr>
        <p:txBody>
          <a:bodyPr>
            <a:noAutofit/>
          </a:bodyPr>
          <a:lstStyle/>
          <a:p>
            <a:pPr algn="l"/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200" b="1" dirty="0">
                <a:cs typeface="Arial" panose="020B0604020202020204" pitchFamily="34" charset="0"/>
              </a:rPr>
              <a:t>Release Schedule</a:t>
            </a:r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9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200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382507"/>
            <a:ext cx="1371600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618122"/>
            <a:ext cx="76200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Receiving weekly copies of database dump from the current MJ Traceability System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LCB team processes data and pushes to MJF team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MJF team loads data into Leaf Data Systems environment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Repeat process and find ways to streamline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Perform validations on data to verify conversion successful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1066800"/>
            <a:ext cx="8763000" cy="676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200" b="1" dirty="0">
                <a:cs typeface="Arial" panose="020B0604020202020204" pitchFamily="34" charset="0"/>
              </a:rPr>
              <a:t>Data Conversion Status</a:t>
            </a:r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9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287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591228"/>
            <a:ext cx="7620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Use a dump of the current traceability database to convert data for all licensees before implementation.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Backup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If LCB is not able to execute conversion for any reason, Licensees will need to create their data after cutover using: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State Traceability Web Site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CSV File Interface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Commercial Software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763000" cy="676828"/>
          </a:xfrm>
        </p:spPr>
        <p:txBody>
          <a:bodyPr>
            <a:noAutofit/>
          </a:bodyPr>
          <a:lstStyle/>
          <a:p>
            <a:pPr algn="l"/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200" b="1" dirty="0">
                <a:cs typeface="Arial" panose="020B0604020202020204" pitchFamily="34" charset="0"/>
              </a:rPr>
              <a:t>Data Conversion</a:t>
            </a:r>
            <a:r>
              <a:rPr lang="en-US" sz="3900" b="1" dirty="0">
                <a:cs typeface="Arial" panose="020B0604020202020204" pitchFamily="34" charset="0"/>
              </a:rPr>
              <a:t/>
            </a:r>
            <a:br>
              <a:rPr lang="en-US" sz="3900" b="1" dirty="0">
                <a:cs typeface="Arial" panose="020B0604020202020204" pitchFamily="34" charset="0"/>
              </a:rPr>
            </a:br>
            <a:r>
              <a:rPr lang="en-US" sz="39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14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Status xmlns="c44ee185-8756-47a0-ac69-7b154508ed83">Draft</Status>
    <PublishingStartDate xmlns="http://schemas.microsoft.com/sharepoint/v3" xsi:nil="true"/>
    <_dlc_DocId xmlns="5bc93a82-2fa7-45c3-a257-2009c96618b9">JR3YZVZ24WMT-695-774</_dlc_DocId>
    <_dlc_DocIdUrl xmlns="5bc93a82-2fa7-45c3-a257-2009c96618b9">
      <Url>http://intranet/PMR/traceability/_layouts/15/DocIdRedir.aspx?ID=JR3YZVZ24WMT-695-774</Url>
      <Description>JR3YZVZ24WMT-695-774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5D8C22A33B5843BE31B0C38B30E405" ma:contentTypeVersion="2" ma:contentTypeDescription="Create a new document." ma:contentTypeScope="" ma:versionID="3b5b64ad99fa1b259ab736693d147c06">
  <xsd:schema xmlns:xsd="http://www.w3.org/2001/XMLSchema" xmlns:xs="http://www.w3.org/2001/XMLSchema" xmlns:p="http://schemas.microsoft.com/office/2006/metadata/properties" xmlns:ns1="http://schemas.microsoft.com/sharepoint/v3" xmlns:ns2="5bc93a82-2fa7-45c3-a257-2009c96618b9" xmlns:ns3="c44ee185-8756-47a0-ac69-7b154508ed83" targetNamespace="http://schemas.microsoft.com/office/2006/metadata/properties" ma:root="true" ma:fieldsID="b47d7d3a077e0e1ba03d1dd14a9b2580" ns1:_="" ns2:_="" ns3:_="">
    <xsd:import namespace="http://schemas.microsoft.com/sharepoint/v3"/>
    <xsd:import namespace="5bc93a82-2fa7-45c3-a257-2009c96618b9"/>
    <xsd:import namespace="c44ee185-8756-47a0-ac69-7b154508ed8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internalName="PublishingStartDate">
      <xsd:simpleType>
        <xsd:restriction base="dms:Unknown"/>
      </xsd:simpleType>
    </xsd:element>
    <xsd:element name="PublishingExpirationDate" ma:index="12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93a82-2fa7-45c3-a257-2009c96618b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ee185-8756-47a0-ac69-7b154508ed83" elementFormDefault="qualified">
    <xsd:import namespace="http://schemas.microsoft.com/office/2006/documentManagement/types"/>
    <xsd:import namespace="http://schemas.microsoft.com/office/infopath/2007/PartnerControls"/>
    <xsd:element name="Status" ma:index="13" ma:displayName="Status" ma:default="Draft" ma:format="Dropdown" ma:internalName="Status">
      <xsd:simpleType>
        <xsd:restriction base="dms:Choice">
          <xsd:enumeration value="Draft"/>
          <xsd:enumeration value="Ops Review"/>
          <xsd:enumeration value="Fi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00DECAE3-F0E4-4414-81A4-BD98B146C9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E676AA-1C38-49BB-A96A-B84120892858}">
  <ds:schemaRefs>
    <ds:schemaRef ds:uri="http://purl.org/dc/elements/1.1/"/>
    <ds:schemaRef ds:uri="http://www.w3.org/XML/1998/namespace"/>
    <ds:schemaRef ds:uri="c44ee185-8756-47a0-ac69-7b154508ed83"/>
    <ds:schemaRef ds:uri="http://schemas.microsoft.com/office/2006/documentManagement/types"/>
    <ds:schemaRef ds:uri="5bc93a82-2fa7-45c3-a257-2009c96618b9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B4A063-78F3-4E17-B913-5E79D709B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bc93a82-2fa7-45c3-a257-2009c96618b9"/>
    <ds:schemaRef ds:uri="c44ee185-8756-47a0-ac69-7b154508ed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613D5D9-6247-4A36-99B2-9DBE610FF0C2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4863B49-CB13-495B-857D-5BF175ED033B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12866</TotalTime>
  <Words>545</Words>
  <Application>Microsoft Office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  </vt:lpstr>
      <vt:lpstr> API Documentation updated - ongoing effort to improve https://watest.leafdatazone.com/api_docs/test  Draft User Manual Addendum C – relates UI with API  Draft User Manual Addendum A – step by step in UI  Release notes – changing process to add info on where API impacts are  Q &amp; A list – compiling questions and capturing answers to share with all integrators </vt:lpstr>
      <vt:lpstr> Licensee Support   </vt:lpstr>
      <vt:lpstr> Software Validation   </vt:lpstr>
      <vt:lpstr> Software Validation   </vt:lpstr>
      <vt:lpstr> Release Schedule  </vt:lpstr>
      <vt:lpstr>PowerPoint Presentation</vt:lpstr>
      <vt:lpstr> Data Conversion  </vt:lpstr>
      <vt:lpstr>PowerPoint Presentation</vt:lpstr>
      <vt:lpstr> Planning Ahead    </vt:lpstr>
      <vt:lpstr>PowerPoint Presentation</vt:lpstr>
    </vt:vector>
  </TitlesOfParts>
  <Company>Washington State Liquor Control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</dc:title>
  <dc:creator>Brian Smith</dc:creator>
  <cp:lastModifiedBy>Giesecke, Steve (LCB)</cp:lastModifiedBy>
  <cp:revision>880</cp:revision>
  <cp:lastPrinted>2017-09-27T15:25:10Z</cp:lastPrinted>
  <dcterms:created xsi:type="dcterms:W3CDTF">2010-05-14T21:12:23Z</dcterms:created>
  <dcterms:modified xsi:type="dcterms:W3CDTF">2017-10-05T16:45:19Z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0x010100195D8C22A33B5843BE31B0C38B30E405</vt:lpwstr>
  </property>
  <property fmtid="{D5CDD505-2E9C-101B-9397-08002B2CF9AE}" pid="3" name="_dlc_DocIdItemGuid">
    <vt:lpwstr>f2e077ff-dfa7-4fdc-8e9d-ea8a98bbab2a</vt:lpwstr>
  </property>
</Properties>
</file>