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9" autoAdjust="0"/>
  </p:normalViewPr>
  <p:slideViewPr>
    <p:cSldViewPr>
      <p:cViewPr varScale="1">
        <p:scale>
          <a:sx n="64" d="100"/>
          <a:sy n="64" d="100"/>
        </p:scale>
        <p:origin x="134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21DFCD-6B28-4242-BA6D-9E6CD02207B5}" type="datetimeFigureOut">
              <a:rPr lang="en-US" smtClean="0"/>
              <a:t>6/24/2016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3A1E18-BA03-475C-A2CB-B7D5768B6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756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F7AC-5547-474C-846E-5FB69D950066}" type="datetimeFigureOut">
              <a:rPr lang="en-US" smtClean="0"/>
              <a:t>6/24/2016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053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F7AC-5547-474C-846E-5FB69D950066}" type="datetimeFigureOut">
              <a:rPr lang="en-US" smtClean="0"/>
              <a:t>6/24/2016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418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38200"/>
            <a:ext cx="2057400" cy="5470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F7AC-5547-474C-846E-5FB69D950066}" type="datetimeFigureOut">
              <a:rPr lang="en-US" smtClean="0"/>
              <a:t>6/24/2016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481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F7AC-5547-474C-846E-5FB69D950066}" type="datetimeFigureOut">
              <a:rPr lang="en-US" smtClean="0"/>
              <a:t>6/24/2016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912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F7AC-5547-474C-846E-5FB69D950066}" type="datetimeFigureOut">
              <a:rPr lang="en-US" smtClean="0"/>
              <a:t>6/24/2016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138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F7AC-5547-474C-846E-5FB69D950066}" type="datetimeFigureOut">
              <a:rPr lang="en-US" smtClean="0"/>
              <a:t>6/24/2016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156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4040188" cy="4873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622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828800"/>
            <a:ext cx="4041775" cy="4873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3622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F7AC-5547-474C-846E-5FB69D950066}" type="datetimeFigureOut">
              <a:rPr lang="en-US" smtClean="0"/>
              <a:t>6/24/2016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81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F7AC-5547-474C-846E-5FB69D950066}" type="datetimeFigureOut">
              <a:rPr lang="en-US" smtClean="0"/>
              <a:t>6/24/2016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827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F7AC-5547-474C-846E-5FB69D950066}" type="datetimeFigureOut">
              <a:rPr lang="en-US" smtClean="0"/>
              <a:t>6/24/2016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976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3008313" cy="704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1400" y="914400"/>
            <a:ext cx="5111750" cy="5395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52600"/>
            <a:ext cx="3008313" cy="45386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F7AC-5547-474C-846E-5FB69D950066}" type="datetimeFigureOut">
              <a:rPr lang="en-US" smtClean="0"/>
              <a:t>6/24/2016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604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4399"/>
            <a:ext cx="5486400" cy="3813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F7AC-5547-474C-846E-5FB69D950066}" type="datetimeFigureOut">
              <a:rPr lang="en-US" smtClean="0"/>
              <a:t>6/24/2016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202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8229600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3F7AC-5547-474C-846E-5FB69D950066}" type="datetimeFigureOut">
              <a:rPr lang="en-US" smtClean="0"/>
              <a:t>6/24/2016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  <p:pic>
        <p:nvPicPr>
          <p:cNvPr id="1026" name="Picture 2" descr="http://intranet/Forms/PublishingImages/2015ppt-titlebar_blue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3999" cy="955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914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wslcb.mjtraceability.com" TargetMode="External"/><Relationship Id="rId2" Type="http://schemas.openxmlformats.org/officeDocument/2006/relationships/hyperlink" Target="mailto:http://app.leg.wa.gov/wac/default.aspx?cite=314-55&amp;full=true#314-55-09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http://lawfilesext.leg.wa.gov/biennium/2015-16/Pdf/Bills/Session%20Laws/House/2521.SL.pdf" TargetMode="External"/><Relationship Id="rId2" Type="http://schemas.openxmlformats.org/officeDocument/2006/relationships/hyperlink" Target="mailto:http://app.leg.wa.gov/rcw/default.aspx?cite=69.50&amp;full=true#69.50.35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mailto:http://app.leg.wa.gov/wac/default.aspx?cite=314-55&amp;full=true#314-55-097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Traceability System Update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7696200" cy="1066800"/>
          </a:xfrm>
        </p:spPr>
        <p:txBody>
          <a:bodyPr/>
          <a:lstStyle/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Destroying products at retail locations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53200" y="591271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June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24, 2016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85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Overview of New Functionality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1"/>
            <a:ext cx="8229600" cy="3657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r>
              <a:rPr lang="en-US" sz="2800" dirty="0" smtClean="0"/>
              <a:t>New Functionality will allow retailers to:</a:t>
            </a:r>
          </a:p>
          <a:p>
            <a:pPr lvl="1"/>
            <a:r>
              <a:rPr lang="en-US" sz="2400" dirty="0" smtClean="0"/>
              <a:t>Destroy products at their licensed retail location by rendering the marijuana product into waste as required in </a:t>
            </a:r>
            <a:r>
              <a:rPr lang="en-US" sz="2400" dirty="0" smtClean="0">
                <a:hlinkClick r:id="rId2"/>
              </a:rPr>
              <a:t>WAC 314-55-097</a:t>
            </a:r>
            <a:r>
              <a:rPr lang="en-US" sz="2400" dirty="0" smtClean="0"/>
              <a:t> - </a:t>
            </a:r>
            <a:r>
              <a:rPr lang="en-US" sz="2400" b="1" dirty="0"/>
              <a:t>Marijuana waste </a:t>
            </a:r>
            <a:r>
              <a:rPr lang="en-US" sz="2400" b="1" dirty="0" smtClean="0"/>
              <a:t>disposal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5791200"/>
            <a:ext cx="7924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All examples are created using the WSLCB Traceability System Interface located at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wslcb.mjtraceability.com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  If you use a third party software system you will need to contact your vendor for system specific instructions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376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Statutory Approval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hlinkClick r:id="rId2"/>
              </a:rPr>
              <a:t>RCW 69.50.357 </a:t>
            </a:r>
            <a:r>
              <a:rPr lang="en-US" sz="2800" dirty="0" smtClean="0"/>
              <a:t>was changed in the 2016 Legislative Session by </a:t>
            </a:r>
            <a:r>
              <a:rPr lang="en-US" sz="2800" dirty="0" smtClean="0">
                <a:hlinkClick r:id="rId3"/>
              </a:rPr>
              <a:t>HB 2521 </a:t>
            </a:r>
            <a:r>
              <a:rPr lang="en-US" sz="2800" dirty="0" smtClean="0"/>
              <a:t>to allow for marijuana products to be open at retail locations for the purposes of disposal as authorized by the WSLCB.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68867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Destroying Products at Retail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To destroy products at retail locations in the Traceability system, select the line item you would like to set for destruction. 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581400"/>
            <a:ext cx="7982566" cy="226864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981063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Destroying Products at Retail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After the line item is highlighted select the Destroy button located at the bottom of the Inventory tab screen. </a:t>
            </a:r>
          </a:p>
          <a:p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2895600"/>
            <a:ext cx="4079487" cy="562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945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Destroying Products at Retail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 window will appear requesting a reason for destruction and indicating the mandatory 72hr quarantine </a:t>
            </a:r>
            <a:r>
              <a:rPr lang="en-US" sz="2000" dirty="0" smtClean="0"/>
              <a:t>period.</a:t>
            </a:r>
          </a:p>
          <a:p>
            <a:r>
              <a:rPr lang="en-US" sz="2000" dirty="0" smtClean="0"/>
              <a:t>Select </a:t>
            </a:r>
            <a:r>
              <a:rPr lang="en-US" sz="2000" dirty="0"/>
              <a:t>a reason for the destruction from the drop down menu</a:t>
            </a:r>
          </a:p>
          <a:p>
            <a:r>
              <a:rPr lang="en-US" sz="2000" dirty="0"/>
              <a:t>If selecting “Other” you must add a description in the text field </a:t>
            </a:r>
            <a:r>
              <a:rPr lang="en-US" sz="2000" dirty="0" smtClean="0"/>
              <a:t>below</a:t>
            </a:r>
            <a:endParaRPr lang="en-US" sz="2000" dirty="0"/>
          </a:p>
          <a:p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505200"/>
            <a:ext cx="3581400" cy="321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0296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Destroying Products at Retail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724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system will verify that the highlighted item was successfully scheduled for destruction. 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At which time the mandatory 72 hour quarantine will be triggered and identified under the status column next to the line item.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The hours will count down until the 72 hour period has ended. The status will then change to “ready for destruction.”</a:t>
            </a:r>
          </a:p>
          <a:p>
            <a:endParaRPr lang="en-US" sz="2000" dirty="0"/>
          </a:p>
          <a:p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8412" y="2819400"/>
            <a:ext cx="4067175" cy="80962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0" y="4572000"/>
            <a:ext cx="3438525" cy="109537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236103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Destroying Products at Retail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724400"/>
          </a:xfrm>
        </p:spPr>
        <p:txBody>
          <a:bodyPr>
            <a:normAutofit/>
          </a:bodyPr>
          <a:lstStyle/>
          <a:p>
            <a:endParaRPr lang="en-US" sz="2000" dirty="0"/>
          </a:p>
          <a:p>
            <a:r>
              <a:rPr lang="en-US" sz="2000" dirty="0" smtClean="0"/>
              <a:t>After you have rendered the marijuana product into waste as prescribed in </a:t>
            </a:r>
            <a:r>
              <a:rPr lang="en-US" sz="2000" dirty="0">
                <a:hlinkClick r:id="rId2"/>
              </a:rPr>
              <a:t>WAC 314-55-097</a:t>
            </a:r>
            <a:r>
              <a:rPr lang="en-US" sz="2000" dirty="0"/>
              <a:t> </a:t>
            </a:r>
            <a:r>
              <a:rPr lang="en-US" sz="2000" dirty="0" smtClean="0"/>
              <a:t>- </a:t>
            </a:r>
            <a:r>
              <a:rPr lang="en-US" sz="2000" b="1" dirty="0" smtClean="0"/>
              <a:t>Marijuana </a:t>
            </a:r>
            <a:r>
              <a:rPr lang="en-US" sz="2000" b="1" dirty="0"/>
              <a:t>waste </a:t>
            </a:r>
            <a:r>
              <a:rPr lang="en-US" sz="2000" b="1" dirty="0" smtClean="0"/>
              <a:t>disposal</a:t>
            </a:r>
            <a:r>
              <a:rPr lang="en-US" sz="2000" dirty="0" smtClean="0"/>
              <a:t> – you will then highlight the line item, and select the Destroy button again to complete the destruction and remove the product from the system. </a:t>
            </a:r>
          </a:p>
          <a:p>
            <a:r>
              <a:rPr lang="en-US" sz="2000" dirty="0" smtClean="0"/>
              <a:t>When you select “Destroy”, the system will ask you if you would like to continue: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After you select “Yes” the system will confirm the product has been destroyed and it will be removed from </a:t>
            </a:r>
            <a:r>
              <a:rPr lang="en-US" sz="2000" dirty="0" smtClean="0"/>
              <a:t>your </a:t>
            </a:r>
            <a:r>
              <a:rPr lang="en-US" sz="2000" dirty="0" smtClean="0"/>
              <a:t>inventory. </a:t>
            </a: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600" y="4343400"/>
            <a:ext cx="4021372" cy="12954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621157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19400"/>
            <a:ext cx="8229600" cy="762000"/>
          </a:xfrm>
        </p:spPr>
        <p:txBody>
          <a:bodyPr/>
          <a:lstStyle/>
          <a:p>
            <a:r>
              <a:rPr lang="en-US" b="1" dirty="0" smtClean="0"/>
              <a:t>Thank You!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1654549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17</TotalTime>
  <Words>373</Words>
  <Application>Microsoft Office PowerPoint</Application>
  <PresentationFormat>On-screen Show (4:3)</PresentationFormat>
  <Paragraphs>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Courier New</vt:lpstr>
      <vt:lpstr>Default Theme</vt:lpstr>
      <vt:lpstr>Traceability System Update</vt:lpstr>
      <vt:lpstr>Overview of New Functionality</vt:lpstr>
      <vt:lpstr>Statutory Approval</vt:lpstr>
      <vt:lpstr>Destroying Products at Retail</vt:lpstr>
      <vt:lpstr>Destroying Products at Retail</vt:lpstr>
      <vt:lpstr>Destroying Products at Retail</vt:lpstr>
      <vt:lpstr>Destroying Products at Retail</vt:lpstr>
      <vt:lpstr>Destroying Products at Retail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Jodi Davison</dc:creator>
  <cp:lastModifiedBy>Corier, Peter N (LCB)</cp:lastModifiedBy>
  <cp:revision>6</cp:revision>
  <dcterms:created xsi:type="dcterms:W3CDTF">2015-10-12T21:14:57Z</dcterms:created>
  <dcterms:modified xsi:type="dcterms:W3CDTF">2016-06-24T17:17:47Z</dcterms:modified>
</cp:coreProperties>
</file>