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57" r:id="rId2"/>
    <p:sldId id="267" r:id="rId3"/>
    <p:sldId id="268" r:id="rId4"/>
    <p:sldId id="266"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89" autoAdjust="0"/>
  </p:normalViewPr>
  <p:slideViewPr>
    <p:cSldViewPr>
      <p:cViewPr varScale="1">
        <p:scale>
          <a:sx n="84" d="100"/>
          <a:sy n="84" d="100"/>
        </p:scale>
        <p:origin x="763"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21DFCD-6B28-4242-BA6D-9E6CD02207B5}" type="datetimeFigureOut">
              <a:rPr lang="en-US" smtClean="0"/>
              <a:t>6/23/2016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3A1E18-BA03-475C-A2CB-B7D5768B68C2}" type="slidenum">
              <a:rPr lang="en-US" smtClean="0"/>
              <a:t>‹#›</a:t>
            </a:fld>
            <a:endParaRPr lang="en-US"/>
          </a:p>
        </p:txBody>
      </p:sp>
    </p:spTree>
    <p:extLst>
      <p:ext uri="{BB962C8B-B14F-4D97-AF65-F5344CB8AC3E}">
        <p14:creationId xmlns:p14="http://schemas.microsoft.com/office/powerpoint/2010/main" val="4059756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EF3F7AC-5547-474C-846E-5FB69D950066}" type="datetimeFigureOut">
              <a:rPr lang="en-US" smtClean="0"/>
              <a:t>6/23/2016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63526-708B-4850-B04D-C33859C2D052}" type="slidenum">
              <a:rPr lang="en-US" smtClean="0"/>
              <a:t>‹#›</a:t>
            </a:fld>
            <a:endParaRPr lang="en-US"/>
          </a:p>
        </p:txBody>
      </p:sp>
    </p:spTree>
    <p:extLst>
      <p:ext uri="{BB962C8B-B14F-4D97-AF65-F5344CB8AC3E}">
        <p14:creationId xmlns:p14="http://schemas.microsoft.com/office/powerpoint/2010/main" val="3843053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F3F7AC-5547-474C-846E-5FB69D950066}" type="datetimeFigureOut">
              <a:rPr lang="en-US" smtClean="0"/>
              <a:t>6/23/2016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63526-708B-4850-B04D-C33859C2D052}" type="slidenum">
              <a:rPr lang="en-US" smtClean="0"/>
              <a:t>‹#›</a:t>
            </a:fld>
            <a:endParaRPr lang="en-US"/>
          </a:p>
        </p:txBody>
      </p:sp>
    </p:spTree>
    <p:extLst>
      <p:ext uri="{BB962C8B-B14F-4D97-AF65-F5344CB8AC3E}">
        <p14:creationId xmlns:p14="http://schemas.microsoft.com/office/powerpoint/2010/main" val="3372418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8200"/>
            <a:ext cx="2057400" cy="5470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838200"/>
            <a:ext cx="60198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F3F7AC-5547-474C-846E-5FB69D950066}" type="datetimeFigureOut">
              <a:rPr lang="en-US" smtClean="0"/>
              <a:t>6/23/2016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63526-708B-4850-B04D-C33859C2D052}" type="slidenum">
              <a:rPr lang="en-US" smtClean="0"/>
              <a:t>‹#›</a:t>
            </a:fld>
            <a:endParaRPr lang="en-US"/>
          </a:p>
        </p:txBody>
      </p:sp>
    </p:spTree>
    <p:extLst>
      <p:ext uri="{BB962C8B-B14F-4D97-AF65-F5344CB8AC3E}">
        <p14:creationId xmlns:p14="http://schemas.microsoft.com/office/powerpoint/2010/main" val="3337481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F3F7AC-5547-474C-846E-5FB69D950066}" type="datetimeFigureOut">
              <a:rPr lang="en-US" smtClean="0"/>
              <a:t>6/23/2016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63526-708B-4850-B04D-C33859C2D052}" type="slidenum">
              <a:rPr lang="en-US" smtClean="0"/>
              <a:t>‹#›</a:t>
            </a:fld>
            <a:endParaRPr lang="en-US"/>
          </a:p>
        </p:txBody>
      </p:sp>
    </p:spTree>
    <p:extLst>
      <p:ext uri="{BB962C8B-B14F-4D97-AF65-F5344CB8AC3E}">
        <p14:creationId xmlns:p14="http://schemas.microsoft.com/office/powerpoint/2010/main" val="1616912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F3F7AC-5547-474C-846E-5FB69D950066}" type="datetimeFigureOut">
              <a:rPr lang="en-US" smtClean="0"/>
              <a:t>6/23/2016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63526-708B-4850-B04D-C33859C2D052}" type="slidenum">
              <a:rPr lang="en-US" smtClean="0"/>
              <a:t>‹#›</a:t>
            </a:fld>
            <a:endParaRPr lang="en-US"/>
          </a:p>
        </p:txBody>
      </p:sp>
    </p:spTree>
    <p:extLst>
      <p:ext uri="{BB962C8B-B14F-4D97-AF65-F5344CB8AC3E}">
        <p14:creationId xmlns:p14="http://schemas.microsoft.com/office/powerpoint/2010/main" val="2451138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EF3F7AC-5547-474C-846E-5FB69D950066}" type="datetimeFigureOut">
              <a:rPr lang="en-US" smtClean="0"/>
              <a:t>6/23/2016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D63526-708B-4850-B04D-C33859C2D052}" type="slidenum">
              <a:rPr lang="en-US" smtClean="0"/>
              <a:t>‹#›</a:t>
            </a:fld>
            <a:endParaRPr lang="en-US"/>
          </a:p>
        </p:txBody>
      </p:sp>
    </p:spTree>
    <p:extLst>
      <p:ext uri="{BB962C8B-B14F-4D97-AF65-F5344CB8AC3E}">
        <p14:creationId xmlns:p14="http://schemas.microsoft.com/office/powerpoint/2010/main" val="1425156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28800"/>
            <a:ext cx="4040188" cy="4873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362200"/>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1828800"/>
            <a:ext cx="4041775" cy="4873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8200" y="2362200"/>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F3F7AC-5547-474C-846E-5FB69D950066}" type="datetimeFigureOut">
              <a:rPr lang="en-US" smtClean="0"/>
              <a:t>6/23/2016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D63526-708B-4850-B04D-C33859C2D052}" type="slidenum">
              <a:rPr lang="en-US" smtClean="0"/>
              <a:t>‹#›</a:t>
            </a:fld>
            <a:endParaRPr lang="en-US"/>
          </a:p>
        </p:txBody>
      </p:sp>
    </p:spTree>
    <p:extLst>
      <p:ext uri="{BB962C8B-B14F-4D97-AF65-F5344CB8AC3E}">
        <p14:creationId xmlns:p14="http://schemas.microsoft.com/office/powerpoint/2010/main" val="242881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F3F7AC-5547-474C-846E-5FB69D950066}" type="datetimeFigureOut">
              <a:rPr lang="en-US" smtClean="0"/>
              <a:t>6/23/2016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D63526-708B-4850-B04D-C33859C2D052}" type="slidenum">
              <a:rPr lang="en-US" smtClean="0"/>
              <a:t>‹#›</a:t>
            </a:fld>
            <a:endParaRPr lang="en-US"/>
          </a:p>
        </p:txBody>
      </p:sp>
    </p:spTree>
    <p:extLst>
      <p:ext uri="{BB962C8B-B14F-4D97-AF65-F5344CB8AC3E}">
        <p14:creationId xmlns:p14="http://schemas.microsoft.com/office/powerpoint/2010/main" val="3918827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F3F7AC-5547-474C-846E-5FB69D950066}" type="datetimeFigureOut">
              <a:rPr lang="en-US" smtClean="0"/>
              <a:t>6/23/2016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D63526-708B-4850-B04D-C33859C2D052}" type="slidenum">
              <a:rPr lang="en-US" smtClean="0"/>
              <a:t>‹#›</a:t>
            </a:fld>
            <a:endParaRPr lang="en-US"/>
          </a:p>
        </p:txBody>
      </p:sp>
    </p:spTree>
    <p:extLst>
      <p:ext uri="{BB962C8B-B14F-4D97-AF65-F5344CB8AC3E}">
        <p14:creationId xmlns:p14="http://schemas.microsoft.com/office/powerpoint/2010/main" val="3556976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3008313" cy="7048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81400" y="914400"/>
            <a:ext cx="5111750" cy="53959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752600"/>
            <a:ext cx="3008313" cy="45386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F3F7AC-5547-474C-846E-5FB69D950066}" type="datetimeFigureOut">
              <a:rPr lang="en-US" smtClean="0"/>
              <a:t>6/23/2016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D63526-708B-4850-B04D-C33859C2D052}" type="slidenum">
              <a:rPr lang="en-US" smtClean="0"/>
              <a:t>‹#›</a:t>
            </a:fld>
            <a:endParaRPr lang="en-US"/>
          </a:p>
        </p:txBody>
      </p:sp>
    </p:spTree>
    <p:extLst>
      <p:ext uri="{BB962C8B-B14F-4D97-AF65-F5344CB8AC3E}">
        <p14:creationId xmlns:p14="http://schemas.microsoft.com/office/powerpoint/2010/main" val="1953604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914399"/>
            <a:ext cx="5486400" cy="3813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F3F7AC-5547-474C-846E-5FB69D950066}" type="datetimeFigureOut">
              <a:rPr lang="en-US" smtClean="0"/>
              <a:t>6/23/2016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D63526-708B-4850-B04D-C33859C2D052}" type="slidenum">
              <a:rPr lang="en-US" smtClean="0"/>
              <a:t>‹#›</a:t>
            </a:fld>
            <a:endParaRPr lang="en-US"/>
          </a:p>
        </p:txBody>
      </p:sp>
    </p:spTree>
    <p:extLst>
      <p:ext uri="{BB962C8B-B14F-4D97-AF65-F5344CB8AC3E}">
        <p14:creationId xmlns:p14="http://schemas.microsoft.com/office/powerpoint/2010/main" val="594202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66800"/>
            <a:ext cx="8229600" cy="762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981200"/>
            <a:ext cx="8229600" cy="4144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F3F7AC-5547-474C-846E-5FB69D950066}" type="datetimeFigureOut">
              <a:rPr lang="en-US" smtClean="0"/>
              <a:t>6/23/2016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D63526-708B-4850-B04D-C33859C2D052}" type="slidenum">
              <a:rPr lang="en-US" smtClean="0"/>
              <a:t>‹#›</a:t>
            </a:fld>
            <a:endParaRPr lang="en-US"/>
          </a:p>
        </p:txBody>
      </p:sp>
      <p:pic>
        <p:nvPicPr>
          <p:cNvPr id="1026" name="Picture 2" descr="http://intranet/Forms/PublishingImages/2015ppt-titlebar_blue.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1"/>
            <a:ext cx="9143999" cy="9551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9145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Courier New" panose="02070309020205020404" pitchFamily="49" charset="0"/>
        <a:buChar char="o"/>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wslcb.mjtraceability.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app.leg.wa.gov/wac/default.aspx?cite=314-55-102" TargetMode="External"/><Relationship Id="rId2" Type="http://schemas.openxmlformats.org/officeDocument/2006/relationships/hyperlink" Target="mailto:http://app.leg.wa.gov/wac/default.aspx?cite=314-55&amp;full=true#314-55-10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Traceability System Update</a:t>
            </a:r>
            <a:endParaRPr lang="en-US" b="1" dirty="0"/>
          </a:p>
        </p:txBody>
      </p:sp>
      <p:sp>
        <p:nvSpPr>
          <p:cNvPr id="3" name="Subtitle 2"/>
          <p:cNvSpPr>
            <a:spLocks noGrp="1"/>
          </p:cNvSpPr>
          <p:nvPr>
            <p:ph type="subTitle" idx="1"/>
          </p:nvPr>
        </p:nvSpPr>
        <p:spPr>
          <a:xfrm>
            <a:off x="685800" y="4572000"/>
            <a:ext cx="7696200" cy="1066800"/>
          </a:xfrm>
        </p:spPr>
        <p:txBody>
          <a:bodyPr/>
          <a:lstStyle/>
          <a:p>
            <a:pPr algn="l"/>
            <a:r>
              <a:rPr lang="en-US" sz="2400" dirty="0" smtClean="0">
                <a:solidFill>
                  <a:schemeClr val="tx1"/>
                </a:solidFill>
              </a:rPr>
              <a:t>Minimum Sample Size for Quality Assurance Sampling Protocols WAC 314-55-101</a:t>
            </a:r>
          </a:p>
        </p:txBody>
      </p:sp>
      <p:sp>
        <p:nvSpPr>
          <p:cNvPr id="4" name="TextBox 3"/>
          <p:cNvSpPr txBox="1"/>
          <p:nvPr/>
        </p:nvSpPr>
        <p:spPr>
          <a:xfrm>
            <a:off x="6553200" y="5912712"/>
            <a:ext cx="1752600" cy="369332"/>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June </a:t>
            </a:r>
            <a:r>
              <a:rPr lang="en-US" dirty="0" smtClean="0">
                <a:latin typeface="Arial" panose="020B0604020202020204" pitchFamily="34" charset="0"/>
                <a:cs typeface="Arial" panose="020B0604020202020204" pitchFamily="34" charset="0"/>
              </a:rPr>
              <a:t>24, 2016</a:t>
            </a:r>
            <a:endParaRPr lang="en-US" dirty="0">
              <a:latin typeface="Arial" panose="020B0604020202020204" pitchFamily="34" charset="0"/>
              <a:cs typeface="Arial" panose="020B0604020202020204" pitchFamily="34" charset="0"/>
            </a:endParaRPr>
          </a:p>
        </p:txBody>
      </p:sp>
      <p:sp>
        <p:nvSpPr>
          <p:cNvPr id="5" name="TextBox 4"/>
          <p:cNvSpPr txBox="1"/>
          <p:nvPr/>
        </p:nvSpPr>
        <p:spPr>
          <a:xfrm>
            <a:off x="571500" y="6282044"/>
            <a:ext cx="7924800" cy="738664"/>
          </a:xfrm>
          <a:prstGeom prst="rect">
            <a:avLst/>
          </a:prstGeom>
          <a:noFill/>
        </p:spPr>
        <p:txBody>
          <a:bodyPr wrap="square" rtlCol="0">
            <a:spAutoFit/>
          </a:bodyPr>
          <a:lstStyle/>
          <a:p>
            <a:r>
              <a:rPr lang="en-US" sz="1200" dirty="0" smtClean="0">
                <a:latin typeface="Arial" panose="020B0604020202020204" pitchFamily="34" charset="0"/>
                <a:cs typeface="Arial" panose="020B0604020202020204" pitchFamily="34" charset="0"/>
              </a:rPr>
              <a:t>All examples are created using the WSLCB Traceability System Interface located at </a:t>
            </a:r>
            <a:r>
              <a:rPr lang="en-US" sz="1200" dirty="0" smtClean="0">
                <a:latin typeface="Arial" panose="020B0604020202020204" pitchFamily="34" charset="0"/>
                <a:cs typeface="Arial" panose="020B0604020202020204" pitchFamily="34" charset="0"/>
                <a:hlinkClick r:id="rId2"/>
              </a:rPr>
              <a:t>wslcb.mjtraceability.com</a:t>
            </a:r>
            <a:r>
              <a:rPr lang="en-US" sz="1200" dirty="0" smtClean="0">
                <a:latin typeface="Arial" panose="020B0604020202020204" pitchFamily="34" charset="0"/>
                <a:cs typeface="Arial" panose="020B0604020202020204" pitchFamily="34" charset="0"/>
              </a:rPr>
              <a:t>.  If you use a third party software system you will need to contact your vendor for system specific instructions</a:t>
            </a:r>
          </a:p>
          <a:p>
            <a:endParaRPr lang="en-US" dirty="0"/>
          </a:p>
        </p:txBody>
      </p:sp>
    </p:spTree>
    <p:extLst>
      <p:ext uri="{BB962C8B-B14F-4D97-AF65-F5344CB8AC3E}">
        <p14:creationId xmlns:p14="http://schemas.microsoft.com/office/powerpoint/2010/main" val="16389919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Functionality</a:t>
            </a:r>
            <a:endParaRPr lang="en-US" dirty="0"/>
          </a:p>
        </p:txBody>
      </p:sp>
      <p:sp>
        <p:nvSpPr>
          <p:cNvPr id="3" name="Content Placeholder 2"/>
          <p:cNvSpPr>
            <a:spLocks noGrp="1"/>
          </p:cNvSpPr>
          <p:nvPr>
            <p:ph idx="1"/>
          </p:nvPr>
        </p:nvSpPr>
        <p:spPr>
          <a:xfrm>
            <a:off x="457200" y="1981200"/>
            <a:ext cx="8229600" cy="4724400"/>
          </a:xfrm>
        </p:spPr>
        <p:txBody>
          <a:bodyPr>
            <a:normAutofit fontScale="62500" lnSpcReduction="20000"/>
          </a:bodyPr>
          <a:lstStyle/>
          <a:p>
            <a:r>
              <a:rPr lang="en-US" sz="3800" dirty="0" smtClean="0"/>
              <a:t>Sampling Protocol rules in </a:t>
            </a:r>
            <a:r>
              <a:rPr lang="en-US" sz="3800" dirty="0" smtClean="0">
                <a:hlinkClick r:id="rId2"/>
              </a:rPr>
              <a:t>WAC 314-55-101</a:t>
            </a:r>
            <a:r>
              <a:rPr lang="en-US" sz="3800" dirty="0" smtClean="0"/>
              <a:t> require at least 4g for flower lot QA samples:</a:t>
            </a:r>
          </a:p>
          <a:p>
            <a:r>
              <a:rPr lang="en-US" sz="3800" dirty="0"/>
              <a:t>(3) </a:t>
            </a:r>
            <a:r>
              <a:rPr lang="en-US" sz="3800" b="1" dirty="0"/>
              <a:t>Additional sampling protocols for flower lots:</a:t>
            </a:r>
            <a:endParaRPr lang="en-US" sz="3800" dirty="0"/>
          </a:p>
          <a:p>
            <a:pPr lvl="1"/>
            <a:r>
              <a:rPr lang="en-US" sz="3200" dirty="0"/>
              <a:t>(a) Licensees or certified third-party labs are required to deduct four separate samples from each marijuana flower lot in order to ensure representativeness of the lot. The four samples must be of equal weight, not less than one gram each, and the cumulative weight of the four samples may not be more than the maximum allowed in WAC </a:t>
            </a:r>
            <a:r>
              <a:rPr lang="en-US" sz="3200" b="1" dirty="0">
                <a:hlinkClick r:id="rId3"/>
              </a:rPr>
              <a:t>314-55-102</a:t>
            </a:r>
            <a:r>
              <a:rPr lang="en-US" sz="3200" dirty="0"/>
              <a:t>.</a:t>
            </a:r>
          </a:p>
          <a:p>
            <a:pPr lvl="1"/>
            <a:r>
              <a:rPr lang="en-US" sz="3200" dirty="0"/>
              <a:t>(b) The four separate samples must be taken from different quadrants of the flower lot. A quadrant is the division of a lot into four equal parts. This may be done visually or physically, but must be done in a manner that ensures the samples were deducted from four evenly distributed areas of the flower lot.</a:t>
            </a:r>
          </a:p>
          <a:p>
            <a:pPr lvl="1"/>
            <a:r>
              <a:rPr lang="en-US" sz="3200" dirty="0"/>
              <a:t>(c) The four separate samples may be placed together in a container that conforms to subsection (2) of this section for storage and transfer to a certified third-party lab</a:t>
            </a:r>
            <a:r>
              <a:rPr lang="en-US" sz="3200" dirty="0" smtClean="0"/>
              <a:t>.</a:t>
            </a:r>
            <a:endParaRPr lang="en-US" sz="3200" dirty="0"/>
          </a:p>
        </p:txBody>
      </p:sp>
    </p:spTree>
    <p:extLst>
      <p:ext uri="{BB962C8B-B14F-4D97-AF65-F5344CB8AC3E}">
        <p14:creationId xmlns:p14="http://schemas.microsoft.com/office/powerpoint/2010/main" val="993321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Functionality</a:t>
            </a:r>
            <a:endParaRPr lang="en-US" dirty="0"/>
          </a:p>
        </p:txBody>
      </p:sp>
      <p:sp>
        <p:nvSpPr>
          <p:cNvPr id="3" name="Content Placeholder 2"/>
          <p:cNvSpPr>
            <a:spLocks noGrp="1"/>
          </p:cNvSpPr>
          <p:nvPr>
            <p:ph idx="1"/>
          </p:nvPr>
        </p:nvSpPr>
        <p:spPr>
          <a:xfrm>
            <a:off x="457200" y="1981200"/>
            <a:ext cx="8229600" cy="4724400"/>
          </a:xfrm>
        </p:spPr>
        <p:txBody>
          <a:bodyPr>
            <a:normAutofit/>
          </a:bodyPr>
          <a:lstStyle/>
          <a:p>
            <a:r>
              <a:rPr lang="en-US" sz="3200" dirty="0" smtClean="0"/>
              <a:t>The WSLCB Traceability system will enforce this minimum flower sample requirement. </a:t>
            </a:r>
          </a:p>
          <a:p>
            <a:r>
              <a:rPr lang="en-US" dirty="0" smtClean="0"/>
              <a:t>If a producer attempts to deduct a sample smaller than the required amount the following error will appear:</a:t>
            </a:r>
            <a:endParaRPr lang="en-US" sz="3200" dirty="0"/>
          </a:p>
        </p:txBody>
      </p:sp>
      <p:pic>
        <p:nvPicPr>
          <p:cNvPr id="4" name="Picture 3"/>
          <p:cNvPicPr>
            <a:picLocks noChangeAspect="1"/>
          </p:cNvPicPr>
          <p:nvPr/>
        </p:nvPicPr>
        <p:blipFill>
          <a:blip r:embed="rId2"/>
          <a:stretch>
            <a:fillRect/>
          </a:stretch>
        </p:blipFill>
        <p:spPr>
          <a:xfrm>
            <a:off x="1600200" y="5257800"/>
            <a:ext cx="5813879" cy="990600"/>
          </a:xfrm>
          <a:prstGeom prst="rect">
            <a:avLst/>
          </a:prstGeom>
          <a:ln>
            <a:solidFill>
              <a:schemeClr val="accent1"/>
            </a:solidFill>
          </a:ln>
        </p:spPr>
      </p:pic>
    </p:spTree>
    <p:extLst>
      <p:ext uri="{BB962C8B-B14F-4D97-AF65-F5344CB8AC3E}">
        <p14:creationId xmlns:p14="http://schemas.microsoft.com/office/powerpoint/2010/main" val="1498243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19400"/>
            <a:ext cx="8229600" cy="762000"/>
          </a:xfrm>
        </p:spPr>
        <p:txBody>
          <a:bodyPr/>
          <a:lstStyle/>
          <a:p>
            <a:r>
              <a:rPr lang="en-US" b="1" dirty="0" smtClean="0"/>
              <a:t>Thank You!</a:t>
            </a:r>
            <a:endParaRPr lang="en-US" b="1" dirty="0"/>
          </a:p>
        </p:txBody>
      </p:sp>
    </p:spTree>
    <p:extLst>
      <p:ext uri="{BB962C8B-B14F-4D97-AF65-F5344CB8AC3E}">
        <p14:creationId xmlns:p14="http://schemas.microsoft.com/office/powerpoint/2010/main" val="2470232924"/>
      </p:ext>
    </p:extLst>
  </p:cSld>
  <p:clrMapOvr>
    <a:masterClrMapping/>
  </p:clrMapOvr>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57</TotalTime>
  <Words>109</Words>
  <Application>Microsoft Office PowerPoint</Application>
  <PresentationFormat>On-screen Show (4:3)</PresentationFormat>
  <Paragraphs>14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Courier New</vt:lpstr>
      <vt:lpstr>Default Theme</vt:lpstr>
      <vt:lpstr>Traceability System Update</vt:lpstr>
      <vt:lpstr>Overview of Functionality</vt:lpstr>
      <vt:lpstr>Overview of Functionality</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Jodi Davison</dc:creator>
  <cp:lastModifiedBy>Gates, Tim M (LCB)</cp:lastModifiedBy>
  <cp:revision>14</cp:revision>
  <dcterms:created xsi:type="dcterms:W3CDTF">2015-10-12T21:14:57Z</dcterms:created>
  <dcterms:modified xsi:type="dcterms:W3CDTF">2016-06-23T23:58:31Z</dcterms:modified>
</cp:coreProperties>
</file>