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7" r:id="rId2"/>
    <p:sldId id="258" r:id="rId3"/>
    <p:sldId id="260" r:id="rId4"/>
    <p:sldId id="261" r:id="rId5"/>
    <p:sldId id="262" r:id="rId6"/>
    <p:sldId id="263" r:id="rId7"/>
    <p:sldId id="264" r:id="rId8"/>
    <p:sldId id="265" r:id="rId9"/>
    <p:sldId id="266"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9" autoAdjust="0"/>
  </p:normalViewPr>
  <p:slideViewPr>
    <p:cSldViewPr>
      <p:cViewPr varScale="1">
        <p:scale>
          <a:sx n="64" d="100"/>
          <a:sy n="64" d="100"/>
        </p:scale>
        <p:origin x="134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1DFCD-6B28-4242-BA6D-9E6CD02207B5}" type="datetimeFigureOut">
              <a:rPr lang="en-US" smtClean="0"/>
              <a:t>6/24/2016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3A1E18-BA03-475C-A2CB-B7D5768B68C2}" type="slidenum">
              <a:rPr lang="en-US" smtClean="0"/>
              <a:t>‹#›</a:t>
            </a:fld>
            <a:endParaRPr lang="en-US"/>
          </a:p>
        </p:txBody>
      </p:sp>
    </p:spTree>
    <p:extLst>
      <p:ext uri="{BB962C8B-B14F-4D97-AF65-F5344CB8AC3E}">
        <p14:creationId xmlns:p14="http://schemas.microsoft.com/office/powerpoint/2010/main" val="4059756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F3F7AC-5547-474C-846E-5FB69D950066}"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84305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37241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470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33748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616912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F3F7AC-5547-474C-846E-5FB69D950066}"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245113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F3F7AC-5547-474C-846E-5FB69D950066}"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42515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800"/>
            <a:ext cx="4040188" cy="4873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622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1828800"/>
            <a:ext cx="4041775" cy="4873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0" y="23622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F3F7AC-5547-474C-846E-5FB69D950066}" type="datetimeFigureOut">
              <a:rPr lang="en-US" smtClean="0"/>
              <a:t>6/24/2016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24288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F3F7AC-5547-474C-846E-5FB69D950066}" type="datetimeFigureOut">
              <a:rPr lang="en-US" smtClean="0"/>
              <a:t>6/24/2016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91882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F3F7AC-5547-474C-846E-5FB69D950066}" type="datetimeFigureOut">
              <a:rPr lang="en-US" smtClean="0"/>
              <a:t>6/24/2016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55697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04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81400" y="914400"/>
            <a:ext cx="5111750" cy="5395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538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F3F7AC-5547-474C-846E-5FB69D950066}"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953604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14399"/>
            <a:ext cx="5486400"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F3F7AC-5547-474C-846E-5FB69D950066}"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59420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66800"/>
            <a:ext cx="8229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3F7AC-5547-474C-846E-5FB69D950066}" type="datetimeFigureOut">
              <a:rPr lang="en-US" smtClean="0"/>
              <a:t>6/24/2016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D63526-708B-4850-B04D-C33859C2D052}" type="slidenum">
              <a:rPr lang="en-US" smtClean="0"/>
              <a:t>‹#›</a:t>
            </a:fld>
            <a:endParaRPr lang="en-US"/>
          </a:p>
        </p:txBody>
      </p:sp>
      <p:pic>
        <p:nvPicPr>
          <p:cNvPr id="1026" name="Picture 2" descr="http://intranet/Forms/PublishingImages/2015ppt-titlebar_blue.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
            <a:ext cx="9143999" cy="955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14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Courier New" panose="02070309020205020404" pitchFamily="49" charset="0"/>
        <a:buChar char="o"/>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wslcb.mjtraceabilit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Traceability System Update</a:t>
            </a:r>
            <a:endParaRPr lang="en-US" b="1" dirty="0"/>
          </a:p>
        </p:txBody>
      </p:sp>
      <p:sp>
        <p:nvSpPr>
          <p:cNvPr id="3" name="Subtitle 2"/>
          <p:cNvSpPr>
            <a:spLocks noGrp="1"/>
          </p:cNvSpPr>
          <p:nvPr>
            <p:ph type="subTitle" idx="1"/>
          </p:nvPr>
        </p:nvSpPr>
        <p:spPr>
          <a:xfrm>
            <a:off x="685800" y="4572000"/>
            <a:ext cx="7696200" cy="1066800"/>
          </a:xfrm>
        </p:spPr>
        <p:txBody>
          <a:bodyPr>
            <a:normAutofit/>
          </a:bodyPr>
          <a:lstStyle/>
          <a:p>
            <a:pPr algn="l"/>
            <a:r>
              <a:rPr lang="en-US" sz="2400" dirty="0" smtClean="0">
                <a:solidFill>
                  <a:schemeClr val="tx1"/>
                </a:solidFill>
              </a:rPr>
              <a:t>Ability for shipping vendors to receive product back in their inventory from </a:t>
            </a:r>
            <a:r>
              <a:rPr lang="en-US" sz="2400" dirty="0">
                <a:solidFill>
                  <a:schemeClr val="tx1"/>
                </a:solidFill>
              </a:rPr>
              <a:t>m</a:t>
            </a:r>
            <a:r>
              <a:rPr lang="en-US" sz="2400" dirty="0" smtClean="0">
                <a:solidFill>
                  <a:schemeClr val="tx1"/>
                </a:solidFill>
              </a:rPr>
              <a:t>ultistop </a:t>
            </a:r>
            <a:r>
              <a:rPr lang="en-US" sz="2400" dirty="0">
                <a:solidFill>
                  <a:schemeClr val="tx1"/>
                </a:solidFill>
              </a:rPr>
              <a:t>m</a:t>
            </a:r>
            <a:r>
              <a:rPr lang="en-US" sz="2400" dirty="0" smtClean="0">
                <a:solidFill>
                  <a:schemeClr val="tx1"/>
                </a:solidFill>
              </a:rPr>
              <a:t>anifests</a:t>
            </a:r>
          </a:p>
        </p:txBody>
      </p:sp>
      <p:sp>
        <p:nvSpPr>
          <p:cNvPr id="4" name="TextBox 3"/>
          <p:cNvSpPr txBox="1"/>
          <p:nvPr/>
        </p:nvSpPr>
        <p:spPr>
          <a:xfrm>
            <a:off x="6553200" y="5912712"/>
            <a:ext cx="17526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June </a:t>
            </a:r>
            <a:r>
              <a:rPr lang="en-US" dirty="0" smtClean="0">
                <a:latin typeface="Arial" panose="020B0604020202020204" pitchFamily="34" charset="0"/>
                <a:cs typeface="Arial" panose="020B0604020202020204" pitchFamily="34" charset="0"/>
              </a:rPr>
              <a:t>24, 2016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580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610600" cy="2209800"/>
          </a:xfrm>
        </p:spPr>
        <p:txBody>
          <a:bodyPr/>
          <a:lstStyle/>
          <a:p>
            <a:r>
              <a:rPr lang="en-US" sz="2400" b="1" dirty="0" smtClean="0"/>
              <a:t>Example Continued:</a:t>
            </a:r>
          </a:p>
          <a:p>
            <a:pPr lvl="1"/>
            <a:r>
              <a:rPr lang="en-US" sz="2000" dirty="0" smtClean="0"/>
              <a:t>The Inventory Transfer screen will appear. </a:t>
            </a:r>
            <a:r>
              <a:rPr lang="en-US" sz="2000" dirty="0"/>
              <a:t>The quantity is already entered. Simply select the Save Item button, and then select the OK button to confirm receipt of the inventory product back</a:t>
            </a:r>
            <a:r>
              <a:rPr lang="en-US" sz="2000" dirty="0" smtClean="0"/>
              <a:t>:</a:t>
            </a:r>
            <a:endParaRPr lang="en-US" sz="2000" dirty="0"/>
          </a:p>
        </p:txBody>
      </p:sp>
      <p:pic>
        <p:nvPicPr>
          <p:cNvPr id="5122" name="Picture 25" descr="image0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76600"/>
            <a:ext cx="6156325" cy="343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6243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610600" cy="4724400"/>
          </a:xfrm>
        </p:spPr>
        <p:txBody>
          <a:bodyPr/>
          <a:lstStyle/>
          <a:p>
            <a:r>
              <a:rPr lang="en-US" sz="2400" b="1" dirty="0" smtClean="0"/>
              <a:t>Example Continued:</a:t>
            </a:r>
          </a:p>
          <a:p>
            <a:pPr lvl="1"/>
            <a:r>
              <a:rPr lang="en-US" sz="2000" dirty="0"/>
              <a:t>The system will then ask if you are sure you would like to proceed</a:t>
            </a:r>
            <a:r>
              <a:rPr lang="en-US" sz="2000" dirty="0" smtClean="0"/>
              <a:t>, after you select Yes, the system will then confirm </a:t>
            </a:r>
            <a:r>
              <a:rPr lang="en-US" sz="2000" dirty="0"/>
              <a:t>the Transfer was successful</a:t>
            </a:r>
            <a:r>
              <a:rPr lang="en-US" sz="2000" dirty="0" smtClean="0"/>
              <a:t>:</a:t>
            </a:r>
          </a:p>
          <a:p>
            <a:pPr lvl="1"/>
            <a:endParaRPr lang="en-US" sz="2000" dirty="0"/>
          </a:p>
          <a:p>
            <a:pPr lvl="1"/>
            <a:endParaRPr lang="en-US" sz="2000" dirty="0" smtClean="0"/>
          </a:p>
          <a:p>
            <a:pPr lvl="1"/>
            <a:endParaRPr lang="en-US" sz="2000" dirty="0"/>
          </a:p>
          <a:p>
            <a:pPr lvl="1"/>
            <a:endParaRPr lang="en-US" sz="2000" dirty="0" smtClean="0"/>
          </a:p>
          <a:p>
            <a:pPr lvl="1"/>
            <a:endParaRPr lang="en-US" sz="2000" dirty="0"/>
          </a:p>
          <a:p>
            <a:pPr lvl="1"/>
            <a:r>
              <a:rPr lang="en-US" sz="2000" dirty="0"/>
              <a:t>And the </a:t>
            </a:r>
            <a:r>
              <a:rPr lang="en-US" sz="2000" dirty="0" smtClean="0"/>
              <a:t>product will </a:t>
            </a:r>
            <a:r>
              <a:rPr lang="en-US" sz="2000" dirty="0"/>
              <a:t>be brought back to your </a:t>
            </a:r>
            <a:r>
              <a:rPr lang="en-US" sz="2000" dirty="0" smtClean="0"/>
              <a:t>Inventory</a:t>
            </a:r>
            <a:r>
              <a:rPr lang="en-US" sz="2000" dirty="0"/>
              <a:t>.</a:t>
            </a:r>
          </a:p>
        </p:txBody>
      </p:sp>
      <p:pic>
        <p:nvPicPr>
          <p:cNvPr id="6146" name="Picture 26" descr="image0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429000"/>
            <a:ext cx="4205127" cy="1112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33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4150283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Overview of Functionality</a:t>
            </a:r>
            <a:endParaRPr lang="en-US" sz="4000" dirty="0"/>
          </a:p>
        </p:txBody>
      </p:sp>
      <p:sp>
        <p:nvSpPr>
          <p:cNvPr id="3" name="Content Placeholder 2"/>
          <p:cNvSpPr>
            <a:spLocks noGrp="1"/>
          </p:cNvSpPr>
          <p:nvPr>
            <p:ph idx="1"/>
          </p:nvPr>
        </p:nvSpPr>
        <p:spPr/>
        <p:txBody>
          <a:bodyPr/>
          <a:lstStyle/>
          <a:p>
            <a:r>
              <a:rPr lang="en-US" sz="2800" b="1" dirty="0" smtClean="0"/>
              <a:t>New Functionality Allows Shippers to:</a:t>
            </a:r>
          </a:p>
          <a:p>
            <a:pPr lvl="1"/>
            <a:r>
              <a:rPr lang="en-US" dirty="0" smtClean="0"/>
              <a:t>Bring inventory items, including vendor samples, back from an outbound shipment that was never or partially accepted, even if the items are on a multi-stop manifest. </a:t>
            </a:r>
          </a:p>
          <a:p>
            <a:pPr lvl="1"/>
            <a:endParaRPr lang="en-US" dirty="0"/>
          </a:p>
        </p:txBody>
      </p:sp>
      <p:sp>
        <p:nvSpPr>
          <p:cNvPr id="4" name="TextBox 3"/>
          <p:cNvSpPr txBox="1"/>
          <p:nvPr/>
        </p:nvSpPr>
        <p:spPr>
          <a:xfrm>
            <a:off x="728472" y="5257800"/>
            <a:ext cx="7924800" cy="738664"/>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All examples are created using the WSLCB Traceability System Interface located at </a:t>
            </a:r>
            <a:r>
              <a:rPr lang="en-US" sz="1200" dirty="0" smtClean="0">
                <a:latin typeface="Arial" panose="020B0604020202020204" pitchFamily="34" charset="0"/>
                <a:cs typeface="Arial" panose="020B0604020202020204" pitchFamily="34" charset="0"/>
                <a:hlinkClick r:id="rId2"/>
              </a:rPr>
              <a:t>wslcb.mjtraceability.com</a:t>
            </a:r>
            <a:r>
              <a:rPr lang="en-US" sz="1200" dirty="0" smtClean="0">
                <a:latin typeface="Arial" panose="020B0604020202020204" pitchFamily="34" charset="0"/>
                <a:cs typeface="Arial" panose="020B0604020202020204" pitchFamily="34" charset="0"/>
              </a:rPr>
              <a:t>.  If you use a third party software system you will need to contact your vendor for system specific instructions</a:t>
            </a:r>
          </a:p>
          <a:p>
            <a:endParaRPr lang="en-US" dirty="0"/>
          </a:p>
        </p:txBody>
      </p:sp>
    </p:spTree>
    <p:extLst>
      <p:ext uri="{BB962C8B-B14F-4D97-AF65-F5344CB8AC3E}">
        <p14:creationId xmlns:p14="http://schemas.microsoft.com/office/powerpoint/2010/main" val="426367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066800"/>
          </a:xfrm>
        </p:spPr>
        <p:txBody>
          <a:bodyPr>
            <a:normAutofit/>
          </a:bodyPr>
          <a:lstStyle/>
          <a:p>
            <a:r>
              <a:rPr lang="en-US" sz="4000" dirty="0" smtClean="0"/>
              <a:t>Previous </a:t>
            </a:r>
            <a:r>
              <a:rPr lang="en-US" sz="4000" dirty="0" err="1" smtClean="0"/>
              <a:t>Multistop</a:t>
            </a:r>
            <a:r>
              <a:rPr lang="en-US" sz="4000" dirty="0" smtClean="0"/>
              <a:t> </a:t>
            </a:r>
            <a:r>
              <a:rPr lang="en-US" sz="4000" dirty="0" smtClean="0"/>
              <a:t>Manifests</a:t>
            </a:r>
            <a:endParaRPr lang="en-US" sz="4000" dirty="0"/>
          </a:p>
        </p:txBody>
      </p:sp>
      <p:sp>
        <p:nvSpPr>
          <p:cNvPr id="3" name="Content Placeholder 2"/>
          <p:cNvSpPr>
            <a:spLocks noGrp="1"/>
          </p:cNvSpPr>
          <p:nvPr>
            <p:ph idx="1"/>
          </p:nvPr>
        </p:nvSpPr>
        <p:spPr>
          <a:xfrm>
            <a:off x="457200" y="2362200"/>
            <a:ext cx="8229600" cy="4144963"/>
          </a:xfrm>
        </p:spPr>
        <p:txBody>
          <a:bodyPr>
            <a:normAutofit/>
          </a:bodyPr>
          <a:lstStyle/>
          <a:p>
            <a:r>
              <a:rPr lang="en-US" sz="2400" dirty="0" smtClean="0"/>
              <a:t>Licensees </a:t>
            </a:r>
            <a:r>
              <a:rPr lang="en-US" sz="2400" dirty="0" smtClean="0"/>
              <a:t>could void </a:t>
            </a:r>
            <a:r>
              <a:rPr lang="en-US" sz="2400" dirty="0" smtClean="0"/>
              <a:t>manifests, stops, and line items before transferring outbound. </a:t>
            </a:r>
          </a:p>
          <a:p>
            <a:r>
              <a:rPr lang="en-US" sz="2400" dirty="0" smtClean="0"/>
              <a:t>Licensees </a:t>
            </a:r>
            <a:r>
              <a:rPr lang="en-US" sz="2400" dirty="0" smtClean="0"/>
              <a:t>were unable </a:t>
            </a:r>
            <a:r>
              <a:rPr lang="en-US" sz="2400" dirty="0" smtClean="0"/>
              <a:t>to void a stop on a multistop manifest if at least one stop accepted items. </a:t>
            </a:r>
          </a:p>
          <a:p>
            <a:r>
              <a:rPr lang="en-US" sz="2400" dirty="0" smtClean="0"/>
              <a:t>Licensees </a:t>
            </a:r>
            <a:r>
              <a:rPr lang="en-US" sz="2400" dirty="0" smtClean="0"/>
              <a:t>could void </a:t>
            </a:r>
            <a:r>
              <a:rPr lang="en-US" sz="2400" dirty="0" smtClean="0"/>
              <a:t>transfers on a multistop manifests as long as no stops received product. </a:t>
            </a:r>
            <a:endParaRPr lang="en-US" sz="2400" dirty="0"/>
          </a:p>
        </p:txBody>
      </p:sp>
    </p:spTree>
    <p:extLst>
      <p:ext uri="{BB962C8B-B14F-4D97-AF65-F5344CB8AC3E}">
        <p14:creationId xmlns:p14="http://schemas.microsoft.com/office/powerpoint/2010/main" val="151839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762000"/>
          </a:xfrm>
        </p:spPr>
        <p:txBody>
          <a:bodyPr>
            <a:normAutofit fontScale="90000"/>
          </a:bodyPr>
          <a:lstStyle/>
          <a:p>
            <a:r>
              <a:rPr lang="en-US" dirty="0" smtClean="0"/>
              <a:t>Issues with </a:t>
            </a:r>
            <a:r>
              <a:rPr lang="en-US" dirty="0" smtClean="0"/>
              <a:t>Previous</a:t>
            </a:r>
            <a:r>
              <a:rPr lang="en-US" dirty="0" smtClean="0"/>
              <a:t/>
            </a:r>
            <a:br>
              <a:rPr lang="en-US" dirty="0" smtClean="0"/>
            </a:br>
            <a:r>
              <a:rPr lang="en-US" dirty="0" smtClean="0"/>
              <a:t>Manifest Functionality</a:t>
            </a:r>
            <a:endParaRPr lang="en-US" dirty="0"/>
          </a:p>
        </p:txBody>
      </p:sp>
      <p:sp>
        <p:nvSpPr>
          <p:cNvPr id="3" name="Content Placeholder 2"/>
          <p:cNvSpPr>
            <a:spLocks noGrp="1"/>
          </p:cNvSpPr>
          <p:nvPr>
            <p:ph idx="1"/>
          </p:nvPr>
        </p:nvSpPr>
        <p:spPr>
          <a:xfrm>
            <a:off x="457200" y="2590800"/>
            <a:ext cx="8229600" cy="4144963"/>
          </a:xfrm>
        </p:spPr>
        <p:txBody>
          <a:bodyPr>
            <a:normAutofit/>
          </a:bodyPr>
          <a:lstStyle/>
          <a:p>
            <a:r>
              <a:rPr lang="en-US" sz="2400" dirty="0" smtClean="0"/>
              <a:t>Shippers </a:t>
            </a:r>
            <a:r>
              <a:rPr lang="en-US" sz="2400" dirty="0" smtClean="0"/>
              <a:t>were unable </a:t>
            </a:r>
            <a:r>
              <a:rPr lang="en-US" sz="2400" dirty="0" smtClean="0"/>
              <a:t>to bring back inventory items and vendors samples on a multistop manifest if one stop </a:t>
            </a:r>
            <a:r>
              <a:rPr lang="en-US" sz="2400" dirty="0" smtClean="0"/>
              <a:t>accepted </a:t>
            </a:r>
            <a:r>
              <a:rPr lang="en-US" sz="2400" dirty="0" smtClean="0"/>
              <a:t>items. </a:t>
            </a:r>
          </a:p>
          <a:p>
            <a:r>
              <a:rPr lang="en-US" sz="2400" dirty="0" smtClean="0"/>
              <a:t>The only option </a:t>
            </a:r>
            <a:r>
              <a:rPr lang="en-US" sz="2400" dirty="0" smtClean="0"/>
              <a:t>was</a:t>
            </a:r>
            <a:r>
              <a:rPr lang="en-US" sz="2400" dirty="0" smtClean="0"/>
              <a:t> </a:t>
            </a:r>
            <a:r>
              <a:rPr lang="en-US" sz="2400" dirty="0" smtClean="0"/>
              <a:t>for the receiving vendors to reject the shipment in order for the shipping vendor to receive it back in their inventory. </a:t>
            </a:r>
            <a:endParaRPr lang="en-US" sz="2400" dirty="0"/>
          </a:p>
        </p:txBody>
      </p:sp>
    </p:spTree>
    <p:extLst>
      <p:ext uri="{BB962C8B-B14F-4D97-AF65-F5344CB8AC3E}">
        <p14:creationId xmlns:p14="http://schemas.microsoft.com/office/powerpoint/2010/main" val="2479815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2042318"/>
            <a:ext cx="8229600" cy="4144963"/>
          </a:xfrm>
        </p:spPr>
        <p:txBody>
          <a:bodyPr/>
          <a:lstStyle/>
          <a:p>
            <a:r>
              <a:rPr lang="en-US" sz="2800" b="1" dirty="0" smtClean="0"/>
              <a:t>For Example:</a:t>
            </a:r>
          </a:p>
          <a:p>
            <a:pPr lvl="1"/>
            <a:r>
              <a:rPr lang="en-US" sz="2400" dirty="0" smtClean="0"/>
              <a:t>I create a multistop manifest with vendor samples going to two different locations that I have transferred outbound as shown by my Transfers tab:</a:t>
            </a:r>
            <a:endParaRPr lang="en-US" sz="2400" dirty="0"/>
          </a:p>
          <a:p>
            <a:pPr marL="457200" lvl="1" indent="0">
              <a:buNone/>
            </a:pPr>
            <a:endParaRPr lang="en-US" sz="2400" dirty="0" smtClean="0"/>
          </a:p>
        </p:txBody>
      </p:sp>
      <p:pic>
        <p:nvPicPr>
          <p:cNvPr id="1027" name="Picture 13" descr="image0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92" y="3901281"/>
            <a:ext cx="8901815" cy="228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200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229600" cy="4370832"/>
          </a:xfrm>
        </p:spPr>
        <p:txBody>
          <a:bodyPr/>
          <a:lstStyle/>
          <a:p>
            <a:r>
              <a:rPr lang="en-US" sz="2800" b="1" dirty="0" smtClean="0"/>
              <a:t>Example Continued:</a:t>
            </a:r>
          </a:p>
          <a:p>
            <a:pPr lvl="1"/>
            <a:r>
              <a:rPr lang="en-US" sz="2400" dirty="0" smtClean="0"/>
              <a:t>One of the stops accepts the vendor sample as shown by the Inbound Transfers screen:</a:t>
            </a:r>
          </a:p>
        </p:txBody>
      </p:sp>
      <p:pic>
        <p:nvPicPr>
          <p:cNvPr id="2050" name="Picture 15" descr="image0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200400"/>
            <a:ext cx="8842904" cy="3276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82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229600" cy="4370832"/>
          </a:xfrm>
        </p:spPr>
        <p:txBody>
          <a:bodyPr/>
          <a:lstStyle/>
          <a:p>
            <a:r>
              <a:rPr lang="en-US" sz="2800" b="1" dirty="0" smtClean="0"/>
              <a:t>Example Continued:</a:t>
            </a:r>
          </a:p>
          <a:p>
            <a:pPr lvl="1"/>
            <a:r>
              <a:rPr lang="en-US" sz="2400" dirty="0" smtClean="0"/>
              <a:t>But the second </a:t>
            </a:r>
            <a:r>
              <a:rPr lang="en-US" sz="2400" dirty="0" smtClean="0"/>
              <a:t>stop did </a:t>
            </a:r>
            <a:r>
              <a:rPr lang="en-US" sz="2400" dirty="0" smtClean="0"/>
              <a:t>not accept the product. Perhaps they were unexpectedly closed for business that day, or they changed their minds about accepting the vendor sample, but do not reject it in the system. </a:t>
            </a:r>
          </a:p>
          <a:p>
            <a:pPr marL="457200" lvl="1" indent="0">
              <a:buNone/>
            </a:pPr>
            <a:endParaRPr lang="en-US" sz="2000" dirty="0"/>
          </a:p>
          <a:p>
            <a:pPr lvl="1"/>
            <a:r>
              <a:rPr lang="en-US" sz="2400" u="sng" dirty="0" smtClean="0"/>
              <a:t>How do you bring the product back?</a:t>
            </a:r>
          </a:p>
        </p:txBody>
      </p:sp>
    </p:spTree>
    <p:extLst>
      <p:ext uri="{BB962C8B-B14F-4D97-AF65-F5344CB8AC3E}">
        <p14:creationId xmlns:p14="http://schemas.microsoft.com/office/powerpoint/2010/main" val="427399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001000" cy="1371600"/>
          </a:xfrm>
        </p:spPr>
        <p:txBody>
          <a:bodyPr>
            <a:normAutofit/>
          </a:bodyPr>
          <a:lstStyle/>
          <a:p>
            <a:r>
              <a:rPr lang="en-US" sz="2800" b="1" dirty="0" smtClean="0"/>
              <a:t>Example Continued:</a:t>
            </a:r>
          </a:p>
          <a:p>
            <a:pPr lvl="1"/>
            <a:r>
              <a:rPr lang="en-US" sz="2400" dirty="0" smtClean="0"/>
              <a:t>The new system enhancement will allow a shipper to bring the product back from the second stop.</a:t>
            </a:r>
          </a:p>
        </p:txBody>
      </p:sp>
      <p:pic>
        <p:nvPicPr>
          <p:cNvPr id="3075" name="Picture 22" descr="image0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3825525"/>
            <a:ext cx="2209800" cy="285668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1000" y="4842131"/>
            <a:ext cx="5791200" cy="1107996"/>
          </a:xfrm>
          <a:prstGeom prst="rect">
            <a:avLst/>
          </a:prstGeom>
          <a:noFill/>
        </p:spPr>
        <p:txBody>
          <a:bodyPr wrap="square" rtlCol="0">
            <a:spAutoFit/>
          </a:bodyPr>
          <a:lstStyle/>
          <a:p>
            <a:pPr lvl="1"/>
            <a:r>
              <a:rPr lang="en-US" sz="2400" dirty="0" smtClean="0"/>
              <a:t>2.  Then </a:t>
            </a:r>
            <a:r>
              <a:rPr lang="en-US" sz="2400" dirty="0"/>
              <a:t>select the “I’d like to receive a rejected shipment” button:</a:t>
            </a:r>
          </a:p>
          <a:p>
            <a:endParaRPr lang="en-US" dirty="0"/>
          </a:p>
        </p:txBody>
      </p:sp>
      <p:pic>
        <p:nvPicPr>
          <p:cNvPr id="3074" name="Picture 23" descr="image0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1984" y="3211931"/>
            <a:ext cx="1905000" cy="13080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8200" y="3200400"/>
            <a:ext cx="2590800" cy="1107996"/>
          </a:xfrm>
          <a:prstGeom prst="rect">
            <a:avLst/>
          </a:prstGeom>
          <a:noFill/>
        </p:spPr>
        <p:txBody>
          <a:bodyPr wrap="square" rtlCol="0">
            <a:spAutoFit/>
          </a:bodyPr>
          <a:lstStyle/>
          <a:p>
            <a:pPr marL="0" lvl="1"/>
            <a:r>
              <a:rPr lang="en-US" sz="2400" dirty="0" smtClean="0"/>
              <a:t>1.  Select </a:t>
            </a:r>
            <a:r>
              <a:rPr lang="en-US" sz="2400" dirty="0"/>
              <a:t>“Transfer Inventory” button:</a:t>
            </a:r>
          </a:p>
          <a:p>
            <a:endParaRPr lang="en-US" dirty="0"/>
          </a:p>
        </p:txBody>
      </p:sp>
      <p:sp>
        <p:nvSpPr>
          <p:cNvPr id="6" name="Right Arrow 5"/>
          <p:cNvSpPr/>
          <p:nvPr/>
        </p:nvSpPr>
        <p:spPr>
          <a:xfrm>
            <a:off x="4953000" y="5486400"/>
            <a:ext cx="1371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182368" y="4003596"/>
            <a:ext cx="1371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0317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receive product back:</a:t>
            </a:r>
            <a:endParaRPr lang="en-US" sz="4000" dirty="0"/>
          </a:p>
        </p:txBody>
      </p:sp>
      <p:sp>
        <p:nvSpPr>
          <p:cNvPr id="3" name="Content Placeholder 2"/>
          <p:cNvSpPr>
            <a:spLocks noGrp="1"/>
          </p:cNvSpPr>
          <p:nvPr>
            <p:ph idx="1"/>
          </p:nvPr>
        </p:nvSpPr>
        <p:spPr>
          <a:xfrm>
            <a:off x="533400" y="1828800"/>
            <a:ext cx="8610600" cy="2209800"/>
          </a:xfrm>
        </p:spPr>
        <p:txBody>
          <a:bodyPr/>
          <a:lstStyle/>
          <a:p>
            <a:r>
              <a:rPr lang="en-US" sz="2800" b="1" dirty="0" smtClean="0"/>
              <a:t>Example Continued:</a:t>
            </a:r>
          </a:p>
          <a:p>
            <a:pPr lvl="1"/>
            <a:r>
              <a:rPr lang="en-US" sz="2000" dirty="0" smtClean="0"/>
              <a:t>Then check </a:t>
            </a:r>
            <a:r>
              <a:rPr lang="en-US" sz="2000" dirty="0"/>
              <a:t>the box located next to the transfer from the processor who never accepted the </a:t>
            </a:r>
            <a:r>
              <a:rPr lang="en-US" sz="2000" dirty="0" smtClean="0"/>
              <a:t>product, </a:t>
            </a:r>
            <a:r>
              <a:rPr lang="en-US" sz="2000" dirty="0"/>
              <a:t>and select OK:</a:t>
            </a:r>
            <a:endParaRPr lang="en-US" sz="2000" dirty="0" smtClean="0"/>
          </a:p>
        </p:txBody>
      </p:sp>
      <p:pic>
        <p:nvPicPr>
          <p:cNvPr id="4098" name="Picture 24" descr="image0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048000"/>
            <a:ext cx="5715000" cy="367436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337047"/>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182</TotalTime>
  <Words>491</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Courier New</vt:lpstr>
      <vt:lpstr>Default Theme</vt:lpstr>
      <vt:lpstr>Traceability System Update</vt:lpstr>
      <vt:lpstr>Overview of Functionality</vt:lpstr>
      <vt:lpstr>Previous Multistop Manifests</vt:lpstr>
      <vt:lpstr>Issues with Previous Manifest Functionality</vt:lpstr>
      <vt:lpstr>How to receive product back:</vt:lpstr>
      <vt:lpstr>How to receive product back:</vt:lpstr>
      <vt:lpstr>How to receive product back:</vt:lpstr>
      <vt:lpstr>How to receive product back:</vt:lpstr>
      <vt:lpstr>How to receive product back:</vt:lpstr>
      <vt:lpstr>How to receive product back:</vt:lpstr>
      <vt:lpstr>How to receive product back:</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 Davison</dc:creator>
  <cp:lastModifiedBy>Corier, Peter N (LCB)</cp:lastModifiedBy>
  <cp:revision>18</cp:revision>
  <dcterms:created xsi:type="dcterms:W3CDTF">2015-10-12T21:14:57Z</dcterms:created>
  <dcterms:modified xsi:type="dcterms:W3CDTF">2016-06-24T17:29:16Z</dcterms:modified>
</cp:coreProperties>
</file>