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82" r:id="rId4"/>
    <p:sldId id="292" r:id="rId5"/>
    <p:sldId id="291" r:id="rId6"/>
    <p:sldId id="290" r:id="rId7"/>
    <p:sldId id="289" r:id="rId8"/>
    <p:sldId id="288" r:id="rId9"/>
    <p:sldId id="287" r:id="rId10"/>
    <p:sldId id="293" r:id="rId11"/>
    <p:sldId id="278" r:id="rId12"/>
    <p:sldId id="294" r:id="rId13"/>
    <p:sldId id="295" r:id="rId14"/>
    <p:sldId id="296" r:id="rId15"/>
    <p:sldId id="279" r:id="rId16"/>
    <p:sldId id="298" r:id="rId17"/>
    <p:sldId id="297" r:id="rId18"/>
    <p:sldId id="299" r:id="rId19"/>
    <p:sldId id="300" r:id="rId20"/>
    <p:sldId id="301" r:id="rId21"/>
    <p:sldId id="281" r:id="rId22"/>
    <p:sldId id="272" r:id="rId23"/>
    <p:sldId id="273" r:id="rId24"/>
    <p:sldId id="274" r:id="rId25"/>
    <p:sldId id="312" r:id="rId26"/>
    <p:sldId id="302" r:id="rId27"/>
    <p:sldId id="303" r:id="rId28"/>
    <p:sldId id="259" r:id="rId29"/>
    <p:sldId id="305" r:id="rId30"/>
    <p:sldId id="306" r:id="rId31"/>
    <p:sldId id="304" r:id="rId32"/>
    <p:sldId id="307" r:id="rId33"/>
    <p:sldId id="276" r:id="rId34"/>
    <p:sldId id="308" r:id="rId35"/>
    <p:sldId id="275" r:id="rId36"/>
    <p:sldId id="309" r:id="rId37"/>
    <p:sldId id="310" r:id="rId38"/>
    <p:sldId id="311" r:id="rId39"/>
    <p:sldId id="2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77913-8CF0-4573-8BFC-32C7B4F08C6E}" type="datetimeFigureOut">
              <a:rPr lang="en-US" smtClean="0"/>
              <a:t>8/19/2016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58873-03EB-4C34-990D-484AE3F99F76}" type="slidenum">
              <a:rPr lang="en-US" smtClean="0"/>
              <a:t>‹#›</a:t>
            </a:fld>
            <a:endParaRPr lang="en-US"/>
          </a:p>
        </p:txBody>
      </p:sp>
    </p:spTree>
    <p:extLst>
      <p:ext uri="{BB962C8B-B14F-4D97-AF65-F5344CB8AC3E}">
        <p14:creationId xmlns:p14="http://schemas.microsoft.com/office/powerpoint/2010/main" val="348627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58873-03EB-4C34-990D-484AE3F99F76}" type="slidenum">
              <a:rPr lang="en-US" smtClean="0"/>
              <a:t>20</a:t>
            </a:fld>
            <a:endParaRPr lang="en-US"/>
          </a:p>
        </p:txBody>
      </p:sp>
    </p:spTree>
    <p:extLst>
      <p:ext uri="{BB962C8B-B14F-4D97-AF65-F5344CB8AC3E}">
        <p14:creationId xmlns:p14="http://schemas.microsoft.com/office/powerpoint/2010/main" val="335242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4D5B2E-97CF-4301-9034-2BE8331F753B}" type="datetime1">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384305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21265-7FAD-49C4-9AC8-1D036C6C3265}" type="datetime1">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337241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470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CAD4-C574-4A97-887E-81C428B0436E}" type="datetime1">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333748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48CD2-0E60-423A-B729-B7FE7EBB5745}" type="datetime1">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16169128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7CF8B9-40F5-46FD-83E6-7293150B1564}" type="datetime1">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245113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8E88E-317D-4BC0-B0FE-ED7A4B9E0070}" type="datetime1">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142515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487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828800"/>
            <a:ext cx="4041775" cy="487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01F37-5D3D-452A-8180-6A69C49A0A64}" type="datetime1">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24288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B537D-90A3-4CB2-810C-2762B28F764B}" type="datetime1">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391882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6EABA-4F51-468E-96A8-C340224A9F54}" type="datetime1">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355697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04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81400" y="914400"/>
            <a:ext cx="5111750" cy="5395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538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670C4-9BD5-4B1A-B9C2-F141E0B45A9A}" type="datetime1">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19536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D88C2-A598-49E1-8257-5BD6D1E2DBDE}" type="datetime1">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720D2-FC61-405D-8D91-B18149E4DDF3}" type="slidenum">
              <a:rPr lang="en-US" smtClean="0"/>
              <a:t>‹#›</a:t>
            </a:fld>
            <a:endParaRPr lang="en-US"/>
          </a:p>
        </p:txBody>
      </p:sp>
    </p:spTree>
    <p:extLst>
      <p:ext uri="{BB962C8B-B14F-4D97-AF65-F5344CB8AC3E}">
        <p14:creationId xmlns:p14="http://schemas.microsoft.com/office/powerpoint/2010/main" val="59420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77561-AE78-49C3-A6D8-7B4D9660C392}" type="datetime1">
              <a:rPr lang="en-US" smtClean="0"/>
              <a:t>8/19/2016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720D2-FC61-405D-8D91-B18149E4DDF3}"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Tree>
    <p:extLst>
      <p:ext uri="{BB962C8B-B14F-4D97-AF65-F5344CB8AC3E}">
        <p14:creationId xmlns:p14="http://schemas.microsoft.com/office/powerpoint/2010/main" val="10591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wslcb.mjtraceabilit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420" y="1752600"/>
            <a:ext cx="7772400" cy="1470025"/>
          </a:xfrm>
        </p:spPr>
        <p:txBody>
          <a:bodyPr/>
          <a:lstStyle/>
          <a:p>
            <a:r>
              <a:rPr lang="en-US" b="1" dirty="0" smtClean="0"/>
              <a:t>Traceability System Update</a:t>
            </a:r>
            <a:endParaRPr lang="en-US" b="1" dirty="0"/>
          </a:p>
        </p:txBody>
      </p:sp>
      <p:sp>
        <p:nvSpPr>
          <p:cNvPr id="3" name="Subtitle 2"/>
          <p:cNvSpPr>
            <a:spLocks noGrp="1"/>
          </p:cNvSpPr>
          <p:nvPr>
            <p:ph type="subTitle" idx="1"/>
          </p:nvPr>
        </p:nvSpPr>
        <p:spPr>
          <a:xfrm>
            <a:off x="3886200" y="3810000"/>
            <a:ext cx="1270840" cy="462658"/>
          </a:xfrm>
        </p:spPr>
        <p:txBody>
          <a:bodyPr/>
          <a:lstStyle/>
          <a:p>
            <a:pPr algn="l"/>
            <a:r>
              <a:rPr lang="en-US" sz="2400" dirty="0" smtClean="0">
                <a:solidFill>
                  <a:schemeClr val="tx1"/>
                </a:solidFill>
              </a:rPr>
              <a:t>Medical</a:t>
            </a:r>
          </a:p>
        </p:txBody>
      </p:sp>
      <p:sp>
        <p:nvSpPr>
          <p:cNvPr id="4" name="TextBox 3"/>
          <p:cNvSpPr txBox="1"/>
          <p:nvPr/>
        </p:nvSpPr>
        <p:spPr>
          <a:xfrm>
            <a:off x="6553200" y="5912712"/>
            <a:ext cx="1752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June </a:t>
            </a:r>
            <a:r>
              <a:rPr lang="en-US" dirty="0" smtClean="0">
                <a:latin typeface="Arial" panose="020B0604020202020204" pitchFamily="34" charset="0"/>
                <a:cs typeface="Arial" panose="020B0604020202020204" pitchFamily="34" charset="0"/>
              </a:rPr>
              <a:t>23, 2016</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ED720D2-FC61-405D-8D91-B18149E4DDF3}" type="slidenum">
              <a:rPr lang="en-US" smtClean="0"/>
              <a:t>1</a:t>
            </a:fld>
            <a:endParaRPr lang="en-US"/>
          </a:p>
        </p:txBody>
      </p:sp>
    </p:spTree>
    <p:extLst>
      <p:ext uri="{BB962C8B-B14F-4D97-AF65-F5344CB8AC3E}">
        <p14:creationId xmlns:p14="http://schemas.microsoft.com/office/powerpoint/2010/main" val="2690352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In this example, the sample quantity is 1g.</a:t>
            </a:r>
            <a:endParaRPr lang="en-US" dirty="0" smtClean="0"/>
          </a:p>
          <a:p>
            <a:endParaRPr lang="en-US" dirty="0"/>
          </a:p>
        </p:txBody>
      </p:sp>
      <p:pic>
        <p:nvPicPr>
          <p:cNvPr id="4" name="Picture 3"/>
          <p:cNvPicPr>
            <a:picLocks noChangeAspect="1"/>
          </p:cNvPicPr>
          <p:nvPr/>
        </p:nvPicPr>
        <p:blipFill>
          <a:blip r:embed="rId2"/>
          <a:stretch>
            <a:fillRect/>
          </a:stretch>
        </p:blipFill>
        <p:spPr>
          <a:xfrm>
            <a:off x="1476375" y="2729411"/>
            <a:ext cx="6191250" cy="3472952"/>
          </a:xfrm>
          <a:prstGeom prst="rect">
            <a:avLst/>
          </a:prstGeom>
        </p:spPr>
      </p:pic>
      <p:sp>
        <p:nvSpPr>
          <p:cNvPr id="6" name="Oval 5"/>
          <p:cNvSpPr/>
          <p:nvPr/>
        </p:nvSpPr>
        <p:spPr>
          <a:xfrm>
            <a:off x="3810000" y="34290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ED720D2-FC61-405D-8D91-B18149E4DDF3}" type="slidenum">
              <a:rPr lang="en-US" smtClean="0"/>
              <a:t>10</a:t>
            </a:fld>
            <a:endParaRPr lang="en-US"/>
          </a:p>
        </p:txBody>
      </p:sp>
    </p:spTree>
    <p:extLst>
      <p:ext uri="{BB962C8B-B14F-4D97-AF65-F5344CB8AC3E}">
        <p14:creationId xmlns:p14="http://schemas.microsoft.com/office/powerpoint/2010/main" val="3041874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A 1g sample does not meet the minimum requirement per WAC 246-70-050.</a:t>
            </a:r>
          </a:p>
          <a:p>
            <a:r>
              <a:rPr lang="en-US" sz="2000" dirty="0" smtClean="0"/>
              <a:t>At least 3 grams are required.</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1542379" y="3657599"/>
            <a:ext cx="6059241" cy="868363"/>
          </a:xfrm>
          <a:prstGeom prst="rect">
            <a:avLst/>
          </a:prstGeom>
        </p:spPr>
      </p:pic>
      <p:sp>
        <p:nvSpPr>
          <p:cNvPr id="4" name="Slide Number Placeholder 3"/>
          <p:cNvSpPr>
            <a:spLocks noGrp="1"/>
          </p:cNvSpPr>
          <p:nvPr>
            <p:ph type="sldNum" sz="quarter" idx="12"/>
          </p:nvPr>
        </p:nvSpPr>
        <p:spPr/>
        <p:txBody>
          <a:bodyPr/>
          <a:lstStyle/>
          <a:p>
            <a:fld id="{3ED720D2-FC61-405D-8D91-B18149E4DDF3}" type="slidenum">
              <a:rPr lang="en-US" smtClean="0"/>
              <a:t>11</a:t>
            </a:fld>
            <a:endParaRPr lang="en-US"/>
          </a:p>
        </p:txBody>
      </p:sp>
    </p:spTree>
    <p:extLst>
      <p:ext uri="{BB962C8B-B14F-4D97-AF65-F5344CB8AC3E}">
        <p14:creationId xmlns:p14="http://schemas.microsoft.com/office/powerpoint/2010/main" val="3842355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Once the minimum sample size has been entered, the sample can be created.</a:t>
            </a:r>
            <a:endParaRPr lang="en-US" dirty="0" smtClean="0"/>
          </a:p>
          <a:p>
            <a:endParaRPr lang="en-US" dirty="0"/>
          </a:p>
        </p:txBody>
      </p:sp>
      <p:pic>
        <p:nvPicPr>
          <p:cNvPr id="4" name="Picture 3"/>
          <p:cNvPicPr>
            <a:picLocks noChangeAspect="1"/>
          </p:cNvPicPr>
          <p:nvPr/>
        </p:nvPicPr>
        <p:blipFill>
          <a:blip r:embed="rId2"/>
          <a:stretch>
            <a:fillRect/>
          </a:stretch>
        </p:blipFill>
        <p:spPr>
          <a:xfrm>
            <a:off x="1455484" y="2819400"/>
            <a:ext cx="6233031" cy="3494866"/>
          </a:xfrm>
          <a:prstGeom prst="rect">
            <a:avLst/>
          </a:prstGeom>
        </p:spPr>
      </p:pic>
      <p:sp>
        <p:nvSpPr>
          <p:cNvPr id="6" name="Oval 5"/>
          <p:cNvSpPr/>
          <p:nvPr/>
        </p:nvSpPr>
        <p:spPr>
          <a:xfrm>
            <a:off x="3886200" y="35814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ED720D2-FC61-405D-8D91-B18149E4DDF3}" type="slidenum">
              <a:rPr lang="en-US" smtClean="0"/>
              <a:t>12</a:t>
            </a:fld>
            <a:endParaRPr lang="en-US"/>
          </a:p>
        </p:txBody>
      </p:sp>
    </p:spTree>
    <p:extLst>
      <p:ext uri="{BB962C8B-B14F-4D97-AF65-F5344CB8AC3E}">
        <p14:creationId xmlns:p14="http://schemas.microsoft.com/office/powerpoint/2010/main" val="1437496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Confirmation the sample was created is given.</a:t>
            </a:r>
            <a:endParaRPr lang="en-US" dirty="0" smtClean="0"/>
          </a:p>
          <a:p>
            <a:endParaRPr lang="en-US" dirty="0"/>
          </a:p>
        </p:txBody>
      </p:sp>
      <p:pic>
        <p:nvPicPr>
          <p:cNvPr id="5" name="Picture 4"/>
          <p:cNvPicPr>
            <a:picLocks noChangeAspect="1"/>
          </p:cNvPicPr>
          <p:nvPr/>
        </p:nvPicPr>
        <p:blipFill>
          <a:blip r:embed="rId2"/>
          <a:stretch>
            <a:fillRect/>
          </a:stretch>
        </p:blipFill>
        <p:spPr>
          <a:xfrm>
            <a:off x="3095625" y="3048000"/>
            <a:ext cx="2724150" cy="952500"/>
          </a:xfrm>
          <a:prstGeom prst="rect">
            <a:avLst/>
          </a:prstGeom>
        </p:spPr>
      </p:pic>
      <p:sp>
        <p:nvSpPr>
          <p:cNvPr id="6" name="Slide Number Placeholder 5"/>
          <p:cNvSpPr>
            <a:spLocks noGrp="1"/>
          </p:cNvSpPr>
          <p:nvPr>
            <p:ph type="sldNum" sz="quarter" idx="12"/>
          </p:nvPr>
        </p:nvSpPr>
        <p:spPr/>
        <p:txBody>
          <a:bodyPr/>
          <a:lstStyle/>
          <a:p>
            <a:fld id="{3ED720D2-FC61-405D-8D91-B18149E4DDF3}" type="slidenum">
              <a:rPr lang="en-US" smtClean="0"/>
              <a:t>13</a:t>
            </a:fld>
            <a:endParaRPr lang="en-US"/>
          </a:p>
        </p:txBody>
      </p:sp>
    </p:spTree>
    <p:extLst>
      <p:ext uri="{BB962C8B-B14F-4D97-AF65-F5344CB8AC3E}">
        <p14:creationId xmlns:p14="http://schemas.microsoft.com/office/powerpoint/2010/main" val="283508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Inventory now displays 3500593191433072 as ‘Pending QA’ and 2446180033024416 as the ‘QA Sample’.</a:t>
            </a:r>
            <a:endParaRPr lang="en-US" dirty="0" smtClean="0"/>
          </a:p>
          <a:p>
            <a:endParaRPr lang="en-US" dirty="0"/>
          </a:p>
        </p:txBody>
      </p:sp>
      <p:pic>
        <p:nvPicPr>
          <p:cNvPr id="4" name="Picture 3"/>
          <p:cNvPicPr>
            <a:picLocks noChangeAspect="1"/>
          </p:cNvPicPr>
          <p:nvPr/>
        </p:nvPicPr>
        <p:blipFill>
          <a:blip r:embed="rId2"/>
          <a:stretch>
            <a:fillRect/>
          </a:stretch>
        </p:blipFill>
        <p:spPr>
          <a:xfrm>
            <a:off x="1212056" y="2895600"/>
            <a:ext cx="6491287" cy="2662574"/>
          </a:xfrm>
          <a:prstGeom prst="rect">
            <a:avLst/>
          </a:prstGeom>
        </p:spPr>
      </p:pic>
      <p:sp>
        <p:nvSpPr>
          <p:cNvPr id="6" name="Oval 5"/>
          <p:cNvSpPr/>
          <p:nvPr/>
        </p:nvSpPr>
        <p:spPr>
          <a:xfrm>
            <a:off x="5029200" y="5029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ED720D2-FC61-405D-8D91-B18149E4DDF3}" type="slidenum">
              <a:rPr lang="en-US" smtClean="0"/>
              <a:t>14</a:t>
            </a:fld>
            <a:endParaRPr lang="en-US"/>
          </a:p>
        </p:txBody>
      </p:sp>
    </p:spTree>
    <p:extLst>
      <p:ext uri="{BB962C8B-B14F-4D97-AF65-F5344CB8AC3E}">
        <p14:creationId xmlns:p14="http://schemas.microsoft.com/office/powerpoint/2010/main" val="2299844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The manifest generation process remains the same.</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1490662" y="2667000"/>
            <a:ext cx="6162675" cy="3657523"/>
          </a:xfrm>
          <a:prstGeom prst="rect">
            <a:avLst/>
          </a:prstGeom>
        </p:spPr>
      </p:pic>
      <p:sp>
        <p:nvSpPr>
          <p:cNvPr id="6" name="Slide Number Placeholder 5"/>
          <p:cNvSpPr>
            <a:spLocks noGrp="1"/>
          </p:cNvSpPr>
          <p:nvPr>
            <p:ph type="sldNum" sz="quarter" idx="12"/>
          </p:nvPr>
        </p:nvSpPr>
        <p:spPr/>
        <p:txBody>
          <a:bodyPr/>
          <a:lstStyle/>
          <a:p>
            <a:fld id="{3ED720D2-FC61-405D-8D91-B18149E4DDF3}" type="slidenum">
              <a:rPr lang="en-US" smtClean="0"/>
              <a:t>15</a:t>
            </a:fld>
            <a:endParaRPr lang="en-US"/>
          </a:p>
        </p:txBody>
      </p:sp>
    </p:spTree>
    <p:extLst>
      <p:ext uri="{BB962C8B-B14F-4D97-AF65-F5344CB8AC3E}">
        <p14:creationId xmlns:p14="http://schemas.microsoft.com/office/powerpoint/2010/main" val="2408885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The inventory transfer process remains the same.</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343025" y="2743200"/>
            <a:ext cx="6457950" cy="3288648"/>
          </a:xfrm>
          <a:prstGeom prst="rect">
            <a:avLst/>
          </a:prstGeom>
        </p:spPr>
      </p:pic>
      <p:sp>
        <p:nvSpPr>
          <p:cNvPr id="6" name="Slide Number Placeholder 5"/>
          <p:cNvSpPr>
            <a:spLocks noGrp="1"/>
          </p:cNvSpPr>
          <p:nvPr>
            <p:ph type="sldNum" sz="quarter" idx="12"/>
          </p:nvPr>
        </p:nvSpPr>
        <p:spPr/>
        <p:txBody>
          <a:bodyPr/>
          <a:lstStyle/>
          <a:p>
            <a:fld id="{3ED720D2-FC61-405D-8D91-B18149E4DDF3}" type="slidenum">
              <a:rPr lang="en-US" smtClean="0"/>
              <a:t>16</a:t>
            </a:fld>
            <a:endParaRPr lang="en-US"/>
          </a:p>
        </p:txBody>
      </p:sp>
    </p:spTree>
    <p:extLst>
      <p:ext uri="{BB962C8B-B14F-4D97-AF65-F5344CB8AC3E}">
        <p14:creationId xmlns:p14="http://schemas.microsoft.com/office/powerpoint/2010/main" val="503081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The certified lab may only enter Pass/Fail results.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524000" y="2667000"/>
            <a:ext cx="6096000" cy="3086582"/>
          </a:xfrm>
          <a:prstGeom prst="rect">
            <a:avLst/>
          </a:prstGeom>
        </p:spPr>
      </p:pic>
      <p:sp>
        <p:nvSpPr>
          <p:cNvPr id="5" name="Slide Number Placeholder 4"/>
          <p:cNvSpPr>
            <a:spLocks noGrp="1"/>
          </p:cNvSpPr>
          <p:nvPr>
            <p:ph type="sldNum" sz="quarter" idx="12"/>
          </p:nvPr>
        </p:nvSpPr>
        <p:spPr/>
        <p:txBody>
          <a:bodyPr/>
          <a:lstStyle/>
          <a:p>
            <a:fld id="{3ED720D2-FC61-405D-8D91-B18149E4DDF3}" type="slidenum">
              <a:rPr lang="en-US" smtClean="0"/>
              <a:t>17</a:t>
            </a:fld>
            <a:endParaRPr lang="en-US"/>
          </a:p>
        </p:txBody>
      </p:sp>
    </p:spTree>
    <p:extLst>
      <p:ext uri="{BB962C8B-B14F-4D97-AF65-F5344CB8AC3E}">
        <p14:creationId xmlns:p14="http://schemas.microsoft.com/office/powerpoint/2010/main" val="3545670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The process to retrieve QA results remains the same.</a:t>
            </a:r>
          </a:p>
          <a:p>
            <a:pPr lvl="1"/>
            <a:r>
              <a:rPr lang="en-US" sz="1200" dirty="0" smtClean="0"/>
              <a:t>Under the ‘Inventory’ tab, and the ‘Quality Assurance’ sub-tab, set the date range.</a:t>
            </a:r>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r>
              <a:rPr lang="en-US" sz="1200" dirty="0" smtClean="0"/>
              <a:t>To retrieve the results, click the ‘Retrieve Results’ button near the bottom left.</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197644" y="2667000"/>
            <a:ext cx="8520112" cy="2128121"/>
          </a:xfrm>
          <a:prstGeom prst="rect">
            <a:avLst/>
          </a:prstGeom>
        </p:spPr>
      </p:pic>
      <p:pic>
        <p:nvPicPr>
          <p:cNvPr id="7" name="Picture 6"/>
          <p:cNvPicPr>
            <a:picLocks noChangeAspect="1"/>
          </p:cNvPicPr>
          <p:nvPr/>
        </p:nvPicPr>
        <p:blipFill>
          <a:blip r:embed="rId3"/>
          <a:stretch>
            <a:fillRect/>
          </a:stretch>
        </p:blipFill>
        <p:spPr>
          <a:xfrm>
            <a:off x="422189" y="5480921"/>
            <a:ext cx="3905250" cy="990600"/>
          </a:xfrm>
          <a:prstGeom prst="rect">
            <a:avLst/>
          </a:prstGeom>
        </p:spPr>
      </p:pic>
      <p:sp>
        <p:nvSpPr>
          <p:cNvPr id="8" name="Oval 7"/>
          <p:cNvSpPr/>
          <p:nvPr/>
        </p:nvSpPr>
        <p:spPr>
          <a:xfrm>
            <a:off x="2895600" y="5976221"/>
            <a:ext cx="12192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3810000"/>
            <a:ext cx="2514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3ED720D2-FC61-405D-8D91-B18149E4DDF3}" type="slidenum">
              <a:rPr lang="en-US" smtClean="0"/>
              <a:t>18</a:t>
            </a:fld>
            <a:endParaRPr lang="en-US"/>
          </a:p>
        </p:txBody>
      </p:sp>
    </p:spTree>
    <p:extLst>
      <p:ext uri="{BB962C8B-B14F-4D97-AF65-F5344CB8AC3E}">
        <p14:creationId xmlns:p14="http://schemas.microsoft.com/office/powerpoint/2010/main" val="4220274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In Inventory, 3500593191433072 now shows as ‘Passed QA’.</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288256" y="2971800"/>
            <a:ext cx="6567487" cy="2579836"/>
          </a:xfrm>
          <a:prstGeom prst="rect">
            <a:avLst/>
          </a:prstGeom>
        </p:spPr>
      </p:pic>
      <p:sp>
        <p:nvSpPr>
          <p:cNvPr id="6" name="Oval 5"/>
          <p:cNvSpPr/>
          <p:nvPr/>
        </p:nvSpPr>
        <p:spPr>
          <a:xfrm>
            <a:off x="5257800" y="5181600"/>
            <a:ext cx="762000" cy="370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ED720D2-FC61-405D-8D91-B18149E4DDF3}" type="slidenum">
              <a:rPr lang="en-US" smtClean="0"/>
              <a:t>19</a:t>
            </a:fld>
            <a:endParaRPr lang="en-US"/>
          </a:p>
        </p:txBody>
      </p:sp>
    </p:spTree>
    <p:extLst>
      <p:ext uri="{BB962C8B-B14F-4D97-AF65-F5344CB8AC3E}">
        <p14:creationId xmlns:p14="http://schemas.microsoft.com/office/powerpoint/2010/main" val="24881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a:t>
            </a:r>
            <a:r>
              <a:rPr lang="en-US" dirty="0"/>
              <a:t>New Functionality </a:t>
            </a:r>
          </a:p>
        </p:txBody>
      </p:sp>
      <p:sp>
        <p:nvSpPr>
          <p:cNvPr id="3" name="Content Placeholder 2"/>
          <p:cNvSpPr>
            <a:spLocks noGrp="1"/>
          </p:cNvSpPr>
          <p:nvPr>
            <p:ph idx="1"/>
          </p:nvPr>
        </p:nvSpPr>
        <p:spPr>
          <a:xfrm>
            <a:off x="457200" y="1828800"/>
            <a:ext cx="8229600" cy="3962400"/>
          </a:xfrm>
        </p:spPr>
        <p:txBody>
          <a:bodyPr>
            <a:normAutofit fontScale="85000" lnSpcReduction="20000"/>
          </a:bodyPr>
          <a:lstStyle/>
          <a:p>
            <a:pPr marL="0" indent="0">
              <a:lnSpc>
                <a:spcPct val="120000"/>
              </a:lnSpc>
              <a:buNone/>
            </a:pPr>
            <a:r>
              <a:rPr lang="en-US" dirty="0" smtClean="0"/>
              <a:t>New functionality will allow producers to:</a:t>
            </a:r>
          </a:p>
          <a:p>
            <a:pPr lvl="1">
              <a:lnSpc>
                <a:spcPct val="120000"/>
              </a:lnSpc>
              <a:buFont typeface="Arial" panose="020B0604020202020204" pitchFamily="34" charset="0"/>
              <a:buChar char="•"/>
            </a:pPr>
            <a:r>
              <a:rPr lang="en-US" dirty="0" smtClean="0"/>
              <a:t>Test for pesticides and heavy metals at the harvest level.</a:t>
            </a:r>
          </a:p>
          <a:p>
            <a:pPr lvl="1">
              <a:lnSpc>
                <a:spcPct val="120000"/>
              </a:lnSpc>
              <a:buFont typeface="Arial" panose="020B0604020202020204" pitchFamily="34" charset="0"/>
              <a:buChar char="•"/>
            </a:pPr>
            <a:r>
              <a:rPr lang="en-US" dirty="0" smtClean="0"/>
              <a:t>Create ‘Flower Lot’ designated as medical compliant, per WAC 246-70.</a:t>
            </a:r>
            <a:br>
              <a:rPr lang="en-US" dirty="0" smtClean="0"/>
            </a:br>
            <a:endParaRPr lang="en-US" dirty="0"/>
          </a:p>
          <a:p>
            <a:pPr marL="0" indent="0">
              <a:lnSpc>
                <a:spcPct val="120000"/>
              </a:lnSpc>
              <a:buNone/>
            </a:pPr>
            <a:r>
              <a:rPr lang="en-US" dirty="0" smtClean="0"/>
              <a:t>New functionality will allow retailers to:</a:t>
            </a:r>
          </a:p>
          <a:p>
            <a:pPr lvl="1">
              <a:lnSpc>
                <a:spcPct val="120000"/>
              </a:lnSpc>
              <a:buFont typeface="Arial" panose="020B0604020202020204" pitchFamily="34" charset="0"/>
              <a:buChar char="•"/>
            </a:pPr>
            <a:r>
              <a:rPr lang="en-US" dirty="0" smtClean="0"/>
              <a:t>Sell and/or donate </a:t>
            </a:r>
            <a:r>
              <a:rPr lang="en-US" dirty="0" smtClean="0"/>
              <a:t>products </a:t>
            </a:r>
            <a:r>
              <a:rPr lang="en-US" dirty="0" smtClean="0"/>
              <a:t>to qualifying patients and designated providers.</a:t>
            </a:r>
          </a:p>
          <a:p>
            <a:pPr marL="0" indent="0">
              <a:buNone/>
            </a:pPr>
            <a:endParaRPr lang="en-US" dirty="0" smtClean="0"/>
          </a:p>
        </p:txBody>
      </p:sp>
      <p:sp>
        <p:nvSpPr>
          <p:cNvPr id="4" name="TextBox 3"/>
          <p:cNvSpPr txBox="1"/>
          <p:nvPr/>
        </p:nvSpPr>
        <p:spPr>
          <a:xfrm>
            <a:off x="533400" y="5791200"/>
            <a:ext cx="7924800" cy="738664"/>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All examples are created using the WSLCB Traceability System Interface located at </a:t>
            </a:r>
            <a:r>
              <a:rPr lang="en-US" sz="1200" dirty="0" smtClean="0">
                <a:latin typeface="Arial" panose="020B0604020202020204" pitchFamily="34" charset="0"/>
                <a:cs typeface="Arial" panose="020B0604020202020204" pitchFamily="34" charset="0"/>
                <a:hlinkClick r:id="rId2"/>
              </a:rPr>
              <a:t>wslcb.mjtraceability.com</a:t>
            </a:r>
            <a:r>
              <a:rPr lang="en-US" sz="1200" dirty="0" smtClean="0">
                <a:latin typeface="Arial" panose="020B0604020202020204" pitchFamily="34" charset="0"/>
                <a:cs typeface="Arial" panose="020B0604020202020204" pitchFamily="34" charset="0"/>
              </a:rPr>
              <a:t>.  If you use a third party software system you will need to contact your vendor for system-specific instructions.</a:t>
            </a:r>
          </a:p>
          <a:p>
            <a:endParaRPr lang="en-US" dirty="0"/>
          </a:p>
        </p:txBody>
      </p:sp>
      <p:sp>
        <p:nvSpPr>
          <p:cNvPr id="5" name="Slide Number Placeholder 4"/>
          <p:cNvSpPr>
            <a:spLocks noGrp="1"/>
          </p:cNvSpPr>
          <p:nvPr>
            <p:ph type="sldNum" sz="quarter" idx="12"/>
          </p:nvPr>
        </p:nvSpPr>
        <p:spPr/>
        <p:txBody>
          <a:bodyPr/>
          <a:lstStyle/>
          <a:p>
            <a:fld id="{3ED720D2-FC61-405D-8D91-B18149E4DDF3}" type="slidenum">
              <a:rPr lang="en-US" smtClean="0"/>
              <a:t>2</a:t>
            </a:fld>
            <a:endParaRPr lang="en-US"/>
          </a:p>
        </p:txBody>
      </p:sp>
    </p:spTree>
    <p:extLst>
      <p:ext uri="{BB962C8B-B14F-4D97-AF65-F5344CB8AC3E}">
        <p14:creationId xmlns:p14="http://schemas.microsoft.com/office/powerpoint/2010/main" val="3710970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When creating a ‘Flower Lot’ using 3500593191433072, the item is designated as ‘Passed QA’.</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ED720D2-FC61-405D-8D91-B18149E4DDF3}" type="slidenum">
              <a:rPr lang="en-US" smtClean="0"/>
              <a:t>20</a:t>
            </a:fld>
            <a:endParaRPr lang="en-US"/>
          </a:p>
        </p:txBody>
      </p:sp>
      <p:pic>
        <p:nvPicPr>
          <p:cNvPr id="6" name="Picture 5"/>
          <p:cNvPicPr>
            <a:picLocks noChangeAspect="1"/>
          </p:cNvPicPr>
          <p:nvPr/>
        </p:nvPicPr>
        <p:blipFill>
          <a:blip r:embed="rId3"/>
          <a:stretch>
            <a:fillRect/>
          </a:stretch>
        </p:blipFill>
        <p:spPr>
          <a:xfrm>
            <a:off x="1116806" y="3200400"/>
            <a:ext cx="6910387" cy="2640323"/>
          </a:xfrm>
          <a:prstGeom prst="rect">
            <a:avLst/>
          </a:prstGeom>
        </p:spPr>
      </p:pic>
    </p:spTree>
    <p:extLst>
      <p:ext uri="{BB962C8B-B14F-4D97-AF65-F5344CB8AC3E}">
        <p14:creationId xmlns:p14="http://schemas.microsoft.com/office/powerpoint/2010/main" val="1291547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66800" y="3352800"/>
            <a:ext cx="7329487" cy="2082696"/>
          </a:xfrm>
          <a:prstGeom prst="rect">
            <a:avLst/>
          </a:prstGeom>
        </p:spPr>
      </p:pic>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Since 3500593191433072 passed QA, it can be designated as a ‘Medical Compliant Product’ when it is made into a flower lot.</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3ED720D2-FC61-405D-8D91-B18149E4DDF3}" type="slidenum">
              <a:rPr lang="en-US" smtClean="0"/>
              <a:t>21</a:t>
            </a:fld>
            <a:endParaRPr lang="en-US"/>
          </a:p>
        </p:txBody>
      </p:sp>
      <p:sp>
        <p:nvSpPr>
          <p:cNvPr id="7" name="Oval 6"/>
          <p:cNvSpPr/>
          <p:nvPr/>
        </p:nvSpPr>
        <p:spPr>
          <a:xfrm>
            <a:off x="2514600" y="4648200"/>
            <a:ext cx="2895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747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After clicking ‘Ok’, a confirmation box appears, which:</a:t>
            </a:r>
          </a:p>
          <a:p>
            <a:pPr lvl="1"/>
            <a:r>
              <a:rPr lang="en-US" sz="1600" dirty="0" smtClean="0"/>
              <a:t>Confirms your action</a:t>
            </a:r>
          </a:p>
          <a:p>
            <a:pPr lvl="1"/>
            <a:r>
              <a:rPr lang="en-US" sz="1600" dirty="0" smtClean="0"/>
              <a:t>Reminds of WAC 246-70</a:t>
            </a:r>
          </a:p>
          <a:p>
            <a:pPr lvl="1"/>
            <a:r>
              <a:rPr lang="en-US" sz="1600" dirty="0" smtClean="0"/>
              <a:t>Warns of re-purposing</a:t>
            </a:r>
            <a:endParaRPr lang="en-US" sz="1600" dirty="0"/>
          </a:p>
          <a:p>
            <a:pPr marL="0" indent="0">
              <a:buNone/>
            </a:pPr>
            <a:endParaRPr lang="en-US" sz="2000"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1209675" y="3581400"/>
            <a:ext cx="6496050" cy="1390650"/>
          </a:xfrm>
          <a:prstGeom prst="rect">
            <a:avLst/>
          </a:prstGeom>
        </p:spPr>
      </p:pic>
      <p:sp>
        <p:nvSpPr>
          <p:cNvPr id="4" name="Slide Number Placeholder 3"/>
          <p:cNvSpPr>
            <a:spLocks noGrp="1"/>
          </p:cNvSpPr>
          <p:nvPr>
            <p:ph type="sldNum" sz="quarter" idx="12"/>
          </p:nvPr>
        </p:nvSpPr>
        <p:spPr/>
        <p:txBody>
          <a:bodyPr/>
          <a:lstStyle/>
          <a:p>
            <a:fld id="{3ED720D2-FC61-405D-8D91-B18149E4DDF3}" type="slidenum">
              <a:rPr lang="en-US" smtClean="0"/>
              <a:t>22</a:t>
            </a:fld>
            <a:endParaRPr lang="en-US"/>
          </a:p>
        </p:txBody>
      </p:sp>
    </p:spTree>
    <p:extLst>
      <p:ext uri="{BB962C8B-B14F-4D97-AF65-F5344CB8AC3E}">
        <p14:creationId xmlns:p14="http://schemas.microsoft.com/office/powerpoint/2010/main" val="2697391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The Flower Lot appears with its new ID number, 123000124000259, and the designation ‘Medical’ on the right.</a:t>
            </a:r>
            <a:endParaRPr lang="en-US" sz="1600" dirty="0" smtClean="0"/>
          </a:p>
          <a:p>
            <a:pPr marL="0" indent="0">
              <a:buNone/>
            </a:pPr>
            <a:endParaRPr lang="en-US" sz="2000" dirty="0"/>
          </a:p>
          <a:p>
            <a:endParaRPr lang="en-US" dirty="0" smtClean="0"/>
          </a:p>
          <a:p>
            <a:endParaRPr lang="en-US" dirty="0"/>
          </a:p>
        </p:txBody>
      </p:sp>
      <p:sp>
        <p:nvSpPr>
          <p:cNvPr id="6" name="Right Arrow 5"/>
          <p:cNvSpPr/>
          <p:nvPr/>
        </p:nvSpPr>
        <p:spPr>
          <a:xfrm>
            <a:off x="228600" y="5507293"/>
            <a:ext cx="653911" cy="34742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3ED720D2-FC61-405D-8D91-B18149E4DDF3}" type="slidenum">
              <a:rPr lang="en-US" smtClean="0"/>
              <a:t>23</a:t>
            </a:fld>
            <a:endParaRPr lang="en-US"/>
          </a:p>
        </p:txBody>
      </p:sp>
      <p:pic>
        <p:nvPicPr>
          <p:cNvPr id="7" name="Picture 6"/>
          <p:cNvPicPr>
            <a:picLocks noChangeAspect="1"/>
          </p:cNvPicPr>
          <p:nvPr/>
        </p:nvPicPr>
        <p:blipFill>
          <a:blip r:embed="rId2"/>
          <a:stretch>
            <a:fillRect/>
          </a:stretch>
        </p:blipFill>
        <p:spPr>
          <a:xfrm>
            <a:off x="1085850" y="2743200"/>
            <a:ext cx="6972300" cy="3110609"/>
          </a:xfrm>
          <a:prstGeom prst="rect">
            <a:avLst/>
          </a:prstGeom>
        </p:spPr>
      </p:pic>
      <p:sp>
        <p:nvSpPr>
          <p:cNvPr id="8" name="Oval 7"/>
          <p:cNvSpPr/>
          <p:nvPr/>
        </p:nvSpPr>
        <p:spPr>
          <a:xfrm>
            <a:off x="6934200" y="5507293"/>
            <a:ext cx="762000" cy="346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8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If the ‘Flower’ material has already passed pesticide and heavy metal testing, it will </a:t>
            </a:r>
            <a:r>
              <a:rPr lang="en-US" sz="2000" b="1" u="sng" dirty="0" smtClean="0"/>
              <a:t>not</a:t>
            </a:r>
            <a:r>
              <a:rPr lang="en-US" sz="2000" dirty="0" smtClean="0"/>
              <a:t> be required again when the ‘Flower Lot’ is tested.</a:t>
            </a:r>
            <a:endParaRPr lang="en-US" sz="1600" dirty="0" smtClean="0"/>
          </a:p>
          <a:p>
            <a:pPr marL="0" indent="0">
              <a:buNone/>
            </a:pPr>
            <a:endParaRPr lang="en-US" sz="2000" dirty="0"/>
          </a:p>
          <a:p>
            <a:endParaRPr lang="en-US" dirty="0" smtClean="0"/>
          </a:p>
          <a:p>
            <a:endParaRPr lang="en-US" dirty="0"/>
          </a:p>
        </p:txBody>
      </p:sp>
      <p:sp>
        <p:nvSpPr>
          <p:cNvPr id="6" name="Right Arrow 5"/>
          <p:cNvSpPr/>
          <p:nvPr/>
        </p:nvSpPr>
        <p:spPr>
          <a:xfrm rot="10800000">
            <a:off x="7467600" y="5410200"/>
            <a:ext cx="653911" cy="34742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ED720D2-FC61-405D-8D91-B18149E4DDF3}" type="slidenum">
              <a:rPr lang="en-US" smtClean="0"/>
              <a:t>24</a:t>
            </a:fld>
            <a:endParaRPr lang="en-US"/>
          </a:p>
        </p:txBody>
      </p:sp>
      <p:pic>
        <p:nvPicPr>
          <p:cNvPr id="7" name="Picture 6"/>
          <p:cNvPicPr>
            <a:picLocks noChangeAspect="1"/>
          </p:cNvPicPr>
          <p:nvPr/>
        </p:nvPicPr>
        <p:blipFill>
          <a:blip r:embed="rId2"/>
          <a:stretch>
            <a:fillRect/>
          </a:stretch>
        </p:blipFill>
        <p:spPr>
          <a:xfrm>
            <a:off x="1576140" y="2971800"/>
            <a:ext cx="5758109" cy="3459163"/>
          </a:xfrm>
          <a:prstGeom prst="rect">
            <a:avLst/>
          </a:prstGeom>
        </p:spPr>
      </p:pic>
    </p:spTree>
    <p:extLst>
      <p:ext uri="{BB962C8B-B14F-4D97-AF65-F5344CB8AC3E}">
        <p14:creationId xmlns:p14="http://schemas.microsoft.com/office/powerpoint/2010/main" val="1992071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Note: Pesticide testing </a:t>
            </a:r>
            <a:r>
              <a:rPr lang="en-US" sz="2000" i="1" dirty="0" smtClean="0"/>
              <a:t>is</a:t>
            </a:r>
            <a:r>
              <a:rPr lang="en-US" sz="2000" dirty="0" smtClean="0"/>
              <a:t> required at the intermediate </a:t>
            </a:r>
            <a:r>
              <a:rPr lang="en-US" sz="2000" smtClean="0"/>
              <a:t>product level for extracts.</a:t>
            </a:r>
            <a:endParaRPr lang="en-US" sz="1600" dirty="0" smtClean="0"/>
          </a:p>
          <a:p>
            <a:pPr marL="0" indent="0">
              <a:buNone/>
            </a:pPr>
            <a:endParaRPr lang="en-US" sz="2000"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3ED720D2-FC61-405D-8D91-B18149E4DDF3}" type="slidenum">
              <a:rPr lang="en-US" smtClean="0"/>
              <a:t>25</a:t>
            </a:fld>
            <a:endParaRPr lang="en-US"/>
          </a:p>
        </p:txBody>
      </p:sp>
      <p:pic>
        <p:nvPicPr>
          <p:cNvPr id="5" name="Picture 4"/>
          <p:cNvPicPr>
            <a:picLocks noChangeAspect="1"/>
          </p:cNvPicPr>
          <p:nvPr/>
        </p:nvPicPr>
        <p:blipFill>
          <a:blip r:embed="rId2"/>
          <a:stretch>
            <a:fillRect/>
          </a:stretch>
        </p:blipFill>
        <p:spPr>
          <a:xfrm>
            <a:off x="1638187" y="3093010"/>
            <a:ext cx="5867626" cy="3292309"/>
          </a:xfrm>
          <a:prstGeom prst="rect">
            <a:avLst/>
          </a:prstGeom>
        </p:spPr>
      </p:pic>
      <p:sp>
        <p:nvSpPr>
          <p:cNvPr id="8" name="Oval 7"/>
          <p:cNvSpPr/>
          <p:nvPr/>
        </p:nvSpPr>
        <p:spPr>
          <a:xfrm>
            <a:off x="3048000" y="56388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10196" y="3429000"/>
            <a:ext cx="165740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812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The pesticide and heavy metal test results from the ‘Flower’ material 3500593191433072, will also apply to all subsequent ‘Flower Lots’ created from it, though subsequent lots will still need to complete all other required QA tests.</a:t>
            </a:r>
            <a:endParaRPr lang="en-US" sz="1600" dirty="0" smtClean="0"/>
          </a:p>
          <a:p>
            <a:pPr marL="0" indent="0">
              <a:buNone/>
            </a:pPr>
            <a:endParaRPr lang="en-US" sz="2000" dirty="0"/>
          </a:p>
          <a:p>
            <a:endParaRPr lang="en-US" dirty="0" smtClean="0"/>
          </a:p>
          <a:p>
            <a:endParaRPr lang="en-US" dirty="0"/>
          </a:p>
        </p:txBody>
      </p:sp>
      <p:sp>
        <p:nvSpPr>
          <p:cNvPr id="6" name="Right Arrow 5"/>
          <p:cNvSpPr/>
          <p:nvPr/>
        </p:nvSpPr>
        <p:spPr>
          <a:xfrm rot="10800000">
            <a:off x="7467600" y="5854935"/>
            <a:ext cx="653911" cy="34742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ED720D2-FC61-405D-8D91-B18149E4DDF3}" type="slidenum">
              <a:rPr lang="en-US" smtClean="0"/>
              <a:t>26</a:t>
            </a:fld>
            <a:endParaRPr lang="en-US"/>
          </a:p>
        </p:txBody>
      </p:sp>
      <p:pic>
        <p:nvPicPr>
          <p:cNvPr id="5" name="Picture 4"/>
          <p:cNvPicPr>
            <a:picLocks noChangeAspect="1"/>
          </p:cNvPicPr>
          <p:nvPr/>
        </p:nvPicPr>
        <p:blipFill>
          <a:blip r:embed="rId2"/>
          <a:stretch>
            <a:fillRect/>
          </a:stretch>
        </p:blipFill>
        <p:spPr>
          <a:xfrm>
            <a:off x="685800" y="3284083"/>
            <a:ext cx="6677025" cy="2918280"/>
          </a:xfrm>
          <a:prstGeom prst="rect">
            <a:avLst/>
          </a:prstGeom>
        </p:spPr>
      </p:pic>
    </p:spTree>
    <p:extLst>
      <p:ext uri="{BB962C8B-B14F-4D97-AF65-F5344CB8AC3E}">
        <p14:creationId xmlns:p14="http://schemas.microsoft.com/office/powerpoint/2010/main" val="2982779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Potency Display</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A new feature of the traceability system will display QA potency results in the column next to the inventory item.</a:t>
            </a:r>
            <a:endParaRPr lang="en-US" sz="2000"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3ED720D2-FC61-405D-8D91-B18149E4DDF3}" type="slidenum">
              <a:rPr lang="en-US" smtClean="0"/>
              <a:t>27</a:t>
            </a:fld>
            <a:endParaRPr lang="en-US"/>
          </a:p>
        </p:txBody>
      </p:sp>
      <p:pic>
        <p:nvPicPr>
          <p:cNvPr id="7" name="Picture 6"/>
          <p:cNvPicPr>
            <a:picLocks noChangeAspect="1"/>
          </p:cNvPicPr>
          <p:nvPr/>
        </p:nvPicPr>
        <p:blipFill>
          <a:blip r:embed="rId2"/>
          <a:stretch>
            <a:fillRect/>
          </a:stretch>
        </p:blipFill>
        <p:spPr>
          <a:xfrm>
            <a:off x="493096" y="2971800"/>
            <a:ext cx="7938532" cy="2958542"/>
          </a:xfrm>
          <a:prstGeom prst="rect">
            <a:avLst/>
          </a:prstGeom>
        </p:spPr>
      </p:pic>
      <p:sp>
        <p:nvSpPr>
          <p:cNvPr id="8" name="Oval 7"/>
          <p:cNvSpPr/>
          <p:nvPr/>
        </p:nvSpPr>
        <p:spPr>
          <a:xfrm>
            <a:off x="5688428" y="5550136"/>
            <a:ext cx="2743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078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Flower Lot 123000124000259 is converted into Usable MJ.</a:t>
            </a:r>
          </a:p>
          <a:p>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28</a:t>
            </a:fld>
            <a:endParaRPr lang="en-US"/>
          </a:p>
        </p:txBody>
      </p:sp>
      <p:pic>
        <p:nvPicPr>
          <p:cNvPr id="5" name="Picture 4"/>
          <p:cNvPicPr>
            <a:picLocks noChangeAspect="1"/>
          </p:cNvPicPr>
          <p:nvPr/>
        </p:nvPicPr>
        <p:blipFill>
          <a:blip r:embed="rId2"/>
          <a:stretch>
            <a:fillRect/>
          </a:stretch>
        </p:blipFill>
        <p:spPr>
          <a:xfrm>
            <a:off x="1345406" y="3124200"/>
            <a:ext cx="6453187" cy="2485574"/>
          </a:xfrm>
          <a:prstGeom prst="rect">
            <a:avLst/>
          </a:prstGeom>
        </p:spPr>
      </p:pic>
    </p:spTree>
    <p:extLst>
      <p:ext uri="{BB962C8B-B14F-4D97-AF65-F5344CB8AC3E}">
        <p14:creationId xmlns:p14="http://schemas.microsoft.com/office/powerpoint/2010/main" val="408331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It is now in the system as 1230001240000261.</a:t>
            </a:r>
            <a:endParaRPr lang="en-US" sz="2000" dirty="0"/>
          </a:p>
          <a:p>
            <a:endParaRPr lang="en-US" sz="2000" dirty="0" smtClean="0"/>
          </a:p>
          <a:p>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29</a:t>
            </a:fld>
            <a:endParaRPr lang="en-US"/>
          </a:p>
        </p:txBody>
      </p:sp>
      <p:pic>
        <p:nvPicPr>
          <p:cNvPr id="6" name="Picture 5"/>
          <p:cNvPicPr>
            <a:picLocks noChangeAspect="1"/>
          </p:cNvPicPr>
          <p:nvPr/>
        </p:nvPicPr>
        <p:blipFill>
          <a:blip r:embed="rId2"/>
          <a:stretch>
            <a:fillRect/>
          </a:stretch>
        </p:blipFill>
        <p:spPr>
          <a:xfrm>
            <a:off x="692944" y="2514600"/>
            <a:ext cx="7758112" cy="3294231"/>
          </a:xfrm>
          <a:prstGeom prst="rect">
            <a:avLst/>
          </a:prstGeom>
        </p:spPr>
      </p:pic>
    </p:spTree>
    <p:extLst>
      <p:ext uri="{BB962C8B-B14F-4D97-AF65-F5344CB8AC3E}">
        <p14:creationId xmlns:p14="http://schemas.microsoft.com/office/powerpoint/2010/main" val="3183474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‘Flower’ material may now be tested for pesticides and heavy metals prior being converted into a ‘Flower Lot’.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219200" y="2935288"/>
            <a:ext cx="6484016" cy="3267075"/>
          </a:xfrm>
          <a:prstGeom prst="rect">
            <a:avLst/>
          </a:prstGeom>
        </p:spPr>
      </p:pic>
      <p:sp>
        <p:nvSpPr>
          <p:cNvPr id="5" name="Slide Number Placeholder 4"/>
          <p:cNvSpPr>
            <a:spLocks noGrp="1"/>
          </p:cNvSpPr>
          <p:nvPr>
            <p:ph type="sldNum" sz="quarter" idx="12"/>
          </p:nvPr>
        </p:nvSpPr>
        <p:spPr/>
        <p:txBody>
          <a:bodyPr/>
          <a:lstStyle/>
          <a:p>
            <a:fld id="{3ED720D2-FC61-405D-8D91-B18149E4DDF3}" type="slidenum">
              <a:rPr lang="en-US" smtClean="0"/>
              <a:t>3</a:t>
            </a:fld>
            <a:endParaRPr lang="en-US"/>
          </a:p>
        </p:txBody>
      </p:sp>
    </p:spTree>
    <p:extLst>
      <p:ext uri="{BB962C8B-B14F-4D97-AF65-F5344CB8AC3E}">
        <p14:creationId xmlns:p14="http://schemas.microsoft.com/office/powerpoint/2010/main" val="1224936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endParaRPr lang="en-US" sz="2000" dirty="0" smtClean="0"/>
          </a:p>
          <a:p>
            <a:endParaRPr lang="en-US" sz="2000" dirty="0"/>
          </a:p>
          <a:p>
            <a:r>
              <a:rPr lang="en-US" sz="2000" dirty="0" smtClean="0"/>
              <a:t>The manifest creation and transfer processes remain the same for Processors selling medical compliant products to Retailers.</a:t>
            </a:r>
          </a:p>
          <a:p>
            <a:endParaRPr lang="en-US" sz="2000" dirty="0"/>
          </a:p>
          <a:p>
            <a:r>
              <a:rPr lang="en-US" sz="2000" dirty="0" smtClean="0"/>
              <a:t>The inbound transfer process remains the same for Retailers accepting medical compliant products from Processors.</a:t>
            </a:r>
            <a:endParaRPr lang="en-US" sz="2000" dirty="0"/>
          </a:p>
          <a:p>
            <a:endParaRPr lang="en-US" sz="2000" dirty="0" smtClean="0"/>
          </a:p>
          <a:p>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30</a:t>
            </a:fld>
            <a:endParaRPr lang="en-US"/>
          </a:p>
        </p:txBody>
      </p:sp>
    </p:spTree>
    <p:extLst>
      <p:ext uri="{BB962C8B-B14F-4D97-AF65-F5344CB8AC3E}">
        <p14:creationId xmlns:p14="http://schemas.microsoft.com/office/powerpoint/2010/main" val="501717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a:xfrm>
            <a:off x="493363" y="1905000"/>
            <a:ext cx="8229600" cy="4221163"/>
          </a:xfrm>
        </p:spPr>
        <p:txBody>
          <a:bodyPr>
            <a:normAutofit/>
          </a:bodyPr>
          <a:lstStyle/>
          <a:p>
            <a:r>
              <a:rPr lang="en-US" sz="2000" dirty="0" smtClean="0"/>
              <a:t>1230001240000261 displays in Retailer inventory as a medical product.</a:t>
            </a:r>
          </a:p>
          <a:p>
            <a:endParaRPr lang="en-US" sz="2000" dirty="0"/>
          </a:p>
          <a:p>
            <a:endParaRPr lang="en-US" sz="2000" dirty="0" smtClean="0"/>
          </a:p>
          <a:p>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31</a:t>
            </a:fld>
            <a:endParaRPr lang="en-US"/>
          </a:p>
        </p:txBody>
      </p:sp>
      <p:pic>
        <p:nvPicPr>
          <p:cNvPr id="5" name="Picture 4"/>
          <p:cNvPicPr>
            <a:picLocks noChangeAspect="1"/>
          </p:cNvPicPr>
          <p:nvPr/>
        </p:nvPicPr>
        <p:blipFill>
          <a:blip r:embed="rId2"/>
          <a:stretch>
            <a:fillRect/>
          </a:stretch>
        </p:blipFill>
        <p:spPr>
          <a:xfrm>
            <a:off x="245788" y="2971800"/>
            <a:ext cx="8652423" cy="2490179"/>
          </a:xfrm>
          <a:prstGeom prst="rect">
            <a:avLst/>
          </a:prstGeom>
        </p:spPr>
      </p:pic>
      <p:sp>
        <p:nvSpPr>
          <p:cNvPr id="6" name="Oval 5"/>
          <p:cNvSpPr/>
          <p:nvPr/>
        </p:nvSpPr>
        <p:spPr>
          <a:xfrm>
            <a:off x="5638800" y="5105400"/>
            <a:ext cx="1295400" cy="471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980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Under the ‘Customers’ tab, new patient ID functions have been added to the center bar.</a:t>
            </a:r>
          </a:p>
          <a:p>
            <a:endParaRPr lang="en-US" sz="2000" dirty="0"/>
          </a:p>
          <a:p>
            <a:endParaRPr lang="en-US" sz="2000" dirty="0" smtClean="0"/>
          </a:p>
          <a:p>
            <a:pPr marL="0" indent="0">
              <a:buNone/>
            </a:pPr>
            <a:r>
              <a:rPr lang="en-US" sz="2000" dirty="0" smtClean="0"/>
              <a:t>	</a:t>
            </a:r>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32</a:t>
            </a:fld>
            <a:endParaRPr lang="en-US"/>
          </a:p>
        </p:txBody>
      </p:sp>
      <p:sp>
        <p:nvSpPr>
          <p:cNvPr id="5" name="Oval 4"/>
          <p:cNvSpPr/>
          <p:nvPr/>
        </p:nvSpPr>
        <p:spPr>
          <a:xfrm>
            <a:off x="3048000" y="4572000"/>
            <a:ext cx="3853656"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1524000" y="2604603"/>
            <a:ext cx="5562600" cy="3934793"/>
          </a:xfrm>
          <a:prstGeom prst="rect">
            <a:avLst/>
          </a:prstGeom>
        </p:spPr>
      </p:pic>
      <p:sp>
        <p:nvSpPr>
          <p:cNvPr id="10" name="Oval 9"/>
          <p:cNvSpPr/>
          <p:nvPr/>
        </p:nvSpPr>
        <p:spPr>
          <a:xfrm>
            <a:off x="2590800" y="4572000"/>
            <a:ext cx="4419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41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Clicking the </a:t>
            </a:r>
            <a:r>
              <a:rPr lang="en-US" sz="2000" dirty="0" smtClean="0"/>
              <a:t>‘Patient </a:t>
            </a:r>
            <a:r>
              <a:rPr lang="en-US" sz="2000" dirty="0" smtClean="0"/>
              <a:t>ID’ button will allow retailers to input the 16-digit numbers on Patient ID cards and Caregiver ID cards.</a:t>
            </a:r>
            <a:endParaRPr lang="en-US" sz="2000" dirty="0"/>
          </a:p>
          <a:p>
            <a:endParaRPr lang="en-US" sz="2000" dirty="0" smtClean="0"/>
          </a:p>
          <a:p>
            <a:pPr lvl="4"/>
            <a:endParaRPr lang="en-US" sz="800" dirty="0" smtClean="0"/>
          </a:p>
          <a:p>
            <a:pPr marL="0" indent="0">
              <a:buNone/>
            </a:pPr>
            <a:r>
              <a:rPr lang="en-US" sz="2000" dirty="0" smtClean="0"/>
              <a:t>		</a:t>
            </a:r>
            <a:r>
              <a:rPr lang="en-US" sz="2000" dirty="0" smtClean="0"/>
              <a:t/>
            </a:r>
            <a:br>
              <a:rPr lang="en-US" sz="2000" dirty="0" smtClean="0"/>
            </a:br>
            <a:endParaRPr lang="en-US" sz="2000" dirty="0"/>
          </a:p>
        </p:txBody>
      </p:sp>
      <p:sp>
        <p:nvSpPr>
          <p:cNvPr id="10" name="Right Arrow 9"/>
          <p:cNvSpPr/>
          <p:nvPr/>
        </p:nvSpPr>
        <p:spPr>
          <a:xfrm>
            <a:off x="1143000" y="3134883"/>
            <a:ext cx="653911" cy="34742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938462" y="4419600"/>
            <a:ext cx="3267075" cy="1333500"/>
          </a:xfrm>
          <a:prstGeom prst="rect">
            <a:avLst/>
          </a:prstGeom>
        </p:spPr>
      </p:pic>
      <p:sp>
        <p:nvSpPr>
          <p:cNvPr id="5" name="Slide Number Placeholder 4"/>
          <p:cNvSpPr>
            <a:spLocks noGrp="1"/>
          </p:cNvSpPr>
          <p:nvPr>
            <p:ph type="sldNum" sz="quarter" idx="12"/>
          </p:nvPr>
        </p:nvSpPr>
        <p:spPr/>
        <p:txBody>
          <a:bodyPr/>
          <a:lstStyle/>
          <a:p>
            <a:fld id="{3ED720D2-FC61-405D-8D91-B18149E4DDF3}" type="slidenum">
              <a:rPr lang="en-US" smtClean="0"/>
              <a:t>33</a:t>
            </a:fld>
            <a:endParaRPr lang="en-US"/>
          </a:p>
        </p:txBody>
      </p:sp>
      <p:pic>
        <p:nvPicPr>
          <p:cNvPr id="6" name="Picture 5"/>
          <p:cNvPicPr>
            <a:picLocks noChangeAspect="1"/>
          </p:cNvPicPr>
          <p:nvPr/>
        </p:nvPicPr>
        <p:blipFill>
          <a:blip r:embed="rId3"/>
          <a:stretch>
            <a:fillRect/>
          </a:stretch>
        </p:blipFill>
        <p:spPr>
          <a:xfrm>
            <a:off x="2094858" y="3134882"/>
            <a:ext cx="4863153" cy="446517"/>
          </a:xfrm>
          <a:prstGeom prst="rect">
            <a:avLst/>
          </a:prstGeom>
        </p:spPr>
      </p:pic>
    </p:spTree>
    <p:extLst>
      <p:ext uri="{BB962C8B-B14F-4D97-AF65-F5344CB8AC3E}">
        <p14:creationId xmlns:p14="http://schemas.microsoft.com/office/powerpoint/2010/main" val="1874847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Entering the numbers will bring up a confirmation box, displaying the Patient Card ID number, and a statement that card is currently active and possesses the Qualified Caregiver privilege.</a:t>
            </a:r>
            <a:endParaRPr lang="en-US" sz="2000" dirty="0"/>
          </a:p>
          <a:p>
            <a:endParaRPr lang="en-US" sz="2000" dirty="0" smtClean="0"/>
          </a:p>
          <a:p>
            <a:endParaRPr lang="en-US" sz="2000" dirty="0" smtClean="0"/>
          </a:p>
          <a:p>
            <a:pPr marL="0" indent="0">
              <a:buNone/>
            </a:pPr>
            <a:r>
              <a:rPr lang="en-US" sz="2000" dirty="0" smtClean="0"/>
              <a:t/>
            </a:r>
            <a:br>
              <a:rPr lang="en-US" sz="2000" dirty="0" smtClean="0"/>
            </a:br>
            <a:endParaRPr lang="en-US" sz="2000" dirty="0"/>
          </a:p>
        </p:txBody>
      </p:sp>
      <p:sp>
        <p:nvSpPr>
          <p:cNvPr id="5" name="Slide Number Placeholder 4"/>
          <p:cNvSpPr>
            <a:spLocks noGrp="1"/>
          </p:cNvSpPr>
          <p:nvPr>
            <p:ph type="sldNum" sz="quarter" idx="12"/>
          </p:nvPr>
        </p:nvSpPr>
        <p:spPr/>
        <p:txBody>
          <a:bodyPr/>
          <a:lstStyle/>
          <a:p>
            <a:fld id="{3ED720D2-FC61-405D-8D91-B18149E4DDF3}" type="slidenum">
              <a:rPr lang="en-US" smtClean="0"/>
              <a:t>34</a:t>
            </a:fld>
            <a:endParaRPr lang="en-US"/>
          </a:p>
        </p:txBody>
      </p:sp>
      <p:pic>
        <p:nvPicPr>
          <p:cNvPr id="6" name="Picture 5"/>
          <p:cNvPicPr>
            <a:picLocks noChangeAspect="1"/>
          </p:cNvPicPr>
          <p:nvPr/>
        </p:nvPicPr>
        <p:blipFill>
          <a:blip r:embed="rId2"/>
          <a:stretch>
            <a:fillRect/>
          </a:stretch>
        </p:blipFill>
        <p:spPr>
          <a:xfrm>
            <a:off x="2976562" y="3254369"/>
            <a:ext cx="3190875" cy="1304925"/>
          </a:xfrm>
          <a:prstGeom prst="rect">
            <a:avLst/>
          </a:prstGeom>
        </p:spPr>
      </p:pic>
      <p:pic>
        <p:nvPicPr>
          <p:cNvPr id="8" name="Picture 7"/>
          <p:cNvPicPr>
            <a:picLocks noChangeAspect="1"/>
          </p:cNvPicPr>
          <p:nvPr/>
        </p:nvPicPr>
        <p:blipFill>
          <a:blip r:embed="rId3"/>
          <a:stretch>
            <a:fillRect/>
          </a:stretch>
        </p:blipFill>
        <p:spPr>
          <a:xfrm>
            <a:off x="1938337" y="4958038"/>
            <a:ext cx="5495925" cy="1114425"/>
          </a:xfrm>
          <a:prstGeom prst="rect">
            <a:avLst/>
          </a:prstGeom>
        </p:spPr>
      </p:pic>
      <p:sp>
        <p:nvSpPr>
          <p:cNvPr id="9" name="Oval 8"/>
          <p:cNvSpPr/>
          <p:nvPr/>
        </p:nvSpPr>
        <p:spPr>
          <a:xfrm>
            <a:off x="2827587" y="3472521"/>
            <a:ext cx="3733800" cy="434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2200" y="5059621"/>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95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Click </a:t>
            </a:r>
            <a:r>
              <a:rPr lang="en-US" sz="2000" dirty="0"/>
              <a:t>the ‘Clear’ button on the </a:t>
            </a:r>
            <a:r>
              <a:rPr lang="en-US" sz="2000" dirty="0" smtClean="0"/>
              <a:t>right to return </a:t>
            </a:r>
            <a:r>
              <a:rPr lang="en-US" sz="2000" dirty="0"/>
              <a:t>the ‘Current Customer’ field to its default, </a:t>
            </a:r>
            <a:r>
              <a:rPr lang="en-US" sz="2000" dirty="0" smtClean="0"/>
              <a:t>‘</a:t>
            </a:r>
            <a:r>
              <a:rPr lang="en-US" sz="2000" dirty="0"/>
              <a:t>Recreational Customer</a:t>
            </a:r>
            <a:r>
              <a:rPr lang="en-US" sz="2000" dirty="0" smtClean="0"/>
              <a:t>’.</a:t>
            </a:r>
            <a:endParaRPr lang="en-US" sz="2000" dirty="0"/>
          </a:p>
          <a:p>
            <a:endParaRPr lang="en-US" sz="2000" dirty="0"/>
          </a:p>
          <a:p>
            <a:pPr lvl="2"/>
            <a:endParaRPr lang="en-US" sz="1200" dirty="0" smtClean="0"/>
          </a:p>
          <a:p>
            <a:pPr marL="0" indent="0">
              <a:buNone/>
            </a:pPr>
            <a:r>
              <a:rPr lang="en-US" sz="2000" dirty="0" smtClean="0"/>
              <a:t/>
            </a:r>
            <a:br>
              <a:rPr lang="en-US" sz="2000" dirty="0" smtClean="0"/>
            </a:b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35</a:t>
            </a:fld>
            <a:endParaRPr lang="en-US"/>
          </a:p>
        </p:txBody>
      </p:sp>
      <p:sp>
        <p:nvSpPr>
          <p:cNvPr id="8" name="Right Arrow 7"/>
          <p:cNvSpPr/>
          <p:nvPr/>
        </p:nvSpPr>
        <p:spPr>
          <a:xfrm rot="5400000">
            <a:off x="3961674" y="4333974"/>
            <a:ext cx="653911" cy="34742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574004" y="3394126"/>
            <a:ext cx="5429250" cy="447675"/>
          </a:xfrm>
          <a:prstGeom prst="rect">
            <a:avLst/>
          </a:prstGeom>
        </p:spPr>
      </p:pic>
      <p:sp>
        <p:nvSpPr>
          <p:cNvPr id="9" name="Oval 8"/>
          <p:cNvSpPr/>
          <p:nvPr/>
        </p:nvSpPr>
        <p:spPr>
          <a:xfrm>
            <a:off x="6172200" y="3048000"/>
            <a:ext cx="831054"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578642" y="5107089"/>
            <a:ext cx="5437864" cy="447675"/>
          </a:xfrm>
          <a:prstGeom prst="rect">
            <a:avLst/>
          </a:prstGeom>
        </p:spPr>
      </p:pic>
    </p:spTree>
    <p:extLst>
      <p:ext uri="{BB962C8B-B14F-4D97-AF65-F5344CB8AC3E}">
        <p14:creationId xmlns:p14="http://schemas.microsoft.com/office/powerpoint/2010/main" val="3881159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0600" y="2758027"/>
            <a:ext cx="7339012" cy="3541948"/>
          </a:xfrm>
          <a:prstGeom prst="rect">
            <a:avLst/>
          </a:prstGeom>
        </p:spPr>
      </p:pic>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1230001240000261 displays as usable marijuana under the ‘Customers’ tab, with the medical designation set to ‘Yes’.</a:t>
            </a:r>
            <a:endParaRPr lang="en-US" sz="2000" dirty="0"/>
          </a:p>
          <a:p>
            <a:endParaRPr lang="en-US" sz="2000" dirty="0" smtClean="0"/>
          </a:p>
          <a:p>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36</a:t>
            </a:fld>
            <a:endParaRPr lang="en-US"/>
          </a:p>
        </p:txBody>
      </p:sp>
      <p:sp>
        <p:nvSpPr>
          <p:cNvPr id="6" name="Oval 5"/>
          <p:cNvSpPr/>
          <p:nvPr/>
        </p:nvSpPr>
        <p:spPr>
          <a:xfrm>
            <a:off x="7467600" y="5853044"/>
            <a:ext cx="457200" cy="273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731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24012" y="3200400"/>
            <a:ext cx="5895975" cy="2305050"/>
          </a:xfrm>
          <a:prstGeom prst="rect">
            <a:avLst/>
          </a:prstGeom>
        </p:spPr>
      </p:pic>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With a qualifying patient ID number entered, the ‘Quantity’ box indicates this product will be sales tax exempt.</a:t>
            </a:r>
            <a:endParaRPr lang="en-US" sz="2000" dirty="0"/>
          </a:p>
          <a:p>
            <a:endParaRPr lang="en-US" sz="2000" dirty="0" smtClean="0"/>
          </a:p>
          <a:p>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37</a:t>
            </a:fld>
            <a:endParaRPr lang="en-US"/>
          </a:p>
        </p:txBody>
      </p:sp>
      <p:sp>
        <p:nvSpPr>
          <p:cNvPr id="6" name="Oval 5"/>
          <p:cNvSpPr/>
          <p:nvPr/>
        </p:nvSpPr>
        <p:spPr>
          <a:xfrm>
            <a:off x="3352800" y="4495800"/>
            <a:ext cx="4038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522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66800" y="3357562"/>
            <a:ext cx="6915150" cy="3181350"/>
          </a:xfrm>
          <a:prstGeom prst="rect">
            <a:avLst/>
          </a:prstGeom>
        </p:spPr>
      </p:pic>
      <p:sp>
        <p:nvSpPr>
          <p:cNvPr id="2" name="Title 1"/>
          <p:cNvSpPr>
            <a:spLocks noGrp="1"/>
          </p:cNvSpPr>
          <p:nvPr>
            <p:ph type="title"/>
          </p:nvPr>
        </p:nvSpPr>
        <p:spPr/>
        <p:txBody>
          <a:bodyPr/>
          <a:lstStyle/>
          <a:p>
            <a:r>
              <a:rPr lang="en-US" dirty="0" smtClean="0"/>
              <a:t>Selling Compliant Products</a:t>
            </a:r>
            <a:endParaRPr lang="en-US" dirty="0"/>
          </a:p>
        </p:txBody>
      </p:sp>
      <p:sp>
        <p:nvSpPr>
          <p:cNvPr id="3" name="Content Placeholder 2"/>
          <p:cNvSpPr>
            <a:spLocks noGrp="1"/>
          </p:cNvSpPr>
          <p:nvPr>
            <p:ph idx="1"/>
          </p:nvPr>
        </p:nvSpPr>
        <p:spPr/>
        <p:txBody>
          <a:bodyPr>
            <a:normAutofit/>
          </a:bodyPr>
          <a:lstStyle/>
          <a:p>
            <a:r>
              <a:rPr lang="en-US" sz="2000" dirty="0" smtClean="0"/>
              <a:t>Per WAC 246-70, All sales to qualifying patients are sales tax exempt. Retailers may </a:t>
            </a:r>
            <a:r>
              <a:rPr lang="en-US" sz="2000" smtClean="0"/>
              <a:t>sell products </a:t>
            </a:r>
            <a:r>
              <a:rPr lang="en-US" sz="2000" dirty="0" smtClean="0"/>
              <a:t>to qualifying patients at zero cost.</a:t>
            </a:r>
          </a:p>
          <a:p>
            <a:endParaRPr lang="en-US" sz="2000" dirty="0" smtClean="0"/>
          </a:p>
          <a:p>
            <a:endParaRPr lang="en-US" sz="2000" dirty="0" smtClean="0"/>
          </a:p>
          <a:p>
            <a:pPr marL="0" indent="0">
              <a:buNone/>
            </a:pP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3ED720D2-FC61-405D-8D91-B18149E4DDF3}" type="slidenum">
              <a:rPr lang="en-US" smtClean="0"/>
              <a:t>38</a:t>
            </a:fld>
            <a:endParaRPr lang="en-US"/>
          </a:p>
        </p:txBody>
      </p:sp>
      <p:sp>
        <p:nvSpPr>
          <p:cNvPr id="6" name="Oval 5"/>
          <p:cNvSpPr/>
          <p:nvPr/>
        </p:nvSpPr>
        <p:spPr>
          <a:xfrm>
            <a:off x="6580279" y="4948237"/>
            <a:ext cx="762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601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7772400" cy="1470025"/>
          </a:xfrm>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3ED720D2-FC61-405D-8D91-B18149E4DDF3}" type="slidenum">
              <a:rPr lang="en-US" smtClean="0"/>
              <a:t>39</a:t>
            </a:fld>
            <a:endParaRPr lang="en-US"/>
          </a:p>
        </p:txBody>
      </p:sp>
    </p:spTree>
    <p:extLst>
      <p:ext uri="{BB962C8B-B14F-4D97-AF65-F5344CB8AC3E}">
        <p14:creationId xmlns:p14="http://schemas.microsoft.com/office/powerpoint/2010/main" val="162709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As an example, consider this Purple Haze plant, ID number 3329976312108886.</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1166812" y="2895600"/>
            <a:ext cx="6581775" cy="2924175"/>
          </a:xfrm>
          <a:prstGeom prst="rect">
            <a:avLst/>
          </a:prstGeom>
        </p:spPr>
      </p:pic>
      <p:sp>
        <p:nvSpPr>
          <p:cNvPr id="6" name="Slide Number Placeholder 5"/>
          <p:cNvSpPr>
            <a:spLocks noGrp="1"/>
          </p:cNvSpPr>
          <p:nvPr>
            <p:ph type="sldNum" sz="quarter" idx="12"/>
          </p:nvPr>
        </p:nvSpPr>
        <p:spPr/>
        <p:txBody>
          <a:bodyPr/>
          <a:lstStyle/>
          <a:p>
            <a:fld id="{3ED720D2-FC61-405D-8D91-B18149E4DDF3}" type="slidenum">
              <a:rPr lang="en-US" smtClean="0"/>
              <a:t>4</a:t>
            </a:fld>
            <a:endParaRPr lang="en-US"/>
          </a:p>
        </p:txBody>
      </p:sp>
    </p:spTree>
    <p:extLst>
      <p:ext uri="{BB962C8B-B14F-4D97-AF65-F5344CB8AC3E}">
        <p14:creationId xmlns:p14="http://schemas.microsoft.com/office/powerpoint/2010/main" val="3115492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3329976312108886 is harvested.</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576262" y="3048000"/>
            <a:ext cx="7762875" cy="2447925"/>
          </a:xfrm>
          <a:prstGeom prst="rect">
            <a:avLst/>
          </a:prstGeom>
        </p:spPr>
      </p:pic>
      <p:sp>
        <p:nvSpPr>
          <p:cNvPr id="6" name="Oval 5"/>
          <p:cNvSpPr/>
          <p:nvPr/>
        </p:nvSpPr>
        <p:spPr>
          <a:xfrm>
            <a:off x="7467600" y="3276600"/>
            <a:ext cx="914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3ED720D2-FC61-405D-8D91-B18149E4DDF3}" type="slidenum">
              <a:rPr lang="en-US" smtClean="0"/>
              <a:t>5</a:t>
            </a:fld>
            <a:endParaRPr lang="en-US"/>
          </a:p>
        </p:txBody>
      </p:sp>
    </p:spTree>
    <p:extLst>
      <p:ext uri="{BB962C8B-B14F-4D97-AF65-F5344CB8AC3E}">
        <p14:creationId xmlns:p14="http://schemas.microsoft.com/office/powerpoint/2010/main" val="348457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Wet weights and dry weights for 3329976312108886 are entered.</a:t>
            </a:r>
          </a:p>
          <a:p>
            <a:endParaRPr lang="en-US" sz="2000" dirty="0" smtClean="0"/>
          </a:p>
          <a:p>
            <a:endParaRPr lang="en-US" sz="2000" dirty="0"/>
          </a:p>
          <a:p>
            <a:r>
              <a:rPr lang="en-US" sz="2000" dirty="0" smtClean="0"/>
              <a:t>Wet</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Dry</a:t>
            </a:r>
          </a:p>
          <a:p>
            <a:endParaRPr lang="en-US" dirty="0"/>
          </a:p>
        </p:txBody>
      </p:sp>
      <p:pic>
        <p:nvPicPr>
          <p:cNvPr id="5" name="Picture 4"/>
          <p:cNvPicPr>
            <a:picLocks noChangeAspect="1"/>
          </p:cNvPicPr>
          <p:nvPr/>
        </p:nvPicPr>
        <p:blipFill>
          <a:blip r:embed="rId2"/>
          <a:stretch>
            <a:fillRect/>
          </a:stretch>
        </p:blipFill>
        <p:spPr>
          <a:xfrm>
            <a:off x="1493704" y="2535753"/>
            <a:ext cx="7110412" cy="1841024"/>
          </a:xfrm>
          <a:prstGeom prst="rect">
            <a:avLst/>
          </a:prstGeom>
        </p:spPr>
      </p:pic>
      <p:pic>
        <p:nvPicPr>
          <p:cNvPr id="6" name="Picture 5"/>
          <p:cNvPicPr>
            <a:picLocks noChangeAspect="1"/>
          </p:cNvPicPr>
          <p:nvPr/>
        </p:nvPicPr>
        <p:blipFill>
          <a:blip r:embed="rId3"/>
          <a:stretch>
            <a:fillRect/>
          </a:stretch>
        </p:blipFill>
        <p:spPr>
          <a:xfrm>
            <a:off x="1482998" y="4572000"/>
            <a:ext cx="7121118" cy="1962096"/>
          </a:xfrm>
          <a:prstGeom prst="rect">
            <a:avLst/>
          </a:prstGeom>
        </p:spPr>
      </p:pic>
      <p:sp>
        <p:nvSpPr>
          <p:cNvPr id="7" name="Slide Number Placeholder 6"/>
          <p:cNvSpPr>
            <a:spLocks noGrp="1"/>
          </p:cNvSpPr>
          <p:nvPr>
            <p:ph type="sldNum" sz="quarter" idx="12"/>
          </p:nvPr>
        </p:nvSpPr>
        <p:spPr/>
        <p:txBody>
          <a:bodyPr/>
          <a:lstStyle/>
          <a:p>
            <a:fld id="{3ED720D2-FC61-405D-8D91-B18149E4DDF3}" type="slidenum">
              <a:rPr lang="en-US" smtClean="0"/>
              <a:t>6</a:t>
            </a:fld>
            <a:endParaRPr lang="en-US"/>
          </a:p>
        </p:txBody>
      </p:sp>
    </p:spTree>
    <p:extLst>
      <p:ext uri="{BB962C8B-B14F-4D97-AF65-F5344CB8AC3E}">
        <p14:creationId xmlns:p14="http://schemas.microsoft.com/office/powerpoint/2010/main" val="158377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3329976312108886 is now in inventory as ‘Flower’ and its ID number is 3500593191433072.</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1181100" y="2971800"/>
            <a:ext cx="6553200" cy="2665830"/>
          </a:xfrm>
          <a:prstGeom prst="rect">
            <a:avLst/>
          </a:prstGeom>
        </p:spPr>
      </p:pic>
      <p:sp>
        <p:nvSpPr>
          <p:cNvPr id="6" name="Slide Number Placeholder 5"/>
          <p:cNvSpPr>
            <a:spLocks noGrp="1"/>
          </p:cNvSpPr>
          <p:nvPr>
            <p:ph type="sldNum" sz="quarter" idx="12"/>
          </p:nvPr>
        </p:nvSpPr>
        <p:spPr/>
        <p:txBody>
          <a:bodyPr/>
          <a:lstStyle/>
          <a:p>
            <a:fld id="{3ED720D2-FC61-405D-8D91-B18149E4DDF3}" type="slidenum">
              <a:rPr lang="en-US" smtClean="0"/>
              <a:t>7</a:t>
            </a:fld>
            <a:endParaRPr lang="en-US"/>
          </a:p>
        </p:txBody>
      </p:sp>
    </p:spTree>
    <p:extLst>
      <p:ext uri="{BB962C8B-B14F-4D97-AF65-F5344CB8AC3E}">
        <p14:creationId xmlns:p14="http://schemas.microsoft.com/office/powerpoint/2010/main" val="4124616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a:t>With </a:t>
            </a:r>
            <a:r>
              <a:rPr lang="en-US" sz="2000" dirty="0" smtClean="0"/>
              <a:t>3500593191433072 selected, click the ‘QA Testing’ button near the bottom right.</a:t>
            </a:r>
            <a:endParaRPr lang="en-US" dirty="0"/>
          </a:p>
        </p:txBody>
      </p:sp>
      <p:pic>
        <p:nvPicPr>
          <p:cNvPr id="6" name="Picture 5"/>
          <p:cNvPicPr>
            <a:picLocks noChangeAspect="1"/>
          </p:cNvPicPr>
          <p:nvPr/>
        </p:nvPicPr>
        <p:blipFill>
          <a:blip r:embed="rId2"/>
          <a:stretch>
            <a:fillRect/>
          </a:stretch>
        </p:blipFill>
        <p:spPr>
          <a:xfrm>
            <a:off x="1219200" y="3200400"/>
            <a:ext cx="6705600" cy="2420664"/>
          </a:xfrm>
          <a:prstGeom prst="rect">
            <a:avLst/>
          </a:prstGeom>
        </p:spPr>
      </p:pic>
      <p:sp>
        <p:nvSpPr>
          <p:cNvPr id="7" name="Oval 6"/>
          <p:cNvSpPr/>
          <p:nvPr/>
        </p:nvSpPr>
        <p:spPr>
          <a:xfrm>
            <a:off x="2438400" y="4953000"/>
            <a:ext cx="2057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3ED720D2-FC61-405D-8D91-B18149E4DDF3}" type="slidenum">
              <a:rPr lang="en-US" smtClean="0"/>
              <a:t>8</a:t>
            </a:fld>
            <a:endParaRPr lang="en-US"/>
          </a:p>
        </p:txBody>
      </p:sp>
    </p:spTree>
    <p:extLst>
      <p:ext uri="{BB962C8B-B14F-4D97-AF65-F5344CB8AC3E}">
        <p14:creationId xmlns:p14="http://schemas.microsoft.com/office/powerpoint/2010/main" val="655818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Testing at Harvest</a:t>
            </a:r>
            <a:endParaRPr lang="en-US" dirty="0"/>
          </a:p>
        </p:txBody>
      </p:sp>
      <p:sp>
        <p:nvSpPr>
          <p:cNvPr id="3" name="Content Placeholder 2"/>
          <p:cNvSpPr>
            <a:spLocks noGrp="1"/>
          </p:cNvSpPr>
          <p:nvPr>
            <p:ph idx="1"/>
          </p:nvPr>
        </p:nvSpPr>
        <p:spPr>
          <a:xfrm>
            <a:off x="422189" y="1981200"/>
            <a:ext cx="8071022" cy="4221163"/>
          </a:xfrm>
        </p:spPr>
        <p:txBody>
          <a:bodyPr>
            <a:normAutofit/>
          </a:bodyPr>
          <a:lstStyle/>
          <a:p>
            <a:r>
              <a:rPr lang="en-US" sz="2000" dirty="0" smtClean="0"/>
              <a:t>Populate the ‘QA Test’ window.</a:t>
            </a:r>
            <a:endParaRPr lang="en-US" dirty="0" smtClean="0"/>
          </a:p>
          <a:p>
            <a:endParaRPr lang="en-US" dirty="0"/>
          </a:p>
        </p:txBody>
      </p:sp>
      <p:pic>
        <p:nvPicPr>
          <p:cNvPr id="5" name="Picture 4"/>
          <p:cNvPicPr>
            <a:picLocks noChangeAspect="1"/>
          </p:cNvPicPr>
          <p:nvPr/>
        </p:nvPicPr>
        <p:blipFill>
          <a:blip r:embed="rId2"/>
          <a:stretch>
            <a:fillRect/>
          </a:stretch>
        </p:blipFill>
        <p:spPr>
          <a:xfrm>
            <a:off x="1676400" y="2895600"/>
            <a:ext cx="5481766" cy="3024187"/>
          </a:xfrm>
          <a:prstGeom prst="rect">
            <a:avLst/>
          </a:prstGeom>
        </p:spPr>
      </p:pic>
      <p:sp>
        <p:nvSpPr>
          <p:cNvPr id="6" name="Slide Number Placeholder 5"/>
          <p:cNvSpPr>
            <a:spLocks noGrp="1"/>
          </p:cNvSpPr>
          <p:nvPr>
            <p:ph type="sldNum" sz="quarter" idx="12"/>
          </p:nvPr>
        </p:nvSpPr>
        <p:spPr/>
        <p:txBody>
          <a:bodyPr/>
          <a:lstStyle/>
          <a:p>
            <a:fld id="{3ED720D2-FC61-405D-8D91-B18149E4DDF3}" type="slidenum">
              <a:rPr lang="en-US" smtClean="0"/>
              <a:t>9</a:t>
            </a:fld>
            <a:endParaRPr lang="en-US"/>
          </a:p>
        </p:txBody>
      </p:sp>
    </p:spTree>
    <p:extLst>
      <p:ext uri="{BB962C8B-B14F-4D97-AF65-F5344CB8AC3E}">
        <p14:creationId xmlns:p14="http://schemas.microsoft.com/office/powerpoint/2010/main" val="62380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WSLC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WSLCB</Template>
  <TotalTime>9964</TotalTime>
  <Words>922</Words>
  <Application>Microsoft Office PowerPoint</Application>
  <PresentationFormat>On-screen Show (4:3)</PresentationFormat>
  <Paragraphs>192</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Courier New</vt:lpstr>
      <vt:lpstr>WSLCB</vt:lpstr>
      <vt:lpstr>Traceability System Update</vt:lpstr>
      <vt:lpstr>Overview of New Functionality </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Pesticide Testing at Harvest</vt:lpstr>
      <vt:lpstr>Potency Display</vt:lpstr>
      <vt:lpstr>Selling Compliant Products</vt:lpstr>
      <vt:lpstr>Selling Compliant Products</vt:lpstr>
      <vt:lpstr>Selling Compliant Products</vt:lpstr>
      <vt:lpstr>Selling Compliant Products</vt:lpstr>
      <vt:lpstr>Selling Compliant Products</vt:lpstr>
      <vt:lpstr>Selling Compliant Products</vt:lpstr>
      <vt:lpstr>Selling Compliant Products</vt:lpstr>
      <vt:lpstr>Selling Compliant Products</vt:lpstr>
      <vt:lpstr>Selling Compliant Products</vt:lpstr>
      <vt:lpstr>Selling Compliant Products</vt:lpstr>
      <vt:lpstr>Selling Compliant Products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Davison</dc:creator>
  <cp:lastModifiedBy>Duval, Dora M. (LCB)</cp:lastModifiedBy>
  <cp:revision>79</cp:revision>
  <dcterms:created xsi:type="dcterms:W3CDTF">2015-05-26T20:13:08Z</dcterms:created>
  <dcterms:modified xsi:type="dcterms:W3CDTF">2016-08-19T16:42:37Z</dcterms:modified>
</cp:coreProperties>
</file>