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9" autoAdjust="0"/>
  </p:normalViewPr>
  <p:slideViewPr>
    <p:cSldViewPr>
      <p:cViewPr varScale="1">
        <p:scale>
          <a:sx n="84" d="100"/>
          <a:sy n="84" d="100"/>
        </p:scale>
        <p:origin x="76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1DFCD-6B28-4242-BA6D-9E6CD02207B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1E18-BA03-475C-A2CB-B7D5768B6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5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70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2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111750" cy="5395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53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3F7AC-5547-474C-846E-5FB69D950066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3526-708B-4850-B04D-C33859C2D052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://intranet/Forms/PublishingImages/2015ppt-titlebar_blue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95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wslcb.mjtraceability.com" TargetMode="External"/><Relationship Id="rId2" Type="http://schemas.openxmlformats.org/officeDocument/2006/relationships/hyperlink" Target="mailto:http://app.leg.wa.gov/wac/default.aspx?cite=314-55&amp;full=true#314-55-09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Traceability System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New education </a:t>
            </a:r>
            <a:r>
              <a:rPr lang="en-US" sz="2400" dirty="0" smtClean="0">
                <a:solidFill>
                  <a:schemeClr val="tx1"/>
                </a:solidFill>
              </a:rPr>
              <a:t>budtender sample </a:t>
            </a:r>
            <a:r>
              <a:rPr lang="en-US" sz="2400" dirty="0" smtClean="0">
                <a:solidFill>
                  <a:schemeClr val="tx1"/>
                </a:solidFill>
              </a:rPr>
              <a:t>allowances from processors to retailers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591271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42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Overview of Functionality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Functionality Allows Processors to:</a:t>
            </a:r>
          </a:p>
          <a:p>
            <a:pPr lvl="1"/>
            <a:r>
              <a:rPr lang="en-US" dirty="0" smtClean="0"/>
              <a:t>Provide free education samples to retailers for budtender employees to sample for education purposes as prescribed in </a:t>
            </a:r>
            <a:r>
              <a:rPr lang="en-US" dirty="0" smtClean="0">
                <a:hlinkClick r:id="rId2"/>
              </a:rPr>
              <a:t>WAC 314-55-096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education samples are limited to a total of ten units per budtender employee per month, with a maximum of one hundred units per retail location per calendar month.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119336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examples are created using the WSLCB Traceability System Interface located at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wslcb.mjtraceability.com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 If you use a third party software system you will need to contact your vendor for system specific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create an education sample highlight the product you would like to deduct a sample from, then select the “Sample” button located at the bottom of the Inventory tab. This is the same button you would use to create Vendor Samples and Self-Samples.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980" y="4191000"/>
            <a:ext cx="5634040" cy="67071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8188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Enter the Sample Quantity</a:t>
            </a:r>
          </a:p>
          <a:p>
            <a:r>
              <a:rPr lang="en-US" sz="2400" dirty="0" smtClean="0"/>
              <a:t>Select the receiving retail vendor</a:t>
            </a:r>
          </a:p>
          <a:p>
            <a:r>
              <a:rPr lang="en-US" sz="2400" dirty="0" smtClean="0"/>
              <a:t>Check the “Education Sample” box </a:t>
            </a:r>
          </a:p>
          <a:p>
            <a:r>
              <a:rPr lang="en-US" sz="2400" dirty="0" smtClean="0"/>
              <a:t>Then select “OK” to proceed</a:t>
            </a:r>
            <a:endParaRPr lang="en-US" sz="2400" dirty="0"/>
          </a:p>
        </p:txBody>
      </p:sp>
      <p:pic>
        <p:nvPicPr>
          <p:cNvPr id="1026" name="Picture 7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657600"/>
            <a:ext cx="5638800" cy="29708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724400" y="6019800"/>
            <a:ext cx="1066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After the education </a:t>
            </a:r>
            <a:r>
              <a:rPr lang="en-US" sz="2400" dirty="0"/>
              <a:t>sample </a:t>
            </a:r>
            <a:r>
              <a:rPr lang="en-US" sz="2400" dirty="0" smtClean="0"/>
              <a:t>is deducted the </a:t>
            </a:r>
            <a:r>
              <a:rPr lang="en-US" sz="2400" dirty="0"/>
              <a:t>system identifies </a:t>
            </a:r>
            <a:r>
              <a:rPr lang="en-US" sz="2400" dirty="0" smtClean="0"/>
              <a:t>as an education sample under the QA Status column in the Inventory tab:</a:t>
            </a:r>
            <a:endParaRPr lang="en-US" sz="2400" dirty="0"/>
          </a:p>
        </p:txBody>
      </p:sp>
      <p:pic>
        <p:nvPicPr>
          <p:cNvPr id="2050" name="Picture 6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3" y="3429000"/>
            <a:ext cx="8912373" cy="2514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95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Now the Education </a:t>
            </a:r>
            <a:r>
              <a:rPr lang="en-US" dirty="0"/>
              <a:t>S</a:t>
            </a:r>
            <a:r>
              <a:rPr lang="en-US" dirty="0" smtClean="0"/>
              <a:t>ample is treated exactly like Vendor Samples. </a:t>
            </a:r>
          </a:p>
          <a:p>
            <a:pPr lvl="1"/>
            <a:r>
              <a:rPr lang="en-US" dirty="0" smtClean="0"/>
              <a:t>Manifest the sample to the retailer</a:t>
            </a:r>
          </a:p>
          <a:p>
            <a:pPr lvl="1"/>
            <a:r>
              <a:rPr lang="en-US" dirty="0" smtClean="0"/>
              <a:t>The retailer receives the sample in the system</a:t>
            </a:r>
          </a:p>
          <a:p>
            <a:pPr lvl="1"/>
            <a:r>
              <a:rPr lang="en-US" dirty="0" smtClean="0"/>
              <a:t>The retailer uses the “Sample” button to distribute samples to their budtenders:</a:t>
            </a:r>
          </a:p>
          <a:p>
            <a:pPr lvl="2"/>
            <a:r>
              <a:rPr lang="en-US" sz="2000" dirty="0"/>
              <a:t>Select the Vendor Sample you want to disperse</a:t>
            </a:r>
          </a:p>
          <a:p>
            <a:pPr lvl="2"/>
            <a:r>
              <a:rPr lang="en-US" sz="2000" dirty="0"/>
              <a:t>Click “Sample</a:t>
            </a:r>
            <a:r>
              <a:rPr lang="en-US" sz="2000" dirty="0" smtClean="0"/>
              <a:t>”</a:t>
            </a:r>
            <a:endParaRPr lang="en-US" sz="2000" dirty="0"/>
          </a:p>
          <a:p>
            <a:pPr lvl="2"/>
            <a:r>
              <a:rPr lang="en-US" sz="2000" dirty="0"/>
              <a:t>Enter number of samples being removed from inventory</a:t>
            </a:r>
          </a:p>
          <a:p>
            <a:pPr lvl="2"/>
            <a:r>
              <a:rPr lang="en-US" sz="2000" dirty="0"/>
              <a:t>Click “OK”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8043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46</TotalTime>
  <Words>278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Default Theme</vt:lpstr>
      <vt:lpstr>Traceability System Update</vt:lpstr>
      <vt:lpstr>Overview of Functionality</vt:lpstr>
      <vt:lpstr>Education Samples</vt:lpstr>
      <vt:lpstr>Education Samples</vt:lpstr>
      <vt:lpstr>Education Samples</vt:lpstr>
      <vt:lpstr>Education Samples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Davison</dc:creator>
  <cp:lastModifiedBy>Gates, Tim M (LCB)</cp:lastModifiedBy>
  <cp:revision>9</cp:revision>
  <dcterms:created xsi:type="dcterms:W3CDTF">2015-10-12T21:14:57Z</dcterms:created>
  <dcterms:modified xsi:type="dcterms:W3CDTF">2016-06-23T23:58:59Z</dcterms:modified>
</cp:coreProperties>
</file>