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4" r:id="rId1"/>
  </p:sldMasterIdLst>
  <p:notesMasterIdLst>
    <p:notesMasterId r:id="rId40"/>
  </p:notesMasterIdLst>
  <p:handoutMasterIdLst>
    <p:handoutMasterId r:id="rId41"/>
  </p:handoutMasterIdLst>
  <p:sldIdLst>
    <p:sldId id="257" r:id="rId2"/>
    <p:sldId id="348" r:id="rId3"/>
    <p:sldId id="293" r:id="rId4"/>
    <p:sldId id="345" r:id="rId5"/>
    <p:sldId id="302" r:id="rId6"/>
    <p:sldId id="355" r:id="rId7"/>
    <p:sldId id="268" r:id="rId8"/>
    <p:sldId id="264" r:id="rId9"/>
    <p:sldId id="310" r:id="rId10"/>
    <p:sldId id="270" r:id="rId11"/>
    <p:sldId id="350" r:id="rId12"/>
    <p:sldId id="351" r:id="rId13"/>
    <p:sldId id="305" r:id="rId14"/>
    <p:sldId id="312" r:id="rId15"/>
    <p:sldId id="313" r:id="rId16"/>
    <p:sldId id="265" r:id="rId17"/>
    <p:sldId id="274" r:id="rId18"/>
    <p:sldId id="285" r:id="rId19"/>
    <p:sldId id="347" r:id="rId20"/>
    <p:sldId id="328" r:id="rId21"/>
    <p:sldId id="338" r:id="rId22"/>
    <p:sldId id="341" r:id="rId23"/>
    <p:sldId id="339" r:id="rId24"/>
    <p:sldId id="303" r:id="rId25"/>
    <p:sldId id="343" r:id="rId26"/>
    <p:sldId id="331" r:id="rId27"/>
    <p:sldId id="334" r:id="rId28"/>
    <p:sldId id="332" r:id="rId29"/>
    <p:sldId id="333" r:id="rId30"/>
    <p:sldId id="335" r:id="rId31"/>
    <p:sldId id="315" r:id="rId32"/>
    <p:sldId id="336" r:id="rId33"/>
    <p:sldId id="337" r:id="rId34"/>
    <p:sldId id="324" r:id="rId35"/>
    <p:sldId id="356" r:id="rId36"/>
    <p:sldId id="344" r:id="rId37"/>
    <p:sldId id="323" r:id="rId38"/>
    <p:sldId id="34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id, Nicola M (LCB)" initials="RNM(" lastIdx="4" clrIdx="0">
    <p:extLst>
      <p:ext uri="{19B8F6BF-5375-455C-9EA6-DF929625EA0E}">
        <p15:presenceInfo xmlns:p15="http://schemas.microsoft.com/office/powerpoint/2012/main" userId="S-1-5-21-1844237615-1844823847-839522115-54410" providerId="AD"/>
      </p:ext>
    </p:extLst>
  </p:cmAuthor>
  <p:cmAuthor id="2" name="Murphy, Jodi L (LCB)" initials="MJL(" lastIdx="19" clrIdx="1">
    <p:extLst>
      <p:ext uri="{19B8F6BF-5375-455C-9EA6-DF929625EA0E}">
        <p15:presenceInfo xmlns:p15="http://schemas.microsoft.com/office/powerpoint/2012/main" userId="Murphy, Jodi L (LC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000000"/>
    <a:srgbClr val="25608C"/>
    <a:srgbClr val="FF3300"/>
    <a:srgbClr val="EE35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5181" autoAdjust="0"/>
  </p:normalViewPr>
  <p:slideViewPr>
    <p:cSldViewPr snapToGrid="0">
      <p:cViewPr>
        <p:scale>
          <a:sx n="100" d="100"/>
          <a:sy n="100" d="100"/>
        </p:scale>
        <p:origin x="228" y="21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9" d="100"/>
          <a:sy n="69" d="100"/>
        </p:scale>
        <p:origin x="278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3D5444-F62C-42C3-A75A-D9DBA807730F}" type="datetimeFigureOut">
              <a:rPr lang="en-US" smtClean="0"/>
              <a:t>10/21/2021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A4F617-7A30-41D4-AB86-5D833C98E18B}" type="slidenum">
              <a:rPr lang="en-US" smtClean="0"/>
              <a:t>‹#›</a:t>
            </a:fld>
            <a:endParaRPr lang="en-US" dirty="0"/>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AA1FA-7B6A-47D2-8D61-F225D71B51FF}" type="datetimeFigureOut">
              <a:rPr lang="en-US" smtClean="0"/>
              <a:t>10/21/2021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A179D-2D27-49E2-B022-8EDDA2EFE682}" type="slidenum">
              <a:rPr lang="en-US" smtClean="0"/>
              <a:t>‹#›</a:t>
            </a:fld>
            <a:endParaRPr lang="en-US" dirty="0"/>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Welcome to the cannabis product, packaging and labeling training. At this time, infused edibles are the only cannabis product that requires formal review and approval by the LCB. </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a:t>
            </a:fld>
            <a:endParaRPr lang="en-US" dirty="0"/>
          </a:p>
        </p:txBody>
      </p:sp>
    </p:spTree>
    <p:extLst>
      <p:ext uri="{BB962C8B-B14F-4D97-AF65-F5344CB8AC3E}">
        <p14:creationId xmlns:p14="http://schemas.microsoft.com/office/powerpoint/2010/main" val="154242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Cannabis concentrates and infused edibles are required to be packaged</a:t>
            </a:r>
            <a:r>
              <a:rPr lang="en-US" baseline="0" dirty="0" smtClean="0"/>
              <a:t> in child resistant packaging. The outer package does not have to be child resistant if the product inside the outer package is in child resistant packaging.  </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10</a:t>
            </a:fld>
            <a:endParaRPr lang="en-US" dirty="0"/>
          </a:p>
        </p:txBody>
      </p:sp>
    </p:spTree>
    <p:extLst>
      <p:ext uri="{BB962C8B-B14F-4D97-AF65-F5344CB8AC3E}">
        <p14:creationId xmlns:p14="http://schemas.microsoft.com/office/powerpoint/2010/main" val="4285669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Marijuana edibles in liquid form that include more than one serving must be packaged with a re-sealable cap or closure. </a:t>
            </a:r>
          </a:p>
          <a:p>
            <a:endParaRPr lang="en-US" dirty="0" smtClean="0"/>
          </a:p>
          <a:p>
            <a:r>
              <a:rPr lang="en-US" dirty="0" smtClean="0"/>
              <a:t>Caps or closures such as,</a:t>
            </a:r>
            <a:r>
              <a:rPr lang="en-US" baseline="0" dirty="0" smtClean="0"/>
              <a:t> but not limited to these “could be” approved.  Rule does not state that the re-sealable cap has to be child resistant. </a:t>
            </a:r>
          </a:p>
          <a:p>
            <a:endParaRPr lang="en-US" baseline="0" dirty="0" smtClean="0"/>
          </a:p>
          <a:p>
            <a:r>
              <a:rPr lang="en-US" baseline="0" dirty="0" smtClean="0"/>
              <a:t>For example, a </a:t>
            </a:r>
            <a:r>
              <a:rPr lang="en-US" u="none" baseline="0" dirty="0" smtClean="0"/>
              <a:t>Metal Crown Cap (1)  </a:t>
            </a:r>
          </a:p>
          <a:p>
            <a:pPr marL="457200" lvl="1" indent="0">
              <a:buNone/>
            </a:pPr>
            <a:r>
              <a:rPr lang="en-US" baseline="0" dirty="0" smtClean="0"/>
              <a:t>This cap can be used </a:t>
            </a:r>
            <a:r>
              <a:rPr lang="en-US" b="1" u="sng" baseline="0" dirty="0" smtClean="0"/>
              <a:t>only</a:t>
            </a:r>
            <a:r>
              <a:rPr lang="en-US" u="none" baseline="0" dirty="0" smtClean="0"/>
              <a:t> </a:t>
            </a:r>
            <a:r>
              <a:rPr lang="en-US" i="0" u="none" baseline="0" dirty="0" smtClean="0"/>
              <a:t>if the cap is a twist-off and can be securely resealed.  </a:t>
            </a:r>
            <a:br>
              <a:rPr lang="en-US" i="0" u="none" baseline="0" dirty="0" smtClean="0"/>
            </a:br>
            <a:r>
              <a:rPr lang="en-US" i="0" u="none" baseline="0" dirty="0" smtClean="0"/>
              <a:t>If it has to be pried off or cannot be securely resealed it would be non-compliant.</a:t>
            </a:r>
          </a:p>
          <a:p>
            <a:pPr marL="0" lvl="0" indent="0">
              <a:buNone/>
            </a:pPr>
            <a:endParaRPr lang="en-US" i="0" u="none" baseline="0" dirty="0" smtClean="0"/>
          </a:p>
          <a:p>
            <a:pPr marL="0" lvl="0" indent="0">
              <a:buNone/>
            </a:pPr>
            <a:r>
              <a:rPr lang="en-US" i="0" u="none" baseline="0" dirty="0" smtClean="0"/>
              <a:t>The following caps could be compliant if they can be securely resealed.</a:t>
            </a:r>
          </a:p>
          <a:p>
            <a:pPr marL="457200" lvl="1" indent="0">
              <a:buNone/>
            </a:pPr>
            <a:r>
              <a:rPr lang="en-US" i="0" u="none" baseline="0" dirty="0" smtClean="0"/>
              <a:t>2. EZ Cap Swing Top</a:t>
            </a:r>
          </a:p>
          <a:p>
            <a:pPr marL="457200" lvl="1" indent="0">
              <a:buNone/>
            </a:pPr>
            <a:r>
              <a:rPr lang="en-US" i="0" u="none" baseline="0" dirty="0" smtClean="0"/>
              <a:t>3. Metal Screw Cap </a:t>
            </a:r>
          </a:p>
          <a:p>
            <a:pPr marL="457200" lvl="1" indent="0">
              <a:buNone/>
            </a:pPr>
            <a:r>
              <a:rPr lang="en-US" i="0" u="none" baseline="0" dirty="0" smtClean="0"/>
              <a:t>4. Plastic Tamper-Evident Cap</a:t>
            </a:r>
          </a:p>
          <a:p>
            <a:pPr marL="457200" lvl="1" indent="0">
              <a:buNone/>
            </a:pPr>
            <a:r>
              <a:rPr lang="en-US" i="0" u="none" baseline="0" dirty="0" smtClean="0"/>
              <a:t>5, 6, and 7.  Plastic Bottle Caps </a:t>
            </a:r>
          </a:p>
          <a:p>
            <a:pPr marL="0" lvl="0" indent="0">
              <a:buNone/>
            </a:pPr>
            <a:endParaRPr lang="en-US" i="0" u="sng" baseline="0" dirty="0" smtClean="0"/>
          </a:p>
          <a:p>
            <a:pPr marL="457200" lvl="1" indent="0">
              <a:buNone/>
            </a:pPr>
            <a:endParaRPr lang="en-US" i="0" u="none" baseline="0" dirty="0" smtClean="0"/>
          </a:p>
          <a:p>
            <a:pPr marL="457200" lvl="1" indent="0">
              <a:buNone/>
            </a:pPr>
            <a:endParaRPr lang="en-US" i="0" u="none" baseline="0" dirty="0" smtClean="0"/>
          </a:p>
          <a:p>
            <a:pPr marL="457200" lvl="1" indent="0">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11</a:t>
            </a:fld>
            <a:endParaRPr lang="en-US" dirty="0"/>
          </a:p>
        </p:txBody>
      </p:sp>
    </p:spTree>
    <p:extLst>
      <p:ext uri="{BB962C8B-B14F-4D97-AF65-F5344CB8AC3E}">
        <p14:creationId xmlns:p14="http://schemas.microsoft.com/office/powerpoint/2010/main" val="877217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Marijuana edibles in liquid form must include a measuring device such as a measuring cup or dropper. Hash marks on the bottle or package qualify as a measuring device.</a:t>
            </a:r>
            <a:r>
              <a:rPr lang="en-US" baseline="0" dirty="0" smtClean="0"/>
              <a:t> </a:t>
            </a:r>
            <a:r>
              <a:rPr lang="en-US" dirty="0" smtClean="0"/>
              <a:t>Examples such as but not limited</a:t>
            </a:r>
            <a:r>
              <a:rPr lang="en-US" baseline="0" dirty="0" smtClean="0"/>
              <a:t> to these would qualify as a measuring device. </a:t>
            </a:r>
            <a:endParaRPr lang="en-US" dirty="0" smtClean="0"/>
          </a:p>
          <a:p>
            <a:endParaRPr lang="en-US" dirty="0" smtClean="0"/>
          </a:p>
          <a:p>
            <a:pPr marL="228600" indent="-228600">
              <a:buAutoNum type="arabicPeriod"/>
            </a:pPr>
            <a:r>
              <a:rPr lang="en-US" dirty="0" smtClean="0"/>
              <a:t>A syringe with measurements </a:t>
            </a:r>
          </a:p>
          <a:p>
            <a:pPr marL="228600" indent="-228600">
              <a:buAutoNum type="arabicPeriod"/>
            </a:pPr>
            <a:r>
              <a:rPr lang="en-US" baseline="0" dirty="0" smtClean="0"/>
              <a:t>A cup with serving size </a:t>
            </a:r>
          </a:p>
          <a:p>
            <a:pPr marL="228600" indent="-228600">
              <a:buAutoNum type="arabicPeriod"/>
            </a:pPr>
            <a:r>
              <a:rPr lang="en-US" baseline="0" dirty="0" smtClean="0"/>
              <a:t>Bottle with hash marks </a:t>
            </a:r>
          </a:p>
          <a:p>
            <a:pPr marL="228600" indent="-228600">
              <a:buAutoNum type="arabicPeriod"/>
            </a:pPr>
            <a:r>
              <a:rPr lang="en-US" baseline="0" dirty="0" smtClean="0"/>
              <a:t>Jar with hash marks indicating each serving </a:t>
            </a:r>
          </a:p>
          <a:p>
            <a:pPr marL="228600" indent="-228600">
              <a:buAutoNum type="arabicPeriod"/>
            </a:pPr>
            <a:r>
              <a:rPr lang="en-US" baseline="0" dirty="0" smtClean="0"/>
              <a:t>Cup that has a “fill to” line  or something similar that indicates the serving size </a:t>
            </a:r>
          </a:p>
          <a:p>
            <a:pPr marL="228600" indent="-228600">
              <a:buAutoNum type="arabicPeriod"/>
            </a:pPr>
            <a:r>
              <a:rPr lang="en-US" baseline="0" dirty="0" smtClean="0"/>
              <a:t>Dropper with measurements  </a:t>
            </a:r>
          </a:p>
          <a:p>
            <a:pPr marL="228600" indent="-228600">
              <a:buAutoNum type="arabicPeriod"/>
            </a:pPr>
            <a:r>
              <a:rPr lang="en-US" baseline="0" dirty="0" smtClean="0"/>
              <a:t>The actual cap of the bottle serves as the measuring device </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12</a:t>
            </a:fld>
            <a:endParaRPr lang="en-US" dirty="0"/>
          </a:p>
        </p:txBody>
      </p:sp>
    </p:spTree>
    <p:extLst>
      <p:ext uri="{BB962C8B-B14F-4D97-AF65-F5344CB8AC3E}">
        <p14:creationId xmlns:p14="http://schemas.microsoft.com/office/powerpoint/2010/main" val="3267931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 processor infuses useable cannabis with a concentrate, (know as a pre-rolled joint) the joint becomes a concentrate and must follow packaging and labeling, serving and transaction limits for concentrates outlined in WAC-314-55-095.  Although concentrates</a:t>
            </a:r>
            <a:r>
              <a:rPr lang="en-US" baseline="0" dirty="0" smtClean="0"/>
              <a:t> do not have a designated “serving size”, rule does speak to “a single unit of marijuana concentrate cannot exceed one gram.” In this case, a unit would be one infused joint.  </a:t>
            </a:r>
          </a:p>
          <a:p>
            <a:r>
              <a:rPr lang="en-US" baseline="0" dirty="0" smtClean="0"/>
              <a:t>Licensees can package up to seven one gram or less infused joints into one package. </a:t>
            </a:r>
            <a:endParaRPr lang="en-US" dirty="0" smtClean="0"/>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13</a:t>
            </a:fld>
            <a:endParaRPr lang="en-US" dirty="0"/>
          </a:p>
        </p:txBody>
      </p:sp>
    </p:spTree>
    <p:extLst>
      <p:ext uri="{BB962C8B-B14F-4D97-AF65-F5344CB8AC3E}">
        <p14:creationId xmlns:p14="http://schemas.microsoft.com/office/powerpoint/2010/main" val="1006547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Concentrates must</a:t>
            </a:r>
            <a:r>
              <a:rPr lang="en-US" baseline="0" dirty="0" smtClean="0"/>
              <a:t> be packaged in child resistant packaging for the life of the product. </a:t>
            </a:r>
            <a:r>
              <a:rPr lang="en-US" dirty="0" smtClean="0"/>
              <a:t>Options</a:t>
            </a:r>
            <a:r>
              <a:rPr lang="en-US" baseline="0" dirty="0" smtClean="0"/>
              <a:t> for compliant packaging could be but are not limited to these examples. </a:t>
            </a:r>
          </a:p>
          <a:p>
            <a:endParaRPr lang="en-US" baseline="0" dirty="0" smtClean="0"/>
          </a:p>
          <a:p>
            <a:pPr marL="228600" indent="-228600">
              <a:buFont typeface="+mj-lt"/>
              <a:buAutoNum type="arabicPeriod"/>
            </a:pPr>
            <a:r>
              <a:rPr lang="en-US" baseline="0" dirty="0" smtClean="0"/>
              <a:t>The jar itself can be child resistant </a:t>
            </a:r>
          </a:p>
          <a:p>
            <a:pPr marL="228600" indent="-228600">
              <a:buFont typeface="+mj-lt"/>
              <a:buAutoNum type="arabicPeriod"/>
            </a:pPr>
            <a:r>
              <a:rPr lang="en-US" baseline="0" dirty="0" smtClean="0"/>
              <a:t>The jar could have a plastic (two mil or greater) heat sealed sleeve around the lid</a:t>
            </a:r>
          </a:p>
          <a:p>
            <a:pPr marL="228600" indent="-228600">
              <a:buFont typeface="+mj-lt"/>
              <a:buAutoNum type="arabicPeriod"/>
            </a:pPr>
            <a:r>
              <a:rPr lang="en-US" baseline="0" dirty="0" smtClean="0"/>
              <a:t>The outer bag could be re-sealable and child resistant without an easy-open tab, dimple, corner, or flap</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14</a:t>
            </a:fld>
            <a:endParaRPr lang="en-US" dirty="0"/>
          </a:p>
        </p:txBody>
      </p:sp>
    </p:spTree>
    <p:extLst>
      <p:ext uri="{BB962C8B-B14F-4D97-AF65-F5344CB8AC3E}">
        <p14:creationId xmlns:p14="http://schemas.microsoft.com/office/powerpoint/2010/main" val="3618053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vape cartridge is part of the paraphernalia (or function of the product)</a:t>
            </a:r>
            <a:r>
              <a:rPr lang="en-US" baseline="0" dirty="0" smtClean="0"/>
              <a:t> and</a:t>
            </a:r>
            <a:r>
              <a:rPr lang="en-US" dirty="0" smtClean="0"/>
              <a:t> is not the packaging. The outer packaging must meet the child resistant packaging requirements. Exception would be if the cartridge itself is certified as child resistant. A licensee would need to have the certification from the manufacturer on file. </a:t>
            </a:r>
          </a:p>
          <a:p>
            <a:r>
              <a:rPr lang="en-US" dirty="0" smtClean="0"/>
              <a:t>If</a:t>
            </a:r>
            <a:r>
              <a:rPr lang="en-US" baseline="0" dirty="0" smtClean="0"/>
              <a:t> the vape cartridge itself is child resistant, then the outer package would not have to be. There are only a few manufacturers that have child resistant certified cartridges.  Just because a cartridge is pressed together or difficult to get apart, it does not make it child resistant product.  It is up to the licensee to validate the status of the cartridge if there is a question with the packaging. </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15</a:t>
            </a:fld>
            <a:endParaRPr lang="en-US" dirty="0"/>
          </a:p>
        </p:txBody>
      </p:sp>
    </p:spTree>
    <p:extLst>
      <p:ext uri="{BB962C8B-B14F-4D97-AF65-F5344CB8AC3E}">
        <p14:creationId xmlns:p14="http://schemas.microsoft.com/office/powerpoint/2010/main" val="514423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cannabis concentrates are required to be in child resistant packaging.  The packaging must be heat sealed in 2mil or greater plastic or compliant with the child resistant packaging requirements. </a:t>
            </a:r>
            <a:br>
              <a:rPr lang="en-US" dirty="0" smtClean="0"/>
            </a:br>
            <a:endParaRPr lang="en-US" dirty="0" smtClean="0"/>
          </a:p>
          <a:p>
            <a:r>
              <a:rPr lang="en-US" dirty="0" smtClean="0"/>
              <a:t>The first example does not appear to meet that requirement. It is a cardboard backing with plastic cover over it with two small glue dots holding the two pieces together. The exception would be IF the syringe itself is certified as child resistant packaging by the manufacturer, this would be complaint. </a:t>
            </a:r>
          </a:p>
          <a:p>
            <a:endParaRPr lang="en-US" dirty="0" smtClean="0"/>
          </a:p>
          <a:p>
            <a:r>
              <a:rPr lang="en-US" dirty="0" smtClean="0"/>
              <a:t>The second one would be compliant IF the plastic tube the cartridge is in, or the cartridge itself is certified child resistant. If not, the packaging including the tube, cartridge and box are considered non-compliant. </a:t>
            </a:r>
          </a:p>
          <a:p>
            <a:endParaRPr lang="en-US" dirty="0" smtClean="0"/>
          </a:p>
          <a:p>
            <a:r>
              <a:rPr lang="en-US" dirty="0" smtClean="0"/>
              <a:t>The third one appears to be compliant packaging.  Heat sealed in 2mil or greater plastic with no easy open tab, dimple, corner, or flap</a:t>
            </a:r>
          </a:p>
          <a:p>
            <a:endParaRPr lang="en-US" dirty="0" smtClean="0"/>
          </a:p>
          <a:p>
            <a:r>
              <a:rPr lang="en-US" dirty="0" smtClean="0"/>
              <a:t>The fourth one appears to have an easy-open option with the perforation on the back.  This would make this packaging non-compliant.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16</a:t>
            </a:fld>
            <a:endParaRPr lang="en-US" dirty="0"/>
          </a:p>
        </p:txBody>
      </p:sp>
    </p:spTree>
    <p:extLst>
      <p:ext uri="{BB962C8B-B14F-4D97-AF65-F5344CB8AC3E}">
        <p14:creationId xmlns:p14="http://schemas.microsoft.com/office/powerpoint/2010/main" val="2922180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Pesticide information must be provided for as long as the product is for sale.</a:t>
            </a:r>
            <a:r>
              <a:rPr lang="en-US" baseline="0" dirty="0" smtClean="0"/>
              <a:t>  It can be provided </a:t>
            </a:r>
            <a:r>
              <a:rPr lang="en-US" dirty="0" smtClean="0"/>
              <a:t>via an internet link, web address, or QR code on the label. It can be listed on the actual packaging or labeling or by</a:t>
            </a:r>
            <a:r>
              <a:rPr lang="en-US" baseline="0" dirty="0" smtClean="0"/>
              <a:t> accompanying material at the time of purchase. </a:t>
            </a:r>
            <a:r>
              <a:rPr lang="en-US" dirty="0" smtClean="0"/>
              <a:t> </a:t>
            </a:r>
          </a:p>
          <a:p>
            <a:endParaRPr lang="en-US" dirty="0" smtClean="0"/>
          </a:p>
          <a:p>
            <a:r>
              <a:rPr lang="en-US" dirty="0" smtClean="0"/>
              <a:t>Pesticide information must be product specific. If a licensee has used multiple lots of cannabis to manufacture their end product, they must list pesticide information for all lots used. Processors can obtain pesticide information from the producer. </a:t>
            </a:r>
          </a:p>
          <a:p>
            <a:r>
              <a:rPr lang="en-US" dirty="0" smtClean="0"/>
              <a:t>Licensees may not use terms such as but not limited to: may have, could</a:t>
            </a:r>
            <a:r>
              <a:rPr lang="en-US" baseline="0" dirty="0" smtClean="0"/>
              <a:t> have been used or used if necessary.  This does not inform the consumer what was actually used with the product.  </a:t>
            </a:r>
            <a:endParaRPr lang="en-US" dirty="0" smtClean="0"/>
          </a:p>
          <a:p>
            <a:endParaRPr lang="en-US" dirty="0" smtClean="0"/>
          </a:p>
          <a:p>
            <a:r>
              <a:rPr lang="en-US" baseline="0" dirty="0" smtClean="0"/>
              <a:t>Pesticide information is required.  Many licensees list “pesticide free” on their packaging. Licensees can not list false or misleading information. I take it for face value and do not require the licensee to validate the statement. </a:t>
            </a:r>
          </a:p>
          <a:p>
            <a:endParaRPr lang="en-US" baseline="0" dirty="0" smtClean="0"/>
          </a:p>
          <a:p>
            <a:r>
              <a:rPr lang="en-US" baseline="0" dirty="0" smtClean="0"/>
              <a:t>Natural pesticides such as ladybugs or an all-organic product are still considered to be a pesticide.  Pesticide free does not mean there are no residual pesticides in the end product.  It means there were no pesticides applied to the marijuana plants and growing medium during production. </a:t>
            </a:r>
          </a:p>
          <a:p>
            <a:endParaRPr lang="en-US" baseline="0" dirty="0" smtClean="0"/>
          </a:p>
          <a:p>
            <a:endParaRPr lang="en-US" dirty="0" smtClean="0"/>
          </a:p>
          <a:p>
            <a:pPr marL="0" lvl="0" indent="0">
              <a:buFont typeface="Arial" panose="020B0604020202020204" pitchFamily="34" charset="0"/>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17</a:t>
            </a:fld>
            <a:endParaRPr lang="en-US" dirty="0"/>
          </a:p>
        </p:txBody>
      </p:sp>
    </p:spTree>
    <p:extLst>
      <p:ext uri="{BB962C8B-B14F-4D97-AF65-F5344CB8AC3E}">
        <p14:creationId xmlns:p14="http://schemas.microsoft.com/office/powerpoint/2010/main" val="496282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Here are some examples you may see for</a:t>
            </a:r>
            <a:r>
              <a:rPr lang="en-US" b="0" baseline="0" dirty="0" smtClean="0"/>
              <a:t> how licensees provide pesticide information.  </a:t>
            </a:r>
            <a:endParaRPr lang="en-US" b="0" dirty="0" smtClean="0"/>
          </a:p>
          <a:p>
            <a:endParaRPr lang="en-US" b="0" dirty="0" smtClean="0"/>
          </a:p>
          <a:p>
            <a:r>
              <a:rPr lang="en-US" b="0" dirty="0" smtClean="0"/>
              <a:t>Accompanying material with the product: The retailer would provide the consumer printed material provided by the processor with the product specific information included</a:t>
            </a:r>
            <a:r>
              <a:rPr lang="en-US" b="0" baseline="0" dirty="0" smtClean="0"/>
              <a:t> at the time of sale. </a:t>
            </a:r>
            <a:endParaRPr lang="en-US" b="0" dirty="0" smtClean="0"/>
          </a:p>
          <a:p>
            <a:endParaRPr lang="en-US" b="0" dirty="0" smtClean="0"/>
          </a:p>
          <a:p>
            <a:r>
              <a:rPr lang="en-US" b="0" dirty="0" smtClean="0"/>
              <a:t>On the label: Typically on a retail</a:t>
            </a:r>
            <a:r>
              <a:rPr lang="en-US" b="0" baseline="0" dirty="0" smtClean="0"/>
              <a:t> or barcode label. </a:t>
            </a:r>
            <a:endParaRPr lang="en-US" b="0" dirty="0" smtClean="0"/>
          </a:p>
          <a:p>
            <a:endParaRPr lang="en-US" b="0" dirty="0" smtClean="0"/>
          </a:p>
          <a:p>
            <a:r>
              <a:rPr lang="en-US" b="0" dirty="0" smtClean="0"/>
              <a:t>Via internet link or web address to</a:t>
            </a:r>
            <a:r>
              <a:rPr lang="en-US" b="0" baseline="0" dirty="0" smtClean="0"/>
              <a:t> the producer/processors site(s) on the packaging or labeling. </a:t>
            </a:r>
            <a:endParaRPr lang="en-US" b="0" dirty="0" smtClean="0"/>
          </a:p>
          <a:p>
            <a:endParaRPr lang="en-US" b="0" dirty="0" smtClean="0"/>
          </a:p>
          <a:p>
            <a:r>
              <a:rPr lang="en-US" b="0" dirty="0" smtClean="0"/>
              <a:t>QR Code</a:t>
            </a:r>
            <a:r>
              <a:rPr lang="en-US" b="0" baseline="0" dirty="0" smtClean="0"/>
              <a:t> on the packaging or labeling.</a:t>
            </a:r>
          </a:p>
          <a:p>
            <a:endParaRPr lang="en-US" b="0" baseline="0" dirty="0" smtClean="0"/>
          </a:p>
          <a:p>
            <a:r>
              <a:rPr lang="en-US" b="0" baseline="0" dirty="0" smtClean="0"/>
              <a:t>When a consumer is directed to a website for pesticide information, it needs to direct the consumer to the actual information or be easily found on the licensees website.  Consumers should not have to search for the information. </a:t>
            </a:r>
            <a:endParaRPr lang="en-US" b="0" dirty="0" smtClean="0"/>
          </a:p>
          <a:p>
            <a:endParaRPr lang="en-US" b="0" dirty="0" smtClean="0"/>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18</a:t>
            </a:fld>
            <a:endParaRPr lang="en-US" dirty="0"/>
          </a:p>
        </p:txBody>
      </p:sp>
    </p:spTree>
    <p:extLst>
      <p:ext uri="{BB962C8B-B14F-4D97-AF65-F5344CB8AC3E}">
        <p14:creationId xmlns:p14="http://schemas.microsoft.com/office/powerpoint/2010/main" val="1107847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Cannabis-infused products for oral ingestion sold at retail must be labeled on the principal display panel or front of the product package with the "not for kids" warning symbol</a:t>
            </a:r>
            <a:r>
              <a:rPr lang="en-US" baseline="0" dirty="0" smtClean="0"/>
              <a:t> and m</a:t>
            </a:r>
            <a:r>
              <a:rPr lang="en-US" dirty="0" smtClean="0"/>
              <a:t>ust not be smaller than three-quarters of an inch in height by one-half of an inch in width.</a:t>
            </a:r>
            <a:r>
              <a:rPr lang="en-US" baseline="0" dirty="0" smtClean="0"/>
              <a:t> </a:t>
            </a:r>
            <a:r>
              <a:rPr lang="en-US" dirty="0" smtClean="0"/>
              <a:t>The warning symbol must not be altered or cropped in any way</a:t>
            </a:r>
            <a:r>
              <a:rPr lang="en-US" baseline="0" dirty="0" smtClean="0"/>
              <a:t> with the exception of a</a:t>
            </a:r>
            <a:r>
              <a:rPr lang="en-US" dirty="0" smtClean="0"/>
              <a:t> black border around the edges of the white background when the packaging or label is also white to ensure visibility of the warning symbol.</a:t>
            </a:r>
          </a:p>
          <a:p>
            <a:endParaRPr lang="en-US" dirty="0" smtClean="0"/>
          </a:p>
          <a:p>
            <a:r>
              <a:rPr lang="en-US" dirty="0" smtClean="0"/>
              <a:t>All cannabis products sold at retail must be labeled on the principal display panel or front of the product package with the cannabis universal symbol and must not be smaller than three-quarters of an inch in height by three-quarters of an inch in width.</a:t>
            </a:r>
            <a:r>
              <a:rPr lang="en-US" baseline="0" dirty="0" smtClean="0"/>
              <a:t> </a:t>
            </a:r>
            <a:r>
              <a:rPr lang="en-US" dirty="0" smtClean="0"/>
              <a:t>The universal symbol must not be altered or cropped in any way.  Must be upright as designed.  Must be the same colors as designed.</a:t>
            </a:r>
            <a:r>
              <a:rPr lang="en-US" baseline="0" dirty="0" smtClean="0"/>
              <a:t> </a:t>
            </a:r>
            <a:endParaRPr lang="en-US" dirty="0" smtClean="0"/>
          </a:p>
          <a:p>
            <a:endParaRPr lang="en-US" dirty="0" smtClean="0"/>
          </a:p>
          <a:p>
            <a:r>
              <a:rPr lang="en-US" dirty="0" smtClean="0"/>
              <a:t>“Principal display panel" means the portion(s) of the surface of the immediate container, or of any outer container or wrapping, which bear(s) the labeling designed to be most prominently displayed, shown, presented, or examined under conditions of retail sale. "Immediate container" means the external container holding the marijuana product.</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19</a:t>
            </a:fld>
            <a:endParaRPr lang="en-US" dirty="0"/>
          </a:p>
        </p:txBody>
      </p:sp>
    </p:spTree>
    <p:extLst>
      <p:ext uri="{BB962C8B-B14F-4D97-AF65-F5344CB8AC3E}">
        <p14:creationId xmlns:p14="http://schemas.microsoft.com/office/powerpoint/2010/main" val="1929098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this training</a:t>
            </a:r>
            <a:r>
              <a:rPr lang="en-US" baseline="0" dirty="0" smtClean="0"/>
              <a:t>, there is a Packaging and Labeling Guide for cannabis on our agency website.  This is a good tool to assist with questions licensees may have. An updated guide should be available Spring 2022.</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2</a:t>
            </a:fld>
            <a:endParaRPr lang="en-US" dirty="0"/>
          </a:p>
        </p:txBody>
      </p:sp>
    </p:spTree>
    <p:extLst>
      <p:ext uri="{BB962C8B-B14F-4D97-AF65-F5344CB8AC3E}">
        <p14:creationId xmlns:p14="http://schemas.microsoft.com/office/powerpoint/2010/main" val="1588087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examples of areas highlighted by the red dotted lines that would be considered the principal display panel</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20</a:t>
            </a:fld>
            <a:endParaRPr lang="en-US" dirty="0"/>
          </a:p>
        </p:txBody>
      </p:sp>
    </p:spTree>
    <p:extLst>
      <p:ext uri="{BB962C8B-B14F-4D97-AF65-F5344CB8AC3E}">
        <p14:creationId xmlns:p14="http://schemas.microsoft.com/office/powerpoint/2010/main" val="572248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business or trade name and unified business identifier number (UBI) must be listed for both the producer and processor. If there is more than one producer</a:t>
            </a:r>
            <a:r>
              <a:rPr lang="en-US" baseline="0" dirty="0" smtClean="0"/>
              <a:t>s cannabis that was used to manufacture the end product, the licensee must list them all.  If there was more than one processor that was used to manufacture the end product, the licensee must list them all. </a:t>
            </a:r>
          </a:p>
          <a:p>
            <a:endParaRPr lang="en-US" baseline="0" dirty="0" smtClean="0"/>
          </a:p>
          <a:p>
            <a:r>
              <a:rPr lang="en-US" dirty="0" smtClean="0"/>
              <a:t>The lot number of the product or</a:t>
            </a:r>
            <a:r>
              <a:rPr lang="en-US" baseline="0" dirty="0" smtClean="0"/>
              <a:t> </a:t>
            </a:r>
            <a:r>
              <a:rPr lang="en-US" dirty="0" smtClean="0"/>
              <a:t>the unique identifier number generated by the board's traceability system</a:t>
            </a:r>
            <a:r>
              <a:rPr lang="en-US" baseline="0" dirty="0" smtClean="0"/>
              <a:t> </a:t>
            </a:r>
            <a:r>
              <a:rPr lang="en-US" dirty="0" smtClean="0"/>
              <a:t>must be the same number that appears on the transport manifest. </a:t>
            </a:r>
          </a:p>
          <a:p>
            <a:endParaRPr lang="en-US" dirty="0" smtClean="0"/>
          </a:p>
          <a:p>
            <a:r>
              <a:rPr lang="en-US" dirty="0" smtClean="0"/>
              <a:t>This number can be listed on a separate label and applied to the packaging. </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21</a:t>
            </a:fld>
            <a:endParaRPr lang="en-US" dirty="0"/>
          </a:p>
        </p:txBody>
      </p:sp>
    </p:spTree>
    <p:extLst>
      <p:ext uri="{BB962C8B-B14F-4D97-AF65-F5344CB8AC3E}">
        <p14:creationId xmlns:p14="http://schemas.microsoft.com/office/powerpoint/2010/main" val="4223007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more than one serving is in an infused</a:t>
            </a:r>
            <a:r>
              <a:rPr lang="en-US" baseline="0" dirty="0" smtClean="0"/>
              <a:t> edible</a:t>
            </a:r>
            <a:r>
              <a:rPr lang="en-US" dirty="0" smtClean="0"/>
              <a:t> package, the label must prominently display the serving size, the number of servings in the package and the amount of product per serving.</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22</a:t>
            </a:fld>
            <a:endParaRPr lang="en-US" dirty="0"/>
          </a:p>
        </p:txBody>
      </p:sp>
    </p:spTree>
    <p:extLst>
      <p:ext uri="{BB962C8B-B14F-4D97-AF65-F5344CB8AC3E}">
        <p14:creationId xmlns:p14="http://schemas.microsoft.com/office/powerpoint/2010/main" val="4012813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 weight must be listed in ounces and grams or volume as applicable for all products. For a solid products</a:t>
            </a:r>
            <a:r>
              <a:rPr lang="en-US" baseline="0" dirty="0" smtClean="0"/>
              <a:t> it would be in ounces and grams and for a liquid products it would be in fluid ounces and milliliters.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23</a:t>
            </a:fld>
            <a:endParaRPr lang="en-US" dirty="0"/>
          </a:p>
        </p:txBody>
      </p:sp>
    </p:spTree>
    <p:extLst>
      <p:ext uri="{BB962C8B-B14F-4D97-AF65-F5344CB8AC3E}">
        <p14:creationId xmlns:p14="http://schemas.microsoft.com/office/powerpoint/2010/main" val="2913840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THC and THCA can be added together for a total milligram of THC. </a:t>
            </a:r>
          </a:p>
          <a:p>
            <a:r>
              <a:rPr lang="en-US" dirty="0" smtClean="0"/>
              <a:t>CBD and CBDA can be added together for a total milligram of CBD. </a:t>
            </a:r>
          </a:p>
          <a:p>
            <a:endParaRPr lang="en-US" dirty="0" smtClean="0"/>
          </a:p>
          <a:p>
            <a:r>
              <a:rPr lang="en-US" dirty="0" smtClean="0"/>
              <a:t>The total THC and CBD cannot be added together for a total milligram without listing the totals separately. </a:t>
            </a:r>
          </a:p>
          <a:p>
            <a:endParaRPr lang="en-US" dirty="0" smtClean="0"/>
          </a:p>
          <a:p>
            <a:r>
              <a:rPr lang="en-US" dirty="0" smtClean="0"/>
              <a:t>The less than symbol is allowed on the front of the packaging if the actual amount of the THC and CBD are listed elsewhere on the labeling.  The amount must be clearly visible and is not obstructed to the consumer.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24</a:t>
            </a:fld>
            <a:endParaRPr lang="en-US" dirty="0"/>
          </a:p>
        </p:txBody>
      </p:sp>
    </p:spTree>
    <p:extLst>
      <p:ext uri="{BB962C8B-B14F-4D97-AF65-F5344CB8AC3E}">
        <p14:creationId xmlns:p14="http://schemas.microsoft.com/office/powerpoint/2010/main" val="1104723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cannabis extraction, licensees are required to </a:t>
            </a:r>
            <a:r>
              <a:rPr lang="en-US" baseline="0" dirty="0" smtClean="0"/>
              <a:t>provide a statement that discloses the type of extraction method, including any solvents, gases, or other chemicals or compounds used to produce or that were added to the extract.</a:t>
            </a:r>
          </a:p>
          <a:p>
            <a:endParaRPr lang="en-US" baseline="0" dirty="0" smtClean="0"/>
          </a:p>
          <a:p>
            <a:r>
              <a:rPr lang="en-US" baseline="0" dirty="0" smtClean="0"/>
              <a:t>This is an example from one of the licensees for a product in retail stores. </a:t>
            </a:r>
            <a:endParaRPr lang="en-US" dirty="0" smtClean="0"/>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25</a:t>
            </a:fld>
            <a:endParaRPr lang="en-US" dirty="0"/>
          </a:p>
        </p:txBody>
      </p:sp>
    </p:spTree>
    <p:extLst>
      <p:ext uri="{BB962C8B-B14F-4D97-AF65-F5344CB8AC3E}">
        <p14:creationId xmlns:p14="http://schemas.microsoft.com/office/powerpoint/2010/main" val="1855746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B9A179D-2D27-49E2-B022-8EDDA2EFE682}" type="slidenum">
              <a:rPr lang="en-US" smtClean="0"/>
              <a:t>26</a:t>
            </a:fld>
            <a:endParaRPr lang="en-US" dirty="0"/>
          </a:p>
        </p:txBody>
      </p:sp>
    </p:spTree>
    <p:extLst>
      <p:ext uri="{BB962C8B-B14F-4D97-AF65-F5344CB8AC3E}">
        <p14:creationId xmlns:p14="http://schemas.microsoft.com/office/powerpoint/2010/main" val="2952453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can be used</a:t>
            </a:r>
            <a:r>
              <a:rPr lang="en-US" baseline="0" dirty="0" smtClean="0"/>
              <a:t> on packaging or labeling as long as they are compliant with rule. For example: </a:t>
            </a:r>
            <a:endParaRPr lang="en-US" dirty="0" smtClean="0"/>
          </a:p>
          <a:p>
            <a:endParaRPr lang="en-US" dirty="0" smtClean="0"/>
          </a:p>
          <a:p>
            <a:r>
              <a:rPr lang="en-US" dirty="0" smtClean="0"/>
              <a:t>Blueberries do not have faces,</a:t>
            </a:r>
            <a:r>
              <a:rPr lang="en-US" baseline="0" dirty="0" smtClean="0"/>
              <a:t> but an image of a blueberry without facial features could be used. </a:t>
            </a:r>
            <a:endParaRPr lang="en-US" dirty="0" smtClean="0"/>
          </a:p>
          <a:p>
            <a:endParaRPr lang="en-US" dirty="0" smtClean="0"/>
          </a:p>
          <a:p>
            <a:r>
              <a:rPr lang="en-US" dirty="0" smtClean="0"/>
              <a:t>Gorillas do not wear hats,</a:t>
            </a:r>
            <a:r>
              <a:rPr lang="en-US" baseline="0" dirty="0" smtClean="0"/>
              <a:t> sunglasses or smoke but an image of a gorilla not doing those things could be used. </a:t>
            </a:r>
          </a:p>
          <a:p>
            <a:endParaRPr lang="en-US" baseline="0" dirty="0" smtClean="0"/>
          </a:p>
          <a:p>
            <a:r>
              <a:rPr lang="en-US" baseline="0" dirty="0" smtClean="0"/>
              <a:t>Images of a person with facial features and body structure that are exaggerated are non-compliant, but an image of a person with normal facial features and body structure could be used. </a:t>
            </a:r>
          </a:p>
          <a:p>
            <a:endParaRPr lang="en-US" baseline="0" dirty="0" smtClean="0"/>
          </a:p>
          <a:p>
            <a:r>
              <a:rPr lang="en-US" baseline="0" dirty="0" smtClean="0"/>
              <a:t>Flamingos with exaggerated features such as large eyes or wearing sunglasses are non-compliant , but an image of a flamingo could be used. </a:t>
            </a:r>
          </a:p>
          <a:p>
            <a:endParaRPr lang="en-US" baseline="0" dirty="0" smtClean="0"/>
          </a:p>
          <a:p>
            <a:r>
              <a:rPr lang="en-US" baseline="0" dirty="0" smtClean="0"/>
              <a:t>Fire does not have facial features, but fire could be used.  </a:t>
            </a:r>
          </a:p>
          <a:p>
            <a:endParaRPr lang="en-US" baseline="0" dirty="0" smtClean="0"/>
          </a:p>
          <a:p>
            <a:r>
              <a:rPr lang="en-US" baseline="0" dirty="0" smtClean="0"/>
              <a:t>Lemons do have human characteristics or drive tractors but a farmer driving a tractor could be used.  </a:t>
            </a:r>
            <a:endParaRPr lang="en-US" dirty="0" smtClean="0"/>
          </a:p>
        </p:txBody>
      </p:sp>
      <p:sp>
        <p:nvSpPr>
          <p:cNvPr id="4" name="Slide Number Placeholder 3"/>
          <p:cNvSpPr>
            <a:spLocks noGrp="1"/>
          </p:cNvSpPr>
          <p:nvPr>
            <p:ph type="sldNum" sz="quarter" idx="10"/>
          </p:nvPr>
        </p:nvSpPr>
        <p:spPr/>
        <p:txBody>
          <a:bodyPr/>
          <a:lstStyle/>
          <a:p>
            <a:fld id="{1B9A179D-2D27-49E2-B022-8EDDA2EFE682}" type="slidenum">
              <a:rPr lang="en-US" smtClean="0"/>
              <a:t>27</a:t>
            </a:fld>
            <a:endParaRPr lang="en-US" dirty="0"/>
          </a:p>
        </p:txBody>
      </p:sp>
    </p:spTree>
    <p:extLst>
      <p:ext uri="{BB962C8B-B14F-4D97-AF65-F5344CB8AC3E}">
        <p14:creationId xmlns:p14="http://schemas.microsoft.com/office/powerpoint/2010/main" val="2313294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slides will show examples</a:t>
            </a:r>
            <a:r>
              <a:rPr lang="en-US" baseline="0" dirty="0" smtClean="0"/>
              <a:t> of what especially appealing to persons under the age of twenty-one could look like. </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28</a:t>
            </a:fld>
            <a:endParaRPr lang="en-US" dirty="0"/>
          </a:p>
        </p:txBody>
      </p:sp>
    </p:spTree>
    <p:extLst>
      <p:ext uri="{BB962C8B-B14F-4D97-AF65-F5344CB8AC3E}">
        <p14:creationId xmlns:p14="http://schemas.microsoft.com/office/powerpoint/2010/main" val="1954458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r>
              <a:rPr lang="en-US" baseline="0" dirty="0" smtClean="0"/>
              <a:t> of what a bubble or cartoon like font may look like. </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29</a:t>
            </a:fld>
            <a:endParaRPr lang="en-US" dirty="0"/>
          </a:p>
        </p:txBody>
      </p:sp>
    </p:spTree>
    <p:extLst>
      <p:ext uri="{BB962C8B-B14F-4D97-AF65-F5344CB8AC3E}">
        <p14:creationId xmlns:p14="http://schemas.microsoft.com/office/powerpoint/2010/main" val="1981187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rules changes effective January 1, 2020, licensees had until July 1 to ensure their products, packaging and labeling were compliant with new rules.  </a:t>
            </a:r>
          </a:p>
          <a:p>
            <a:r>
              <a:rPr lang="en-US" baseline="0" dirty="0" smtClean="0"/>
              <a:t>Retailers had until December 31 to sell down or phase out any existing non-compliant products, packaging and labeling that were in stores. </a:t>
            </a:r>
          </a:p>
          <a:p>
            <a:r>
              <a:rPr lang="en-US" baseline="0" dirty="0" smtClean="0"/>
              <a:t>ALL cannabis products in stores had to be compliant with the new rules as of January 1, 2021. </a:t>
            </a:r>
          </a:p>
          <a:p>
            <a:r>
              <a:rPr lang="en-US" baseline="0" dirty="0" smtClean="0"/>
              <a:t>For any remaining non-compliant products, packaging or labeling licensees were directed to dispose of those products accordingly.  This was outlined in Board Interim Policy 17-2019. </a:t>
            </a:r>
          </a:p>
          <a:p>
            <a:r>
              <a:rPr lang="en-US" dirty="0" smtClean="0"/>
              <a:t>Changes to WAC 314-55-077 were:</a:t>
            </a:r>
            <a:br>
              <a:rPr lang="en-US" dirty="0" smtClean="0"/>
            </a:br>
            <a:r>
              <a:rPr lang="en-US" dirty="0" smtClean="0"/>
              <a:t>Section (8), the word </a:t>
            </a:r>
            <a:r>
              <a:rPr lang="en-US" i="1" dirty="0" smtClean="0"/>
              <a:t>throughout </a:t>
            </a:r>
            <a:r>
              <a:rPr lang="en-US" dirty="0" smtClean="0"/>
              <a:t>was removed referring to homogenization.</a:t>
            </a:r>
            <a:r>
              <a:rPr lang="en-US" baseline="0" dirty="0" smtClean="0"/>
              <a:t>  Now, licensees must ensure uniform disbursement of cannabinoids in the cannabis product. This allows for processors to purchase commercially manufactured products and infuse them with cannabis. </a:t>
            </a:r>
          </a:p>
          <a:p>
            <a:endParaRPr lang="en-US" baseline="0" dirty="0" smtClean="0"/>
          </a:p>
          <a:p>
            <a:r>
              <a:rPr lang="en-US" baseline="0" dirty="0" smtClean="0"/>
              <a:t>Section (9), listing out specific product types of cotton candy, lollipops and gummies were removed.  By removing those product types, did not mean they are automatically approved to infuse. </a:t>
            </a:r>
          </a:p>
          <a:p>
            <a:endParaRPr lang="en-US" baseline="0" dirty="0" smtClean="0"/>
          </a:p>
          <a:p>
            <a:r>
              <a:rPr lang="en-US" dirty="0" smtClean="0"/>
              <a:t>The definition for</a:t>
            </a:r>
            <a:r>
              <a:rPr lang="en-US" baseline="0" dirty="0" smtClean="0"/>
              <a:t> cartoon and especially appealing to persons under the age of twenty one was also updated in WAC 314-55-105.</a:t>
            </a:r>
          </a:p>
          <a:p>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1B9A179D-2D27-49E2-B022-8EDDA2EFE682}" type="slidenum">
              <a:rPr lang="en-US" smtClean="0"/>
              <a:t>3</a:t>
            </a:fld>
            <a:endParaRPr lang="en-US" dirty="0"/>
          </a:p>
        </p:txBody>
      </p:sp>
    </p:spTree>
    <p:extLst>
      <p:ext uri="{BB962C8B-B14F-4D97-AF65-F5344CB8AC3E}">
        <p14:creationId xmlns:p14="http://schemas.microsoft.com/office/powerpoint/2010/main" val="199902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design, brand, or name that resembles a non-cannabis product marketed to persons under the age of twenty-one</a:t>
            </a:r>
          </a:p>
          <a:p>
            <a:endParaRPr lang="en-US" dirty="0" smtClean="0"/>
          </a:p>
          <a:p>
            <a:r>
              <a:rPr lang="en-US" dirty="0" smtClean="0"/>
              <a:t>Adidas is an apparel,</a:t>
            </a:r>
            <a:r>
              <a:rPr lang="en-US" baseline="0" dirty="0" smtClean="0"/>
              <a:t> shoe and accessory</a:t>
            </a:r>
            <a:r>
              <a:rPr lang="en-US" dirty="0" smtClean="0"/>
              <a:t> brand that is marketed to all ages however; that includes marketing specifically to persons under the age of twenty one. </a:t>
            </a:r>
          </a:p>
          <a:p>
            <a:r>
              <a:rPr lang="en-US" dirty="0" smtClean="0"/>
              <a:t>Hollister is an apparel brand that is market to those under the age of twenty one.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30</a:t>
            </a:fld>
            <a:endParaRPr lang="en-US" dirty="0"/>
          </a:p>
        </p:txBody>
      </p:sp>
    </p:spTree>
    <p:extLst>
      <p:ext uri="{BB962C8B-B14F-4D97-AF65-F5344CB8AC3E}">
        <p14:creationId xmlns:p14="http://schemas.microsoft.com/office/powerpoint/2010/main" val="1563484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a:t>
            </a:r>
            <a:r>
              <a:rPr lang="en-US" baseline="0" dirty="0" smtClean="0"/>
              <a:t> examples of symbols or celebrities that are commonly used to market products to persons under the age of twenty-one</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31</a:t>
            </a:fld>
            <a:endParaRPr lang="en-US" dirty="0"/>
          </a:p>
        </p:txBody>
      </p:sp>
    </p:spTree>
    <p:extLst>
      <p:ext uri="{BB962C8B-B14F-4D97-AF65-F5344CB8AC3E}">
        <p14:creationId xmlns:p14="http://schemas.microsoft.com/office/powerpoint/2010/main" val="1531606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non-cannabis</a:t>
            </a:r>
            <a:r>
              <a:rPr lang="en-US" baseline="0" dirty="0" smtClean="0"/>
              <a:t> consumer products that use i</a:t>
            </a:r>
            <a:r>
              <a:rPr lang="en-US" dirty="0" smtClean="0"/>
              <a:t>mages of persons under the age of twenty-one.  This is prohibited for all cannabis products. </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32</a:t>
            </a:fld>
            <a:endParaRPr lang="en-US" dirty="0"/>
          </a:p>
        </p:txBody>
      </p:sp>
    </p:spTree>
    <p:extLst>
      <p:ext uri="{BB962C8B-B14F-4D97-AF65-F5344CB8AC3E}">
        <p14:creationId xmlns:p14="http://schemas.microsoft.com/office/powerpoint/2010/main" val="27591505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r>
              <a:rPr lang="en-US" baseline="0" dirty="0" smtClean="0"/>
              <a:t> of s</a:t>
            </a:r>
            <a:r>
              <a:rPr lang="en-US" dirty="0" smtClean="0"/>
              <a:t>imilarities to products or words that refer to products that are commonly associated or marketed to persons under the age of twenty-one.  This is a comparison of non cannabis consumer products on the left and cannabis products on the right.  </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33</a:t>
            </a:fld>
            <a:endParaRPr lang="en-US" dirty="0"/>
          </a:p>
        </p:txBody>
      </p:sp>
    </p:spTree>
    <p:extLst>
      <p:ext uri="{BB962C8B-B14F-4D97-AF65-F5344CB8AC3E}">
        <p14:creationId xmlns:p14="http://schemas.microsoft.com/office/powerpoint/2010/main" val="138466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All compliant products</a:t>
            </a:r>
            <a:r>
              <a:rPr lang="en-US" baseline="0" dirty="0" smtClean="0"/>
              <a:t> require </a:t>
            </a:r>
            <a:r>
              <a:rPr lang="en-US" dirty="0" smtClean="0"/>
              <a:t>mandatory testing for prohibited pesticides, heavy metals and mycotoxins.</a:t>
            </a:r>
          </a:p>
          <a:p>
            <a:endParaRPr lang="en-US" dirty="0" smtClean="0"/>
          </a:p>
          <a:p>
            <a:r>
              <a:rPr lang="en-US" dirty="0" smtClean="0"/>
              <a:t>All products require the Department of Health</a:t>
            </a:r>
            <a:r>
              <a:rPr lang="en-US" baseline="0" dirty="0" smtClean="0"/>
              <a:t> </a:t>
            </a:r>
            <a:r>
              <a:rPr lang="en-US" dirty="0" smtClean="0"/>
              <a:t>applicable</a:t>
            </a:r>
            <a:r>
              <a:rPr lang="en-US" baseline="0" dirty="0" smtClean="0"/>
              <a:t> logo and the statement that reads:  "This product is not approved by the FDA to treat, cure, or prevent any disease.“</a:t>
            </a:r>
          </a:p>
          <a:p>
            <a:endParaRPr lang="en-US" baseline="0" dirty="0" smtClean="0"/>
          </a:p>
          <a:p>
            <a:r>
              <a:rPr lang="en-US" dirty="0" smtClean="0"/>
              <a:t>Packaging for all products utilizing a Chapter 246-70 WAC must NOT:</a:t>
            </a:r>
          </a:p>
          <a:p>
            <a:pPr marL="171450" indent="-171450">
              <a:spcBef>
                <a:spcPts val="600"/>
              </a:spcBef>
              <a:spcAft>
                <a:spcPts val="600"/>
              </a:spcAft>
              <a:buFont typeface="Arial" panose="020B0604020202020204" pitchFamily="34" charset="0"/>
              <a:buChar char="•"/>
            </a:pPr>
            <a:r>
              <a:rPr lang="en-US" dirty="0" smtClean="0"/>
              <a:t>Use any word(s), symbol, or image commonly used in or by medical or pharmaceutical professions including, but not limited to depiction of a caduceus, staff of Asclepius, bowl of Hygeia, or mortar and pestle.</a:t>
            </a:r>
          </a:p>
          <a:p>
            <a:pPr marL="171450" indent="-171450">
              <a:spcBef>
                <a:spcPts val="600"/>
              </a:spcBef>
              <a:spcAft>
                <a:spcPts val="600"/>
              </a:spcAft>
              <a:buFont typeface="Arial" panose="020B0604020202020204" pitchFamily="34" charset="0"/>
              <a:buChar char="•"/>
            </a:pPr>
            <a:r>
              <a:rPr lang="en-US" dirty="0" smtClean="0"/>
              <a:t>Use of the word "prescription" or letters "RX."</a:t>
            </a:r>
          </a:p>
          <a:p>
            <a:pPr marL="171450" indent="-171450">
              <a:spcBef>
                <a:spcPts val="600"/>
              </a:spcBef>
              <a:spcAft>
                <a:spcPts val="600"/>
              </a:spcAft>
              <a:buFont typeface="Arial" panose="020B0604020202020204" pitchFamily="34" charset="0"/>
              <a:buChar char="•"/>
            </a:pPr>
            <a:r>
              <a:rPr lang="en-US" dirty="0" smtClean="0"/>
              <a:t>State or imply any specific medical or therapeutic benefit.</a:t>
            </a:r>
          </a:p>
          <a:p>
            <a:pPr marL="171450" indent="-171450">
              <a:spcBef>
                <a:spcPts val="600"/>
              </a:spcBef>
              <a:spcAft>
                <a:spcPts val="600"/>
              </a:spcAft>
              <a:buFont typeface="Arial" panose="020B0604020202020204" pitchFamily="34" charset="0"/>
              <a:buChar char="•"/>
            </a:pPr>
            <a:r>
              <a:rPr lang="en-US" dirty="0" smtClean="0"/>
              <a:t>Mimic a brand of over-the-counter or legend drug.</a:t>
            </a:r>
          </a:p>
          <a:p>
            <a:endParaRPr lang="en-US" dirty="0" smtClean="0"/>
          </a:p>
          <a:p>
            <a:r>
              <a:rPr lang="en-US" dirty="0" smtClean="0"/>
              <a:t>DOH rules differ from LCB rules:  </a:t>
            </a:r>
          </a:p>
          <a:p>
            <a:r>
              <a:rPr lang="en-US" dirty="0" smtClean="0"/>
              <a:t>For General Use </a:t>
            </a:r>
            <a:r>
              <a:rPr lang="en-US" dirty="0" err="1" smtClean="0"/>
              <a:t>DoH</a:t>
            </a:r>
            <a:r>
              <a:rPr lang="en-US" dirty="0" smtClean="0"/>
              <a:t> compliant products, it is 10mg THC per serving or applications </a:t>
            </a:r>
            <a:r>
              <a:rPr lang="en-US" b="1" i="1" u="sng" dirty="0" smtClean="0"/>
              <a:t>and</a:t>
            </a:r>
            <a:r>
              <a:rPr lang="en-US" dirty="0" smtClean="0"/>
              <a:t> must not exceed 100mg THC.  </a:t>
            </a:r>
          </a:p>
          <a:p>
            <a:r>
              <a:rPr lang="en-US" dirty="0" smtClean="0"/>
              <a:t>LCB rule is 10 servings </a:t>
            </a:r>
            <a:r>
              <a:rPr lang="en-US" b="1" i="1" u="sng" dirty="0" smtClean="0"/>
              <a:t>or</a:t>
            </a:r>
            <a:r>
              <a:rPr lang="en-US" dirty="0" smtClean="0"/>
              <a:t> 100 milligrams THC.  Which means infused product that are </a:t>
            </a:r>
            <a:r>
              <a:rPr lang="en-US" u="sng" dirty="0" smtClean="0"/>
              <a:t>not</a:t>
            </a:r>
            <a:r>
              <a:rPr lang="en-US" dirty="0" smtClean="0"/>
              <a:t> </a:t>
            </a:r>
            <a:r>
              <a:rPr lang="en-US" dirty="0" err="1" smtClean="0"/>
              <a:t>DoH</a:t>
            </a:r>
            <a:r>
              <a:rPr lang="en-US" dirty="0" smtClean="0"/>
              <a:t> General Use products could have 20 servings per packaging with 5mg THC per serving per LCB’s rules.  </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B9A179D-2D27-49E2-B022-8EDDA2EFE682}" type="slidenum">
              <a:rPr lang="en-US" smtClean="0"/>
              <a:t>34</a:t>
            </a:fld>
            <a:endParaRPr lang="en-US" dirty="0"/>
          </a:p>
        </p:txBody>
      </p:sp>
    </p:spTree>
    <p:extLst>
      <p:ext uri="{BB962C8B-B14F-4D97-AF65-F5344CB8AC3E}">
        <p14:creationId xmlns:p14="http://schemas.microsoft.com/office/powerpoint/2010/main" val="4088141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Patients and designated providers with recognition card may purchase any of the three product types sales tax free. High THC, High CBD and General Use. </a:t>
            </a:r>
          </a:p>
          <a:p>
            <a:r>
              <a:rPr lang="en-US" dirty="0" smtClean="0"/>
              <a:t>Any adult may purchase High CBD or General Use products.  They may</a:t>
            </a:r>
            <a:r>
              <a:rPr lang="en-US" baseline="0" dirty="0" smtClean="0"/>
              <a:t> </a:t>
            </a:r>
            <a:r>
              <a:rPr lang="en-US" dirty="0" smtClean="0"/>
              <a:t>not purchase High THC products.  </a:t>
            </a:r>
          </a:p>
          <a:p>
            <a:r>
              <a:rPr lang="en-US" dirty="0" smtClean="0"/>
              <a:t>Any adult consumer</a:t>
            </a:r>
            <a:r>
              <a:rPr lang="en-US" baseline="0" dirty="0" smtClean="0"/>
              <a:t> may purchase </a:t>
            </a:r>
            <a:r>
              <a:rPr lang="en-US" dirty="0" smtClean="0"/>
              <a:t>High CBD compliant products sales tax free.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35</a:t>
            </a:fld>
            <a:endParaRPr lang="en-US" dirty="0"/>
          </a:p>
        </p:txBody>
      </p:sp>
    </p:spTree>
    <p:extLst>
      <p:ext uri="{BB962C8B-B14F-4D97-AF65-F5344CB8AC3E}">
        <p14:creationId xmlns:p14="http://schemas.microsoft.com/office/powerpoint/2010/main" val="2952003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structure and function claim may not claim to diagnose, mitigate, treat, cure, or prevent any disease</a:t>
            </a:r>
          </a:p>
          <a:p>
            <a:endParaRPr lang="en-US" dirty="0" smtClean="0"/>
          </a:p>
          <a:p>
            <a:r>
              <a:rPr lang="en-US" dirty="0" smtClean="0"/>
              <a:t>Compliant products</a:t>
            </a:r>
            <a:r>
              <a:rPr lang="en-US" baseline="0" dirty="0" smtClean="0"/>
              <a:t> </a:t>
            </a:r>
            <a:r>
              <a:rPr lang="en-US" dirty="0" smtClean="0"/>
              <a:t>must include the disclaimer, "These statements have not been evaluated by the State of Washington. This product is not intended to diagnose, treat, cure, or prevent any disease.“ In addition to: "This product is not approved by the FDA to treat, cure, or prevent any disease.“</a:t>
            </a:r>
          </a:p>
          <a:p>
            <a:endParaRPr lang="en-US" dirty="0" smtClean="0"/>
          </a:p>
          <a:p>
            <a:r>
              <a:rPr lang="en-US" dirty="0" smtClean="0"/>
              <a:t>Listing the psychoactive</a:t>
            </a:r>
            <a:r>
              <a:rPr lang="en-US" baseline="0" dirty="0" smtClean="0"/>
              <a:t> effect requires the disclaimer,  "These statements have not been evaluated by the State of Washington. This product is not intended to diagnose, treat, cure, or prevent any disease.“</a:t>
            </a:r>
          </a:p>
          <a:p>
            <a:endParaRPr lang="en-US" baseline="0" dirty="0" smtClean="0"/>
          </a:p>
          <a:p>
            <a:r>
              <a:rPr lang="en-US" baseline="0" dirty="0" smtClean="0"/>
              <a:t>An agency policy statement will be issued later this year with additional information regarding structure and function claims. </a:t>
            </a:r>
            <a:endParaRPr lang="en-US" dirty="0" smtClean="0"/>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36</a:t>
            </a:fld>
            <a:endParaRPr lang="en-US" dirty="0"/>
          </a:p>
        </p:txBody>
      </p:sp>
    </p:spTree>
    <p:extLst>
      <p:ext uri="{BB962C8B-B14F-4D97-AF65-F5344CB8AC3E}">
        <p14:creationId xmlns:p14="http://schemas.microsoft.com/office/powerpoint/2010/main" val="1810641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Licensed processors who manufacture infused edibles are required to have a Marijuana Infused Edibles Processor endorsement to their business license issued by the WSDA.  The WSDA must also approve all infused edible ingredients before LCB can approve products, packaging and labeling for sale in retail stores.  </a:t>
            </a:r>
          </a:p>
          <a:p>
            <a:endParaRPr lang="en-US" baseline="0" dirty="0" smtClean="0"/>
          </a:p>
          <a:p>
            <a:r>
              <a:rPr lang="en-US" baseline="0" dirty="0" smtClean="0"/>
              <a:t>Washington State Department of Agriculture</a:t>
            </a:r>
          </a:p>
          <a:p>
            <a:endParaRPr lang="en-US" baseline="0" dirty="0" smtClean="0"/>
          </a:p>
          <a:p>
            <a:r>
              <a:rPr lang="en-US" baseline="0" dirty="0" smtClean="0"/>
              <a:t>Email - foodsafety@agr.wa.gov</a:t>
            </a:r>
          </a:p>
          <a:p>
            <a:r>
              <a:rPr lang="en-US" baseline="0" dirty="0" smtClean="0"/>
              <a:t>Phone - 360-902-1876</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2"/>
                </a:solidFill>
                <a:latin typeface="Arial" panose="020B0604020202020204" pitchFamily="34" charset="0"/>
                <a:cs typeface="Arial" panose="020B0604020202020204" pitchFamily="34" charset="0"/>
              </a:rPr>
              <a:t>  </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1B9A179D-2D27-49E2-B022-8EDDA2EFE682}" type="slidenum">
              <a:rPr lang="en-US" smtClean="0"/>
              <a:t>37</a:t>
            </a:fld>
            <a:endParaRPr lang="en-US" dirty="0"/>
          </a:p>
        </p:txBody>
      </p:sp>
    </p:spTree>
    <p:extLst>
      <p:ext uri="{BB962C8B-B14F-4D97-AF65-F5344CB8AC3E}">
        <p14:creationId xmlns:p14="http://schemas.microsoft.com/office/powerpoint/2010/main" val="16433445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concludes our training for today.  If you have any questions, please feel free to reach out to me via email, phone or TEAMS</a:t>
            </a:r>
          </a:p>
          <a:p>
            <a:endParaRPr lang="en-US" baseline="0" dirty="0" smtClean="0"/>
          </a:p>
          <a:p>
            <a:r>
              <a:rPr lang="en-US" baseline="0" dirty="0" smtClean="0"/>
              <a:t>Susan Harrell | 360-664-1620 | susan.harrell@lcb.wa.gov </a:t>
            </a:r>
          </a:p>
          <a:p>
            <a:endParaRPr lang="en-US" baseline="0" dirty="0" smtClean="0"/>
          </a:p>
          <a:p>
            <a:r>
              <a:rPr lang="en-US" i="0" baseline="0" dirty="0" smtClean="0"/>
              <a:t>I am happy to assist enforcement with non-edible cannabis questions however; I do not generally work with non-edible licensees due to the volume of work that would detail.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2"/>
                </a:solidFill>
                <a:latin typeface="Arial" panose="020B0604020202020204" pitchFamily="34" charset="0"/>
                <a:cs typeface="Arial" panose="020B0604020202020204" pitchFamily="34" charset="0"/>
              </a:rPr>
              <a:t>  </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1B9A179D-2D27-49E2-B022-8EDDA2EFE682}" type="slidenum">
              <a:rPr lang="en-US" smtClean="0"/>
              <a:t>38</a:t>
            </a:fld>
            <a:endParaRPr lang="en-US" dirty="0"/>
          </a:p>
        </p:txBody>
      </p:sp>
    </p:spTree>
    <p:extLst>
      <p:ext uri="{BB962C8B-B14F-4D97-AF65-F5344CB8AC3E}">
        <p14:creationId xmlns:p14="http://schemas.microsoft.com/office/powerpoint/2010/main" val="3781930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Licensees must disclose all of the chemicals, compounds, additives, thickening agents, terpenes, or other substances added to any marijuana concentrate during or after production. </a:t>
            </a:r>
          </a:p>
          <a:p>
            <a:endParaRPr lang="en-US" dirty="0" smtClean="0"/>
          </a:p>
          <a:p>
            <a:r>
              <a:rPr lang="en-US" dirty="0" smtClean="0"/>
              <a:t>If this does not apply to the cannabis product, the licensee does not have to do anything further with their packaging or labeling.  </a:t>
            </a:r>
            <a:br>
              <a:rPr lang="en-US" dirty="0" smtClean="0"/>
            </a:br>
            <a:r>
              <a:rPr lang="en-US" dirty="0" smtClean="0"/>
              <a:t> </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a:t>
            </a:fld>
            <a:endParaRPr lang="en-US" dirty="0"/>
          </a:p>
        </p:txBody>
      </p:sp>
    </p:spTree>
    <p:extLst>
      <p:ext uri="{BB962C8B-B14F-4D97-AF65-F5344CB8AC3E}">
        <p14:creationId xmlns:p14="http://schemas.microsoft.com/office/powerpoint/2010/main" val="415573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thickness of the plastic was revised from 4mil to 2mil or</a:t>
            </a:r>
            <a:r>
              <a:rPr lang="en-US" baseline="0" dirty="0" smtClean="0"/>
              <a:t> greater for cannabis infused edibles and concentrates. </a:t>
            </a:r>
          </a:p>
          <a:p>
            <a:endParaRPr lang="en-US" baseline="0" dirty="0" smtClean="0"/>
          </a:p>
          <a:p>
            <a:r>
              <a:rPr lang="en-US" dirty="0" smtClean="0"/>
              <a:t>Hash</a:t>
            </a:r>
            <a:r>
              <a:rPr lang="en-US" baseline="0" dirty="0" smtClean="0"/>
              <a:t> marks on the bottle now qualify as a measuring device.  You must be able to see the product through the hash marks to ensure the consumer is able to accurately measure a proper serving. </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5</a:t>
            </a:fld>
            <a:endParaRPr lang="en-US" dirty="0"/>
          </a:p>
        </p:txBody>
      </p:sp>
    </p:spTree>
    <p:extLst>
      <p:ext uri="{BB962C8B-B14F-4D97-AF65-F5344CB8AC3E}">
        <p14:creationId xmlns:p14="http://schemas.microsoft.com/office/powerpoint/2010/main" val="4244511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6</a:t>
            </a:fld>
            <a:endParaRPr lang="en-US" dirty="0"/>
          </a:p>
        </p:txBody>
      </p:sp>
    </p:spTree>
    <p:extLst>
      <p:ext uri="{BB962C8B-B14F-4D97-AF65-F5344CB8AC3E}">
        <p14:creationId xmlns:p14="http://schemas.microsoft.com/office/powerpoint/2010/main" val="1025337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solidFill>
                  <a:srgbClr val="FF0000"/>
                </a:solidFill>
              </a:rPr>
              <a:t>Child resistant packaging is to reduce the risk of poisoning in persons under the age of twenty-one through the ingestion of cannabis concentrates, and cannabis-infused edible products. </a:t>
            </a:r>
            <a:br>
              <a:rPr lang="en-US" sz="2000" dirty="0" smtClean="0">
                <a:solidFill>
                  <a:srgbClr val="FF0000"/>
                </a:solidFill>
              </a:rPr>
            </a:br>
            <a:endParaRPr lang="en-US" sz="2000" dirty="0" smtClean="0">
              <a:solidFill>
                <a:srgbClr val="FF0000"/>
              </a:solidFill>
            </a:endParaRPr>
          </a:p>
          <a:p>
            <a:r>
              <a:rPr lang="en-US" sz="2000" dirty="0" smtClean="0">
                <a:solidFill>
                  <a:srgbClr val="FF0000"/>
                </a:solidFill>
              </a:rPr>
              <a:t>The packaging must be designed or constructed to be significantly difficult for children under five years of age to open within a reasonable time, and not difficult for normal adults to use properly to</a:t>
            </a:r>
            <a:r>
              <a:rPr lang="en-US" sz="2000" baseline="0" dirty="0" smtClean="0">
                <a:solidFill>
                  <a:srgbClr val="FF0000"/>
                </a:solidFill>
              </a:rPr>
              <a:t> meet the requirements of Title </a:t>
            </a:r>
            <a:r>
              <a:rPr lang="en-US" sz="2000" dirty="0" smtClean="0">
                <a:solidFill>
                  <a:srgbClr val="FF0000"/>
                </a:solidFill>
              </a:rPr>
              <a:t>16 C.F.R. Part 1700</a:t>
            </a:r>
            <a:r>
              <a:rPr lang="en-US" sz="2000" baseline="0" dirty="0" smtClean="0">
                <a:solidFill>
                  <a:srgbClr val="FF0000"/>
                </a:solidFill>
              </a:rPr>
              <a:t> -</a:t>
            </a:r>
            <a:r>
              <a:rPr lang="en-US" sz="2000" dirty="0" smtClean="0">
                <a:solidFill>
                  <a:srgbClr val="FF0000"/>
                </a:solidFill>
              </a:rPr>
              <a:t> Poison Prevention Packaging Act.  </a:t>
            </a:r>
          </a:p>
          <a:p>
            <a:endParaRPr lang="en-US" sz="2000" dirty="0" smtClean="0">
              <a:solidFill>
                <a:srgbClr val="FF0000"/>
              </a:solidFill>
            </a:endParaRPr>
          </a:p>
          <a:p>
            <a:r>
              <a:rPr lang="en-US" sz="2000" dirty="0" smtClean="0">
                <a:solidFill>
                  <a:srgbClr val="FF0000"/>
                </a:solidFill>
              </a:rPr>
              <a:t>If there is</a:t>
            </a:r>
            <a:r>
              <a:rPr lang="en-US" sz="2000" baseline="0" dirty="0" smtClean="0">
                <a:solidFill>
                  <a:srgbClr val="FF0000"/>
                </a:solidFill>
              </a:rPr>
              <a:t> question from the licensee whether or not their packaging is child resistant, they can get a certification from the packaging manufacturer that validates the packaging is certified child resistant. The licensee should have that information should it be requested by LCB. </a:t>
            </a:r>
            <a:endParaRPr lang="en-US" sz="2000" dirty="0" smtClean="0">
              <a:solidFill>
                <a:srgbClr val="FF0000"/>
              </a:solidFill>
            </a:endParaRPr>
          </a:p>
          <a:p>
            <a:endParaRPr lang="en-US" sz="2000" dirty="0">
              <a:solidFill>
                <a:srgbClr val="FF0000"/>
              </a:solidFill>
            </a:endParaRPr>
          </a:p>
        </p:txBody>
      </p:sp>
      <p:sp>
        <p:nvSpPr>
          <p:cNvPr id="4" name="Slide Number Placeholder 3"/>
          <p:cNvSpPr>
            <a:spLocks noGrp="1"/>
          </p:cNvSpPr>
          <p:nvPr>
            <p:ph type="sldNum" sz="quarter" idx="10"/>
          </p:nvPr>
        </p:nvSpPr>
        <p:spPr/>
        <p:txBody>
          <a:bodyPr/>
          <a:lstStyle/>
          <a:p>
            <a:fld id="{1B9A179D-2D27-49E2-B022-8EDDA2EFE682}" type="slidenum">
              <a:rPr lang="en-US" smtClean="0"/>
              <a:t>7</a:t>
            </a:fld>
            <a:endParaRPr lang="en-US" dirty="0"/>
          </a:p>
        </p:txBody>
      </p:sp>
    </p:spTree>
    <p:extLst>
      <p:ext uri="{BB962C8B-B14F-4D97-AF65-F5344CB8AC3E}">
        <p14:creationId xmlns:p14="http://schemas.microsoft.com/office/powerpoint/2010/main" val="1662700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Cannabis concentrates and infused edibles must be packaged in plastic 2 mil or greater in thickness heat sealed without an easy-open tab, dimple, corner, or flap that will protect persons under the age of twenty-one from accidental exposure to cannabis. Here are examples of what packages with easy-open may look like. These examples are not all inclusive. </a:t>
            </a:r>
          </a:p>
        </p:txBody>
      </p:sp>
      <p:sp>
        <p:nvSpPr>
          <p:cNvPr id="4" name="Slide Number Placeholder 3"/>
          <p:cNvSpPr>
            <a:spLocks noGrp="1"/>
          </p:cNvSpPr>
          <p:nvPr>
            <p:ph type="sldNum" sz="quarter" idx="10"/>
          </p:nvPr>
        </p:nvSpPr>
        <p:spPr/>
        <p:txBody>
          <a:bodyPr/>
          <a:lstStyle/>
          <a:p>
            <a:fld id="{1B9A179D-2D27-49E2-B022-8EDDA2EFE682}" type="slidenum">
              <a:rPr lang="en-US" smtClean="0"/>
              <a:t>8</a:t>
            </a:fld>
            <a:endParaRPr lang="en-US" dirty="0"/>
          </a:p>
        </p:txBody>
      </p:sp>
    </p:spTree>
    <p:extLst>
      <p:ext uri="{BB962C8B-B14F-4D97-AF65-F5344CB8AC3E}">
        <p14:creationId xmlns:p14="http://schemas.microsoft.com/office/powerpoint/2010/main" val="2118959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an easy open pop-top by itself would be prohibited per WAC 314-55-105, it could be approved for single servings with child resistant packaging. C</a:t>
            </a:r>
            <a:r>
              <a:rPr lang="en-US" baseline="0" dirty="0" smtClean="0"/>
              <a:t>an toppers such as, but not limited to these could meet the child resistant requirement.  This type of packaging would be reviewed and approved on a case by case basis. </a:t>
            </a:r>
            <a:r>
              <a:rPr lang="en-US" dirty="0" smtClean="0"/>
              <a:t> </a:t>
            </a:r>
          </a:p>
          <a:p>
            <a:endParaRPr lang="en-US" dirty="0" smtClean="0"/>
          </a:p>
          <a:p>
            <a:r>
              <a:rPr lang="en-US" dirty="0" smtClean="0"/>
              <a:t>These</a:t>
            </a:r>
            <a:r>
              <a:rPr lang="en-US" baseline="0" dirty="0" smtClean="0"/>
              <a:t> examples are not all inclusive. </a:t>
            </a:r>
            <a:endParaRPr lang="en-US" dirty="0" smtClean="0"/>
          </a:p>
          <a:p>
            <a:endParaRPr lang="en-US" dirty="0" smtClean="0"/>
          </a:p>
          <a:p>
            <a:pPr marL="228600" indent="-228600">
              <a:buAutoNum type="arabicPeriod"/>
            </a:pPr>
            <a:r>
              <a:rPr lang="en-US" dirty="0" smtClean="0"/>
              <a:t>A Pak-Tech type</a:t>
            </a:r>
            <a:r>
              <a:rPr lang="en-US" baseline="0" dirty="0" smtClean="0"/>
              <a:t> top </a:t>
            </a:r>
          </a:p>
          <a:p>
            <a:pPr marL="228600" indent="-228600">
              <a:buAutoNum type="arabicPeriod"/>
            </a:pPr>
            <a:r>
              <a:rPr lang="en-US" baseline="0" dirty="0" smtClean="0"/>
              <a:t>A CR can topper </a:t>
            </a:r>
          </a:p>
          <a:p>
            <a:pPr marL="228600" indent="-228600">
              <a:buAutoNum type="arabicPeriod"/>
            </a:pPr>
            <a:r>
              <a:rPr lang="en-US" baseline="0" dirty="0" smtClean="0"/>
              <a:t>Plastic 2mil or greater heat sealed with no easy-open tab, dimple, corner, or flap</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1B9A179D-2D27-49E2-B022-8EDDA2EFE682}" type="slidenum">
              <a:rPr lang="en-US" smtClean="0"/>
              <a:t>9</a:t>
            </a:fld>
            <a:endParaRPr lang="en-US" dirty="0"/>
          </a:p>
        </p:txBody>
      </p:sp>
    </p:spTree>
    <p:extLst>
      <p:ext uri="{BB962C8B-B14F-4D97-AF65-F5344CB8AC3E}">
        <p14:creationId xmlns:p14="http://schemas.microsoft.com/office/powerpoint/2010/main" val="2809040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A30BEF-D255-4F70-B457-BF94B8AACBDA}"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536CC-EE7C-45B8-9E19-3841DA5FE8BC}" type="slidenum">
              <a:rPr lang="en-US" smtClean="0"/>
              <a:t>‹#›</a:t>
            </a:fld>
            <a:endParaRPr lang="en-US"/>
          </a:p>
        </p:txBody>
      </p:sp>
    </p:spTree>
    <p:extLst>
      <p:ext uri="{BB962C8B-B14F-4D97-AF65-F5344CB8AC3E}">
        <p14:creationId xmlns:p14="http://schemas.microsoft.com/office/powerpoint/2010/main" val="4179799922"/>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9A3335-6331-4872-A8B7-ECD55539F4D0}" type="datetimeFigureOut">
              <a:rPr lang="en-US" smtClean="0"/>
              <a:t>10/21/2021</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3669866980"/>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9A3335-6331-4872-A8B7-ECD55539F4D0}" type="datetimeFigureOut">
              <a:rPr lang="en-US" smtClean="0"/>
              <a:t>10/21/2021</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pPr/>
              <a:t>‹#›</a:t>
            </a:fld>
            <a:endParaRPr lang="en-US" dirty="0"/>
          </a:p>
        </p:txBody>
      </p:sp>
    </p:spTree>
    <p:extLst>
      <p:ext uri="{BB962C8B-B14F-4D97-AF65-F5344CB8AC3E}">
        <p14:creationId xmlns:p14="http://schemas.microsoft.com/office/powerpoint/2010/main" val="44794529"/>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smtClean="0"/>
              <a:t>Click to edit Master title style</a:t>
            </a:r>
            <a:endParaRPr lang="en-US" dirty="0"/>
          </a:p>
        </p:txBody>
      </p:sp>
      <p:sp>
        <p:nvSpPr>
          <p:cNvPr id="15" name="Picture Placeholder 14" descr="An empty placeholder to add an image. Click on the placeholder and select the image that you wish to add"/>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dirty="0" smtClean="0"/>
              <a:t>Click icon to add picture</a:t>
            </a:r>
            <a:endParaRPr lang="en-US" dirty="0"/>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329650274"/>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9A3335-6331-4872-A8B7-ECD55539F4D0}" type="datetimeFigureOut">
              <a:rPr lang="en-US" smtClean="0"/>
              <a:t>10/21/2021</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3481656678"/>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EA30BEF-D255-4F70-B457-BF94B8AACBDA}"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536CC-EE7C-45B8-9E19-3841DA5FE8BC}" type="slidenum">
              <a:rPr lang="en-US" smtClean="0"/>
              <a:t>‹#›</a:t>
            </a:fld>
            <a:endParaRPr lang="en-US"/>
          </a:p>
        </p:txBody>
      </p:sp>
    </p:spTree>
    <p:extLst>
      <p:ext uri="{BB962C8B-B14F-4D97-AF65-F5344CB8AC3E}">
        <p14:creationId xmlns:p14="http://schemas.microsoft.com/office/powerpoint/2010/main" val="3238249579"/>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9A3335-6331-4872-A8B7-ECD55539F4D0}" type="datetimeFigureOut">
              <a:rPr lang="en-US" smtClean="0"/>
              <a:t>10/21/2021</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1338585147"/>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9A3335-6331-4872-A8B7-ECD55539F4D0}" type="datetimeFigureOut">
              <a:rPr lang="en-US" smtClean="0"/>
              <a:t>10/21/2021</a:t>
            </a:fld>
            <a:endParaRPr lang="en-US" dirty="0"/>
          </a:p>
        </p:txBody>
      </p:sp>
      <p:sp>
        <p:nvSpPr>
          <p:cNvPr id="8" name="Footer Placeholder 7"/>
          <p:cNvSpPr>
            <a:spLocks noGrp="1"/>
          </p:cNvSpPr>
          <p:nvPr>
            <p:ph type="ftr" sz="quarter" idx="11"/>
          </p:nvPr>
        </p:nvSpPr>
        <p:spPr/>
        <p:txBody>
          <a:bodyPr/>
          <a:lstStyle/>
          <a:p>
            <a:r>
              <a:rPr lang="en-US" smtClean="0"/>
              <a:t>Add a footer</a:t>
            </a:r>
            <a:endParaRPr lang="en-US" dirty="0"/>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195869154"/>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9A3335-6331-4872-A8B7-ECD55539F4D0}" type="datetimeFigureOut">
              <a:rPr lang="en-US" smtClean="0"/>
              <a:t>10/21/2021</a:t>
            </a:fld>
            <a:endParaRPr lang="en-US" dirty="0"/>
          </a:p>
        </p:txBody>
      </p:sp>
      <p:sp>
        <p:nvSpPr>
          <p:cNvPr id="4" name="Footer Placeholder 3"/>
          <p:cNvSpPr>
            <a:spLocks noGrp="1"/>
          </p:cNvSpPr>
          <p:nvPr>
            <p:ph type="ftr" sz="quarter" idx="11"/>
          </p:nvPr>
        </p:nvSpPr>
        <p:spPr/>
        <p:txBody>
          <a:bodyPr/>
          <a:lstStyle/>
          <a:p>
            <a:r>
              <a:rPr lang="en-US" smtClean="0"/>
              <a:t>Add a footer</a:t>
            </a:r>
            <a:endParaRPr lang="en-US" dirty="0"/>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270762627"/>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A3335-6331-4872-A8B7-ECD55539F4D0}" type="datetimeFigureOut">
              <a:rPr lang="en-US" smtClean="0"/>
              <a:t>10/21/2021</a:t>
            </a:fld>
            <a:endParaRPr lang="en-US" dirty="0"/>
          </a:p>
        </p:txBody>
      </p:sp>
      <p:sp>
        <p:nvSpPr>
          <p:cNvPr id="3" name="Footer Placeholder 2"/>
          <p:cNvSpPr>
            <a:spLocks noGrp="1"/>
          </p:cNvSpPr>
          <p:nvPr>
            <p:ph type="ftr" sz="quarter" idx="11"/>
          </p:nvPr>
        </p:nvSpPr>
        <p:spPr/>
        <p:txBody>
          <a:bodyPr/>
          <a:lstStyle/>
          <a:p>
            <a:r>
              <a:rPr lang="en-US" smtClean="0"/>
              <a:t>Add a footer</a:t>
            </a:r>
            <a:endParaRPr lang="en-US" dirty="0"/>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3392483488"/>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79A3335-6331-4872-A8B7-ECD55539F4D0}" type="datetimeFigureOut">
              <a:rPr lang="en-US" smtClean="0"/>
              <a:t>10/21/2021</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998419981"/>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79A3335-6331-4872-A8B7-ECD55539F4D0}" type="datetimeFigureOut">
              <a:rPr lang="en-US" smtClean="0"/>
              <a:t>10/21/2021</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3727888904"/>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9A3335-6331-4872-A8B7-ECD55539F4D0}" type="datetimeFigureOut">
              <a:rPr lang="en-US" smtClean="0"/>
              <a:pPr/>
              <a:t>10/21/2021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Add a footer</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F8E3F6-DE14-48B2-B2BC-6FABA9630FB8}" type="slidenum">
              <a:rPr lang="en-US" smtClean="0"/>
              <a:pPr/>
              <a:t>‹#›</a:t>
            </a:fld>
            <a:endParaRPr lang="en-US" dirty="0"/>
          </a:p>
        </p:txBody>
      </p:sp>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437941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3.png"/><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microsoft.com/office/2007/relationships/hdphoto" Target="../media/hdphoto6.wdp"/><Relationship Id="rId3" Type="http://schemas.openxmlformats.org/officeDocument/2006/relationships/slideLayout" Target="../slideLayouts/slideLayout5.xml"/><Relationship Id="rId21" Type="http://schemas.microsoft.com/office/2007/relationships/hdphoto" Target="../media/hdphoto7.wdp"/><Relationship Id="rId7" Type="http://schemas.microsoft.com/office/2007/relationships/hdphoto" Target="../media/hdphoto3.wdp"/><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audio" Target="../media/media11.m4a"/><Relationship Id="rId16" Type="http://schemas.openxmlformats.org/officeDocument/2006/relationships/image" Target="../media/image29.png"/><Relationship Id="rId20" Type="http://schemas.openxmlformats.org/officeDocument/2006/relationships/image" Target="../media/image32.png"/><Relationship Id="rId1" Type="http://schemas.microsoft.com/office/2007/relationships/media" Target="../media/media11.m4a"/><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png"/><Relationship Id="rId15" Type="http://schemas.microsoft.com/office/2007/relationships/hdphoto" Target="../media/hdphoto5.wdp"/><Relationship Id="rId10" Type="http://schemas.microsoft.com/office/2007/relationships/hdphoto" Target="../media/hdphoto4.wdp"/><Relationship Id="rId19" Type="http://schemas.openxmlformats.org/officeDocument/2006/relationships/image" Target="../media/image31.png"/><Relationship Id="rId4" Type="http://schemas.openxmlformats.org/officeDocument/2006/relationships/notesSlide" Target="../notesSlides/notesSlide11.xml"/><Relationship Id="rId9" Type="http://schemas.openxmlformats.org/officeDocument/2006/relationships/image" Target="../media/image24.png"/><Relationship Id="rId14" Type="http://schemas.openxmlformats.org/officeDocument/2006/relationships/image" Target="../media/image28.png"/><Relationship Id="rId22"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18" Type="http://schemas.openxmlformats.org/officeDocument/2006/relationships/image" Target="../media/image40.png"/><Relationship Id="rId26" Type="http://schemas.microsoft.com/office/2007/relationships/hdphoto" Target="../media/hdphoto16.wdp"/><Relationship Id="rId3" Type="http://schemas.openxmlformats.org/officeDocument/2006/relationships/slideLayout" Target="../slideLayouts/slideLayout5.xml"/><Relationship Id="rId21" Type="http://schemas.openxmlformats.org/officeDocument/2006/relationships/image" Target="../media/image42.png"/><Relationship Id="rId7" Type="http://schemas.microsoft.com/office/2007/relationships/hdphoto" Target="../media/hdphoto8.wdp"/><Relationship Id="rId12" Type="http://schemas.microsoft.com/office/2007/relationships/hdphoto" Target="../media/hdphoto10.wdp"/><Relationship Id="rId17" Type="http://schemas.microsoft.com/office/2007/relationships/hdphoto" Target="../media/hdphoto12.wdp"/><Relationship Id="rId25" Type="http://schemas.openxmlformats.org/officeDocument/2006/relationships/image" Target="../media/image44.png"/><Relationship Id="rId2" Type="http://schemas.openxmlformats.org/officeDocument/2006/relationships/audio" Target="../media/media12.m4a"/><Relationship Id="rId16" Type="http://schemas.openxmlformats.org/officeDocument/2006/relationships/image" Target="../media/image39.png"/><Relationship Id="rId20" Type="http://schemas.openxmlformats.org/officeDocument/2006/relationships/image" Target="../media/image41.png"/><Relationship Id="rId1" Type="http://schemas.microsoft.com/office/2007/relationships/media" Target="../media/media12.m4a"/><Relationship Id="rId6" Type="http://schemas.openxmlformats.org/officeDocument/2006/relationships/image" Target="../media/image33.png"/><Relationship Id="rId11" Type="http://schemas.openxmlformats.org/officeDocument/2006/relationships/image" Target="../media/image36.png"/><Relationship Id="rId24" Type="http://schemas.microsoft.com/office/2007/relationships/hdphoto" Target="../media/hdphoto15.wdp"/><Relationship Id="rId5" Type="http://schemas.openxmlformats.org/officeDocument/2006/relationships/image" Target="../media/image2.png"/><Relationship Id="rId15" Type="http://schemas.microsoft.com/office/2007/relationships/hdphoto" Target="../media/hdphoto11.wdp"/><Relationship Id="rId23" Type="http://schemas.openxmlformats.org/officeDocument/2006/relationships/image" Target="../media/image43.png"/><Relationship Id="rId10" Type="http://schemas.openxmlformats.org/officeDocument/2006/relationships/image" Target="../media/image35.png"/><Relationship Id="rId19" Type="http://schemas.microsoft.com/office/2007/relationships/hdphoto" Target="../media/hdphoto13.wdp"/><Relationship Id="rId4" Type="http://schemas.openxmlformats.org/officeDocument/2006/relationships/notesSlide" Target="../notesSlides/notesSlide12.xml"/><Relationship Id="rId9" Type="http://schemas.microsoft.com/office/2007/relationships/hdphoto" Target="../media/hdphoto9.wdp"/><Relationship Id="rId14" Type="http://schemas.openxmlformats.org/officeDocument/2006/relationships/image" Target="../media/image38.png"/><Relationship Id="rId22" Type="http://schemas.microsoft.com/office/2007/relationships/hdphoto" Target="../media/hdphoto14.wdp"/><Relationship Id="rId27"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7.png"/><Relationship Id="rId5" Type="http://schemas.openxmlformats.org/officeDocument/2006/relationships/image" Target="../media/image2.png"/><Relationship Id="rId10" Type="http://schemas.microsoft.com/office/2007/relationships/hdphoto" Target="../media/hdphoto17.wdp"/><Relationship Id="rId4" Type="http://schemas.openxmlformats.org/officeDocument/2006/relationships/notesSlide" Target="../notesSlides/notesSlide14.xml"/><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56.png"/><Relationship Id="rId3" Type="http://schemas.openxmlformats.org/officeDocument/2006/relationships/slideLayout" Target="../slideLayouts/slideLayout6.xml"/><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audio" Target="../media/media16.m4a"/><Relationship Id="rId16" Type="http://schemas.microsoft.com/office/2007/relationships/hdphoto" Target="../media/hdphoto20.wdp"/><Relationship Id="rId1" Type="http://schemas.microsoft.com/office/2007/relationships/media" Target="../media/media16.m4a"/><Relationship Id="rId6" Type="http://schemas.openxmlformats.org/officeDocument/2006/relationships/image" Target="../media/image3.png"/><Relationship Id="rId11" Type="http://schemas.openxmlformats.org/officeDocument/2006/relationships/image" Target="../media/image54.png"/><Relationship Id="rId5" Type="http://schemas.openxmlformats.org/officeDocument/2006/relationships/image" Target="../media/image2.png"/><Relationship Id="rId15" Type="http://schemas.openxmlformats.org/officeDocument/2006/relationships/image" Target="../media/image58.png"/><Relationship Id="rId10" Type="http://schemas.microsoft.com/office/2007/relationships/hdphoto" Target="../media/hdphoto19.wdp"/><Relationship Id="rId4" Type="http://schemas.openxmlformats.org/officeDocument/2006/relationships/notesSlide" Target="../notesSlides/notesSlide16.xml"/><Relationship Id="rId9" Type="http://schemas.openxmlformats.org/officeDocument/2006/relationships/image" Target="../media/image53.png"/><Relationship Id="rId1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8.xml"/><Relationship Id="rId7" Type="http://schemas.openxmlformats.org/officeDocument/2006/relationships/hyperlink" Target="mailto:ABCannabis@ABC.com/Pesticide-Info"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9.pn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notesSlide" Target="../notesSlides/notesSlide18.xml"/><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3.png"/><Relationship Id="rId3" Type="http://schemas.openxmlformats.org/officeDocument/2006/relationships/slideLayout" Target="../slideLayouts/slideLayout8.xml"/><Relationship Id="rId7" Type="http://schemas.microsoft.com/office/2007/relationships/hdphoto" Target="../media/hdphoto21.wdp"/><Relationship Id="rId12" Type="http://schemas.openxmlformats.org/officeDocument/2006/relationships/image" Target="../media/image6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2.png"/><Relationship Id="rId11" Type="http://schemas.openxmlformats.org/officeDocument/2006/relationships/image" Target="../media/image66.png"/><Relationship Id="rId5" Type="http://schemas.openxmlformats.org/officeDocument/2006/relationships/image" Target="../media/image2.png"/><Relationship Id="rId10" Type="http://schemas.openxmlformats.org/officeDocument/2006/relationships/image" Target="../media/image65.png"/><Relationship Id="rId4" Type="http://schemas.openxmlformats.org/officeDocument/2006/relationships/notesSlide" Target="../notesSlides/notesSlide19.xml"/><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s://lcb.wa.gov/laws/labeling-resources" TargetMode="External"/><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8.xml"/><Relationship Id="rId7" Type="http://schemas.openxmlformats.org/officeDocument/2006/relationships/image" Target="../media/image69.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8.pn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notesSlide" Target="../notesSlides/notesSlide20.xml"/><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slideLayout" Target="../slideLayouts/slideLayout12.xml"/><Relationship Id="rId7" Type="http://schemas.openxmlformats.org/officeDocument/2006/relationships/image" Target="../media/image5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png"/><Relationship Id="rId10" Type="http://schemas.microsoft.com/office/2007/relationships/hdphoto" Target="../media/hdphoto22.wdp"/><Relationship Id="rId4" Type="http://schemas.openxmlformats.org/officeDocument/2006/relationships/notesSlide" Target="../notesSlides/notesSlide23.xml"/><Relationship Id="rId9"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4.png"/><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13" Type="http://schemas.microsoft.com/office/2007/relationships/hdphoto" Target="../media/hdphoto25.wdp"/><Relationship Id="rId18" Type="http://schemas.openxmlformats.org/officeDocument/2006/relationships/image" Target="../media/image83.png"/><Relationship Id="rId26" Type="http://schemas.openxmlformats.org/officeDocument/2006/relationships/image" Target="../media/image87.png"/><Relationship Id="rId3" Type="http://schemas.openxmlformats.org/officeDocument/2006/relationships/slideLayout" Target="../slideLayouts/slideLayout8.xml"/><Relationship Id="rId21" Type="http://schemas.openxmlformats.org/officeDocument/2006/relationships/image" Target="../media/image3.png"/><Relationship Id="rId7" Type="http://schemas.openxmlformats.org/officeDocument/2006/relationships/image" Target="../media/image76.png"/><Relationship Id="rId12" Type="http://schemas.openxmlformats.org/officeDocument/2006/relationships/image" Target="../media/image79.png"/><Relationship Id="rId17" Type="http://schemas.openxmlformats.org/officeDocument/2006/relationships/image" Target="../media/image82.png"/><Relationship Id="rId25" Type="http://schemas.microsoft.com/office/2007/relationships/hdphoto" Target="../media/hdphoto29.wdp"/><Relationship Id="rId2" Type="http://schemas.openxmlformats.org/officeDocument/2006/relationships/audio" Target="../media/media27.m4a"/><Relationship Id="rId16" Type="http://schemas.microsoft.com/office/2007/relationships/hdphoto" Target="../media/hdphoto26.wdp"/><Relationship Id="rId20" Type="http://schemas.openxmlformats.org/officeDocument/2006/relationships/image" Target="../media/image84.png"/><Relationship Id="rId29" Type="http://schemas.microsoft.com/office/2007/relationships/hdphoto" Target="../media/hdphoto31.wdp"/><Relationship Id="rId1" Type="http://schemas.microsoft.com/office/2007/relationships/media" Target="../media/media27.m4a"/><Relationship Id="rId6" Type="http://schemas.openxmlformats.org/officeDocument/2006/relationships/image" Target="../media/image75.png"/><Relationship Id="rId11" Type="http://schemas.microsoft.com/office/2007/relationships/hdphoto" Target="../media/hdphoto24.wdp"/><Relationship Id="rId24" Type="http://schemas.openxmlformats.org/officeDocument/2006/relationships/image" Target="../media/image86.png"/><Relationship Id="rId5" Type="http://schemas.openxmlformats.org/officeDocument/2006/relationships/image" Target="../media/image2.png"/><Relationship Id="rId15" Type="http://schemas.openxmlformats.org/officeDocument/2006/relationships/image" Target="../media/image81.png"/><Relationship Id="rId23" Type="http://schemas.microsoft.com/office/2007/relationships/hdphoto" Target="../media/hdphoto28.wdp"/><Relationship Id="rId28" Type="http://schemas.openxmlformats.org/officeDocument/2006/relationships/image" Target="../media/image88.png"/><Relationship Id="rId10" Type="http://schemas.openxmlformats.org/officeDocument/2006/relationships/image" Target="../media/image78.png"/><Relationship Id="rId19" Type="http://schemas.microsoft.com/office/2007/relationships/hdphoto" Target="../media/hdphoto27.wdp"/><Relationship Id="rId4" Type="http://schemas.openxmlformats.org/officeDocument/2006/relationships/notesSlide" Target="../notesSlides/notesSlide27.xml"/><Relationship Id="rId9" Type="http://schemas.microsoft.com/office/2007/relationships/hdphoto" Target="../media/hdphoto23.wdp"/><Relationship Id="rId14" Type="http://schemas.openxmlformats.org/officeDocument/2006/relationships/image" Target="../media/image80.png"/><Relationship Id="rId22" Type="http://schemas.openxmlformats.org/officeDocument/2006/relationships/image" Target="../media/image85.png"/><Relationship Id="rId27" Type="http://schemas.microsoft.com/office/2007/relationships/hdphoto" Target="../media/hdphoto30.wdp"/></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90.png"/><Relationship Id="rId13" Type="http://schemas.microsoft.com/office/2007/relationships/hdphoto" Target="../media/hdphoto35.wdp"/><Relationship Id="rId3" Type="http://schemas.openxmlformats.org/officeDocument/2006/relationships/slideLayout" Target="../slideLayouts/slideLayout8.xml"/><Relationship Id="rId7" Type="http://schemas.microsoft.com/office/2007/relationships/hdphoto" Target="../media/hdphoto32.wdp"/><Relationship Id="rId12" Type="http://schemas.openxmlformats.org/officeDocument/2006/relationships/image" Target="../media/image9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89.png"/><Relationship Id="rId11" Type="http://schemas.microsoft.com/office/2007/relationships/hdphoto" Target="../media/hdphoto34.wdp"/><Relationship Id="rId5" Type="http://schemas.openxmlformats.org/officeDocument/2006/relationships/image" Target="../media/image2.png"/><Relationship Id="rId10" Type="http://schemas.openxmlformats.org/officeDocument/2006/relationships/image" Target="../media/image91.png"/><Relationship Id="rId4" Type="http://schemas.openxmlformats.org/officeDocument/2006/relationships/notesSlide" Target="../notesSlides/notesSlide29.xml"/><Relationship Id="rId9" Type="http://schemas.microsoft.com/office/2007/relationships/hdphoto" Target="../media/hdphoto33.wdp"/><Relationship Id="rId1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slideLayout" Target="../slideLayouts/slideLayout8.xml"/><Relationship Id="rId7" Type="http://schemas.openxmlformats.org/officeDocument/2006/relationships/image" Target="../media/image94.png"/><Relationship Id="rId12" Type="http://schemas.microsoft.com/office/2007/relationships/hdphoto" Target="../media/hdphoto36.wdp"/><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93.png"/><Relationship Id="rId11" Type="http://schemas.openxmlformats.org/officeDocument/2006/relationships/image" Target="../media/image97.pn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notesSlide" Target="../notesSlides/notesSlide30.xml"/><Relationship Id="rId9" Type="http://schemas.openxmlformats.org/officeDocument/2006/relationships/image" Target="../media/image96.png"/></Relationships>
</file>

<file path=ppt/slides/_rels/slide31.xml.rels><?xml version="1.0" encoding="UTF-8" standalone="yes"?>
<Relationships xmlns="http://schemas.openxmlformats.org/package/2006/relationships"><Relationship Id="rId8" Type="http://schemas.openxmlformats.org/officeDocument/2006/relationships/image" Target="../media/image99.png"/><Relationship Id="rId13" Type="http://schemas.microsoft.com/office/2007/relationships/hdphoto" Target="../media/hdphoto40.wdp"/><Relationship Id="rId18" Type="http://schemas.openxmlformats.org/officeDocument/2006/relationships/image" Target="../media/image105.png"/><Relationship Id="rId3" Type="http://schemas.openxmlformats.org/officeDocument/2006/relationships/slideLayout" Target="../slideLayouts/slideLayout8.xml"/><Relationship Id="rId21" Type="http://schemas.openxmlformats.org/officeDocument/2006/relationships/image" Target="../media/image97.png"/><Relationship Id="rId7" Type="http://schemas.microsoft.com/office/2007/relationships/hdphoto" Target="../media/hdphoto37.wdp"/><Relationship Id="rId12" Type="http://schemas.openxmlformats.org/officeDocument/2006/relationships/image" Target="../media/image101.png"/><Relationship Id="rId17" Type="http://schemas.microsoft.com/office/2007/relationships/hdphoto" Target="../media/hdphoto41.wdp"/><Relationship Id="rId2" Type="http://schemas.openxmlformats.org/officeDocument/2006/relationships/audio" Target="../media/media31.m4a"/><Relationship Id="rId16" Type="http://schemas.openxmlformats.org/officeDocument/2006/relationships/image" Target="../media/image104.png"/><Relationship Id="rId20" Type="http://schemas.openxmlformats.org/officeDocument/2006/relationships/image" Target="../media/image3.png"/><Relationship Id="rId1" Type="http://schemas.microsoft.com/office/2007/relationships/media" Target="../media/media31.m4a"/><Relationship Id="rId6" Type="http://schemas.openxmlformats.org/officeDocument/2006/relationships/image" Target="../media/image98.png"/><Relationship Id="rId11" Type="http://schemas.microsoft.com/office/2007/relationships/hdphoto" Target="../media/hdphoto39.wdp"/><Relationship Id="rId5" Type="http://schemas.openxmlformats.org/officeDocument/2006/relationships/image" Target="../media/image2.png"/><Relationship Id="rId15" Type="http://schemas.openxmlformats.org/officeDocument/2006/relationships/image" Target="../media/image103.png"/><Relationship Id="rId10" Type="http://schemas.openxmlformats.org/officeDocument/2006/relationships/image" Target="../media/image100.png"/><Relationship Id="rId19" Type="http://schemas.microsoft.com/office/2007/relationships/hdphoto" Target="../media/hdphoto42.wdp"/><Relationship Id="rId4" Type="http://schemas.openxmlformats.org/officeDocument/2006/relationships/notesSlide" Target="../notesSlides/notesSlide31.xml"/><Relationship Id="rId9" Type="http://schemas.microsoft.com/office/2007/relationships/hdphoto" Target="../media/hdphoto38.wdp"/><Relationship Id="rId14" Type="http://schemas.openxmlformats.org/officeDocument/2006/relationships/image" Target="../media/image102.png"/><Relationship Id="rId22" Type="http://schemas.microsoft.com/office/2007/relationships/hdphoto" Target="../media/hdphoto36.wdp"/></Relationships>
</file>

<file path=ppt/slides/_rels/slide32.xml.rels><?xml version="1.0" encoding="UTF-8" standalone="yes"?>
<Relationships xmlns="http://schemas.openxmlformats.org/package/2006/relationships"><Relationship Id="rId8" Type="http://schemas.microsoft.com/office/2007/relationships/hdphoto" Target="../media/hdphoto43.wdp"/><Relationship Id="rId3" Type="http://schemas.openxmlformats.org/officeDocument/2006/relationships/slideLayout" Target="../slideLayouts/slideLayout8.xml"/><Relationship Id="rId7" Type="http://schemas.openxmlformats.org/officeDocument/2006/relationships/image" Target="../media/image107.png"/><Relationship Id="rId12" Type="http://schemas.microsoft.com/office/2007/relationships/hdphoto" Target="../media/hdphoto36.wdp"/><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06.png"/><Relationship Id="rId11" Type="http://schemas.openxmlformats.org/officeDocument/2006/relationships/image" Target="../media/image97.pn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notesSlide" Target="../notesSlides/notesSlide32.xml"/><Relationship Id="rId9" Type="http://schemas.openxmlformats.org/officeDocument/2006/relationships/image" Target="../media/image108.png"/></Relationships>
</file>

<file path=ppt/slides/_rels/slide33.xml.rels><?xml version="1.0" encoding="UTF-8" standalone="yes"?>
<Relationships xmlns="http://schemas.openxmlformats.org/package/2006/relationships"><Relationship Id="rId8" Type="http://schemas.microsoft.com/office/2007/relationships/hdphoto" Target="../media/hdphoto44.wdp"/><Relationship Id="rId3" Type="http://schemas.openxmlformats.org/officeDocument/2006/relationships/slideLayout" Target="../slideLayouts/slideLayout8.xml"/><Relationship Id="rId7" Type="http://schemas.openxmlformats.org/officeDocument/2006/relationships/image" Target="../media/image109.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11" Type="http://schemas.microsoft.com/office/2007/relationships/hdphoto" Target="../media/hdphoto36.wdp"/><Relationship Id="rId5" Type="http://schemas.openxmlformats.org/officeDocument/2006/relationships/image" Target="../media/image2.png"/><Relationship Id="rId10" Type="http://schemas.openxmlformats.org/officeDocument/2006/relationships/image" Target="../media/image97.png"/><Relationship Id="rId4" Type="http://schemas.openxmlformats.org/officeDocument/2006/relationships/notesSlide" Target="../notesSlides/notesSlide33.xml"/><Relationship Id="rId9" Type="http://schemas.openxmlformats.org/officeDocument/2006/relationships/image" Target="../media/image110.png"/></Relationships>
</file>

<file path=ppt/slides/_rels/slide3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slideLayout" Target="../slideLayouts/slideLayout2.xml"/><Relationship Id="rId7" Type="http://schemas.openxmlformats.org/officeDocument/2006/relationships/image" Target="../media/image11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11.png"/><Relationship Id="rId5" Type="http://schemas.openxmlformats.org/officeDocument/2006/relationships/image" Target="../media/image2.png"/><Relationship Id="rId4" Type="http://schemas.openxmlformats.org/officeDocument/2006/relationships/notesSlide" Target="../notesSlides/notesSlide34.xml"/><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14.png"/><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notesSlide" Target="../notesSlides/notesSlide8.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2.wdp"/><Relationship Id="rId3" Type="http://schemas.openxmlformats.org/officeDocument/2006/relationships/slideLayout" Target="../slideLayouts/slideLayout5.xml"/><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7.png"/><Relationship Id="rId1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notesSlide" Target="../notesSlides/notesSlide9.xml"/><Relationship Id="rId9" Type="http://schemas.microsoft.com/office/2007/relationships/hdphoto" Target="../media/hdphoto1.wdp"/><Relationship Id="rId1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53" y="5309660"/>
            <a:ext cx="12188013" cy="1400174"/>
          </a:xfrm>
        </p:spPr>
        <p:txBody>
          <a:bodyPr anchor="ctr">
            <a:normAutofit/>
          </a:bodyPr>
          <a:lstStyle/>
          <a:p>
            <a:pPr algn="ctr">
              <a:lnSpc>
                <a:spcPct val="150000"/>
              </a:lnSpc>
              <a:spcBef>
                <a:spcPts val="600"/>
              </a:spcBef>
              <a:spcAft>
                <a:spcPts val="600"/>
              </a:spcAft>
            </a:pPr>
            <a:r>
              <a:rPr lang="en-US" sz="3600" b="1" dirty="0" smtClean="0">
                <a:solidFill>
                  <a:schemeClr val="tx2"/>
                </a:solidFill>
                <a:latin typeface="Arial" panose="020B0604020202020204" pitchFamily="34" charset="0"/>
                <a:cs typeface="Arial" panose="020B0604020202020204" pitchFamily="34" charset="0"/>
              </a:rPr>
              <a:t>Cannabis Product, Packaging &amp; Labeling Training</a:t>
            </a:r>
            <a:r>
              <a:rPr lang="en-US" sz="3600" b="1" dirty="0">
                <a:solidFill>
                  <a:schemeClr val="tx2"/>
                </a:solidFill>
                <a:latin typeface="Arial" panose="020B0604020202020204" pitchFamily="34" charset="0"/>
                <a:cs typeface="Arial" panose="020B0604020202020204" pitchFamily="34" charset="0"/>
              </a:rPr>
              <a:t/>
            </a:r>
            <a:br>
              <a:rPr lang="en-US" sz="3600" b="1" dirty="0">
                <a:solidFill>
                  <a:schemeClr val="tx2"/>
                </a:solidFill>
                <a:latin typeface="Arial" panose="020B0604020202020204" pitchFamily="34" charset="0"/>
                <a:cs typeface="Arial" panose="020B0604020202020204" pitchFamily="34" charset="0"/>
              </a:rPr>
            </a:br>
            <a:r>
              <a:rPr lang="en-US" sz="1600" dirty="0" smtClean="0">
                <a:solidFill>
                  <a:schemeClr val="tx2"/>
                </a:solidFill>
                <a:latin typeface="Arial" panose="020B0604020202020204" pitchFamily="34" charset="0"/>
                <a:cs typeface="Arial" panose="020B0604020202020204" pitchFamily="34" charset="0"/>
              </a:rPr>
              <a:t>Presented by: Susan Harrell   </a:t>
            </a:r>
            <a:endParaRPr lang="en-US" sz="3600" dirty="0">
              <a:solidFill>
                <a:schemeClr val="tx2"/>
              </a:solidFill>
              <a:latin typeface="Arial" panose="020B0604020202020204" pitchFamily="34" charset="0"/>
              <a:cs typeface="Arial" panose="020B0604020202020204" pitchFamily="34" charset="0"/>
            </a:endParaRPr>
          </a:p>
        </p:txBody>
      </p:sp>
      <p:pic>
        <p:nvPicPr>
          <p:cNvPr id="7" name="Picture Placeholder 6"/>
          <p:cNvPicPr>
            <a:picLocks noGrp="1" noChangeAspect="1"/>
          </p:cNvPicPr>
          <p:nvPr>
            <p:ph type="pic" sz="quarter" idx="10"/>
          </p:nvPr>
        </p:nvPicPr>
        <p:blipFill rotWithShape="1">
          <a:blip r:embed="rId5"/>
          <a:srcRect l="23519" t="11348" r="23519" b="14327"/>
          <a:stretch/>
        </p:blipFill>
        <p:spPr>
          <a:xfrm>
            <a:off x="0" y="14490"/>
            <a:ext cx="12180861" cy="515302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3" name="Picture 2"/>
          <p:cNvPicPr>
            <a:picLocks noChangeAspect="1"/>
          </p:cNvPicPr>
          <p:nvPr/>
        </p:nvPicPr>
        <p:blipFill>
          <a:blip r:embed="rId6"/>
          <a:stretch>
            <a:fillRect/>
          </a:stretch>
        </p:blipFill>
        <p:spPr>
          <a:xfrm>
            <a:off x="-7153" y="0"/>
            <a:ext cx="12199153" cy="106079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66444" y="6100234"/>
            <a:ext cx="609600" cy="609600"/>
          </a:xfrm>
          <a:prstGeom prst="rect">
            <a:avLst/>
          </a:prstGeom>
        </p:spPr>
      </p:pic>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2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4790" y="1179835"/>
            <a:ext cx="10841718" cy="1036850"/>
          </a:xfrm>
        </p:spPr>
        <p:txBody>
          <a:bodyPr>
            <a:noAutofit/>
          </a:bodyPr>
          <a:lstStyle/>
          <a:p>
            <a:r>
              <a:rPr lang="en-US" sz="4000" dirty="0" smtClean="0">
                <a:solidFill>
                  <a:schemeClr val="tx2"/>
                </a:solidFill>
                <a:latin typeface="Arial" panose="020B0604020202020204" pitchFamily="34" charset="0"/>
                <a:cs typeface="Arial" panose="020B0604020202020204" pitchFamily="34" charset="0"/>
              </a:rPr>
              <a:t>Easy-Open Dimple</a:t>
            </a:r>
            <a:endParaRPr lang="en-US" sz="4000"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5">
            <a:duotone>
              <a:prstClr val="black"/>
              <a:schemeClr val="tx2">
                <a:tint val="45000"/>
                <a:satMod val="400000"/>
              </a:schemeClr>
            </a:duotone>
          </a:blip>
          <a:srcRect t="11242" r="2260" b="11319"/>
          <a:stretch/>
        </p:blipFill>
        <p:spPr>
          <a:xfrm flipH="1">
            <a:off x="2537638" y="4349759"/>
            <a:ext cx="2791330" cy="2067160"/>
          </a:xfrm>
          <a:prstGeom prst="rect">
            <a:avLst/>
          </a:prstGeom>
        </p:spPr>
      </p:pic>
      <p:pic>
        <p:nvPicPr>
          <p:cNvPr id="10" name="Picture 9"/>
          <p:cNvPicPr>
            <a:picLocks noChangeAspect="1"/>
          </p:cNvPicPr>
          <p:nvPr/>
        </p:nvPicPr>
        <p:blipFill rotWithShape="1">
          <a:blip r:embed="rId6">
            <a:duotone>
              <a:prstClr val="black"/>
              <a:schemeClr val="tx1">
                <a:lumMod val="95000"/>
                <a:lumOff val="5000"/>
                <a:tint val="45000"/>
                <a:satMod val="400000"/>
              </a:schemeClr>
            </a:duotone>
          </a:blip>
          <a:srcRect l="79187" b="74850"/>
          <a:stretch/>
        </p:blipFill>
        <p:spPr>
          <a:xfrm>
            <a:off x="681655" y="4317071"/>
            <a:ext cx="1265378" cy="1131211"/>
          </a:xfrm>
          <a:prstGeom prst="rect">
            <a:avLst/>
          </a:prstGeom>
        </p:spPr>
      </p:pic>
      <p:sp>
        <p:nvSpPr>
          <p:cNvPr id="14" name="Oval 13"/>
          <p:cNvSpPr/>
          <p:nvPr/>
        </p:nvSpPr>
        <p:spPr>
          <a:xfrm>
            <a:off x="1567833" y="4435769"/>
            <a:ext cx="483614" cy="4812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5">
            <a:grayscl/>
          </a:blip>
          <a:srcRect t="11242" r="2260" b="11319"/>
          <a:stretch/>
        </p:blipFill>
        <p:spPr>
          <a:xfrm flipH="1">
            <a:off x="8577286" y="4560999"/>
            <a:ext cx="2596042" cy="1965380"/>
          </a:xfrm>
          <a:prstGeom prst="rect">
            <a:avLst/>
          </a:prstGeom>
        </p:spPr>
      </p:pic>
      <p:cxnSp>
        <p:nvCxnSpPr>
          <p:cNvPr id="26" name="Straight Connector 25"/>
          <p:cNvCxnSpPr/>
          <p:nvPr/>
        </p:nvCxnSpPr>
        <p:spPr>
          <a:xfrm flipH="1">
            <a:off x="5612269" y="2094676"/>
            <a:ext cx="1" cy="4432390"/>
          </a:xfrm>
          <a:prstGeom prst="line">
            <a:avLst/>
          </a:prstGeom>
          <a:ln w="28575"/>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5981159" y="2256877"/>
            <a:ext cx="5604589" cy="2092881"/>
          </a:xfrm>
          <a:prstGeom prst="rect">
            <a:avLst/>
          </a:prstGeom>
          <a:noFill/>
        </p:spPr>
        <p:txBody>
          <a:bodyPr wrap="square" rtlCol="0">
            <a:spAutoFit/>
          </a:bodyPr>
          <a:lstStyle/>
          <a:p>
            <a:pPr>
              <a:spcBef>
                <a:spcPts val="600"/>
              </a:spcBef>
              <a:spcAft>
                <a:spcPts val="600"/>
              </a:spcAft>
            </a:pPr>
            <a:r>
              <a:rPr lang="en-US" sz="2000" dirty="0" smtClean="0">
                <a:solidFill>
                  <a:schemeClr val="tx2"/>
                </a:solidFill>
                <a:latin typeface="Arial" panose="020B0604020202020204" pitchFamily="34" charset="0"/>
                <a:cs typeface="Arial" panose="020B0604020202020204" pitchFamily="34" charset="0"/>
              </a:rPr>
              <a:t>If each product inside the bag is heat sealed in plastic 2mil or greater, the outer bag would be considered compliant. </a:t>
            </a:r>
          </a:p>
          <a:p>
            <a:pPr>
              <a:spcBef>
                <a:spcPts val="600"/>
              </a:spcBef>
              <a:spcAft>
                <a:spcPts val="600"/>
              </a:spcAft>
            </a:pPr>
            <a:r>
              <a:rPr lang="en-US" sz="2000" dirty="0" smtClean="0">
                <a:solidFill>
                  <a:schemeClr val="tx2"/>
                </a:solidFill>
                <a:latin typeface="Arial" panose="020B0604020202020204" pitchFamily="34" charset="0"/>
                <a:cs typeface="Arial" panose="020B0604020202020204" pitchFamily="34" charset="0"/>
              </a:rPr>
              <a:t>The heat sealed plastic meets the child resistant packaging requirement therefore the outer packaging does not need to be child resistant. </a:t>
            </a:r>
            <a:endParaRPr lang="en-US" sz="2000" dirty="0">
              <a:solidFill>
                <a:schemeClr val="tx2"/>
              </a:solidFill>
              <a:latin typeface="Arial" panose="020B0604020202020204" pitchFamily="34" charset="0"/>
              <a:cs typeface="Arial" panose="020B0604020202020204" pitchFamily="34" charset="0"/>
            </a:endParaRPr>
          </a:p>
        </p:txBody>
      </p:sp>
      <p:sp>
        <p:nvSpPr>
          <p:cNvPr id="29" name="Rectangle 28"/>
          <p:cNvSpPr/>
          <p:nvPr/>
        </p:nvSpPr>
        <p:spPr>
          <a:xfrm>
            <a:off x="542235" y="2304910"/>
            <a:ext cx="4817125" cy="1323439"/>
          </a:xfrm>
          <a:prstGeom prst="rect">
            <a:avLst/>
          </a:prstGeom>
        </p:spPr>
        <p:txBody>
          <a:bodyPr wrap="square">
            <a:spAutoFit/>
          </a:bodyPr>
          <a:lstStyle/>
          <a:p>
            <a:r>
              <a:rPr lang="en-US" sz="2000" dirty="0">
                <a:solidFill>
                  <a:schemeClr val="tx2"/>
                </a:solidFill>
                <a:latin typeface="Arial" panose="020B0604020202020204" pitchFamily="34" charset="0"/>
                <a:cs typeface="Arial" panose="020B0604020202020204" pitchFamily="34" charset="0"/>
              </a:rPr>
              <a:t>If the product inside the bag </a:t>
            </a:r>
            <a:r>
              <a:rPr lang="en-US" sz="2000" dirty="0" smtClean="0">
                <a:solidFill>
                  <a:schemeClr val="tx2"/>
                </a:solidFill>
                <a:latin typeface="Arial" panose="020B0604020202020204" pitchFamily="34" charset="0"/>
                <a:cs typeface="Arial" panose="020B0604020202020204" pitchFamily="34" charset="0"/>
              </a:rPr>
              <a:t>is </a:t>
            </a:r>
            <a:r>
              <a:rPr lang="en-US" sz="2000" dirty="0">
                <a:solidFill>
                  <a:schemeClr val="tx2"/>
                </a:solidFill>
                <a:latin typeface="Arial" panose="020B0604020202020204" pitchFamily="34" charset="0"/>
                <a:cs typeface="Arial" panose="020B0604020202020204" pitchFamily="34" charset="0"/>
              </a:rPr>
              <a:t>loosely packaged, this </a:t>
            </a:r>
            <a:r>
              <a:rPr lang="en-US" sz="2000" dirty="0" smtClean="0">
                <a:solidFill>
                  <a:schemeClr val="tx2"/>
                </a:solidFill>
                <a:latin typeface="Arial" panose="020B0604020202020204" pitchFamily="34" charset="0"/>
                <a:cs typeface="Arial" panose="020B0604020202020204" pitchFamily="34" charset="0"/>
              </a:rPr>
              <a:t>bag is </a:t>
            </a:r>
            <a:r>
              <a:rPr lang="en-US" sz="2000" dirty="0">
                <a:solidFill>
                  <a:schemeClr val="tx2"/>
                </a:solidFill>
                <a:latin typeface="Arial" panose="020B0604020202020204" pitchFamily="34" charset="0"/>
                <a:cs typeface="Arial" panose="020B0604020202020204" pitchFamily="34" charset="0"/>
              </a:rPr>
              <a:t>considered non-compliant child resistant packaging</a:t>
            </a:r>
            <a:r>
              <a:rPr lang="en-US" sz="2000" dirty="0" smtClean="0">
                <a:solidFill>
                  <a:schemeClr val="tx2"/>
                </a:solidFill>
                <a:latin typeface="Arial" panose="020B0604020202020204" pitchFamily="34" charset="0"/>
                <a:cs typeface="Arial" panose="020B0604020202020204" pitchFamily="34" charset="0"/>
              </a:rPr>
              <a:t>. This is an easy open dimple.</a:t>
            </a:r>
            <a:endParaRPr lang="en-US" sz="2000" dirty="0">
              <a:solidFill>
                <a:schemeClr val="tx2"/>
              </a:solidFill>
              <a:latin typeface="Arial" panose="020B0604020202020204" pitchFamily="34" charset="0"/>
              <a:cs typeface="Arial" panose="020B0604020202020204" pitchFamily="34" charset="0"/>
            </a:endParaRPr>
          </a:p>
        </p:txBody>
      </p:sp>
      <p:grpSp>
        <p:nvGrpSpPr>
          <p:cNvPr id="7" name="Group 6"/>
          <p:cNvGrpSpPr/>
          <p:nvPr/>
        </p:nvGrpSpPr>
        <p:grpSpPr>
          <a:xfrm>
            <a:off x="5981159" y="4767898"/>
            <a:ext cx="2112513" cy="1649020"/>
            <a:chOff x="6930655" y="2117730"/>
            <a:chExt cx="2112513" cy="1649020"/>
          </a:xfrm>
        </p:grpSpPr>
        <p:pic>
          <p:nvPicPr>
            <p:cNvPr id="5" name="Picture 4"/>
            <p:cNvPicPr>
              <a:picLocks noChangeAspect="1"/>
            </p:cNvPicPr>
            <p:nvPr/>
          </p:nvPicPr>
          <p:blipFill rotWithShape="1">
            <a:blip r:embed="rId7"/>
            <a:srcRect l="63463" t="9530" r="3172" b="4343"/>
            <a:stretch/>
          </p:blipFill>
          <p:spPr>
            <a:xfrm rot="5400000">
              <a:off x="6919306" y="2129079"/>
              <a:ext cx="1649020" cy="1626321"/>
            </a:xfrm>
            <a:prstGeom prst="rect">
              <a:avLst/>
            </a:prstGeom>
          </p:spPr>
        </p:pic>
        <p:cxnSp>
          <p:nvCxnSpPr>
            <p:cNvPr id="34" name="Straight Arrow Connector 33"/>
            <p:cNvCxnSpPr/>
            <p:nvPr/>
          </p:nvCxnSpPr>
          <p:spPr>
            <a:xfrm flipH="1">
              <a:off x="8480777" y="2995752"/>
              <a:ext cx="5623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8"/>
            <a:stretch>
              <a:fillRect/>
            </a:stretch>
          </p:blipFill>
          <p:spPr>
            <a:xfrm>
              <a:off x="7245672" y="2665585"/>
              <a:ext cx="933009" cy="660334"/>
            </a:xfrm>
            <a:prstGeom prst="rect">
              <a:avLst/>
            </a:prstGeom>
          </p:spPr>
        </p:pic>
        <p:sp>
          <p:nvSpPr>
            <p:cNvPr id="12" name="Rectangle 11"/>
            <p:cNvSpPr/>
            <p:nvPr/>
          </p:nvSpPr>
          <p:spPr>
            <a:xfrm>
              <a:off x="7286276" y="2605355"/>
              <a:ext cx="947833" cy="673768"/>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9"/>
          <a:stretch>
            <a:fillRect/>
          </a:stretch>
        </p:blipFill>
        <p:spPr>
          <a:xfrm>
            <a:off x="0" y="-16074"/>
            <a:ext cx="12199153" cy="1060796"/>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80948" y="5916779"/>
            <a:ext cx="609600" cy="609600"/>
          </a:xfrm>
          <a:prstGeom prst="rect">
            <a:avLst/>
          </a:prstGeom>
        </p:spPr>
      </p:pic>
    </p:spTree>
    <p:extLst>
      <p:ext uri="{BB962C8B-B14F-4D97-AF65-F5344CB8AC3E}">
        <p14:creationId xmlns:p14="http://schemas.microsoft.com/office/powerpoint/2010/main" val="2239158129"/>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4790" y="1201869"/>
            <a:ext cx="10841718" cy="968454"/>
          </a:xfrm>
        </p:spPr>
        <p:txBody>
          <a:bodyPr>
            <a:noAutofit/>
          </a:bodyPr>
          <a:lstStyle/>
          <a:p>
            <a:r>
              <a:rPr lang="en-US" sz="4000" dirty="0" smtClean="0">
                <a:solidFill>
                  <a:schemeClr val="tx2"/>
                </a:solidFill>
                <a:latin typeface="Arial" panose="020B0604020202020204" pitchFamily="34" charset="0"/>
                <a:cs typeface="Arial" panose="020B0604020202020204" pitchFamily="34" charset="0"/>
              </a:rPr>
              <a:t>Re-sealable Cap and Closure </a:t>
            </a:r>
            <a:endParaRPr lang="en-US" sz="4000" dirty="0">
              <a:solidFill>
                <a:schemeClr val="tx2"/>
              </a:solidFill>
              <a:latin typeface="Arial" panose="020B0604020202020204" pitchFamily="34" charset="0"/>
              <a:cs typeface="Arial" panose="020B0604020202020204" pitchFamily="34" charset="0"/>
            </a:endParaRPr>
          </a:p>
        </p:txBody>
      </p:sp>
      <p:sp>
        <p:nvSpPr>
          <p:cNvPr id="29" name="Rectangle 28"/>
          <p:cNvSpPr/>
          <p:nvPr/>
        </p:nvSpPr>
        <p:spPr>
          <a:xfrm>
            <a:off x="542235" y="2238808"/>
            <a:ext cx="11036493" cy="707886"/>
          </a:xfrm>
          <a:prstGeom prst="rect">
            <a:avLst/>
          </a:prstGeom>
        </p:spPr>
        <p:txBody>
          <a:bodyPr wrap="square">
            <a:spAutoFit/>
          </a:bodyPr>
          <a:lstStyle/>
          <a:p>
            <a:r>
              <a:rPr lang="en-US" sz="2000" dirty="0">
                <a:solidFill>
                  <a:schemeClr val="tx2"/>
                </a:solidFill>
                <a:latin typeface="Arial" panose="020B0604020202020204" pitchFamily="34" charset="0"/>
                <a:cs typeface="Arial" panose="020B0604020202020204" pitchFamily="34" charset="0"/>
              </a:rPr>
              <a:t>Marijuana liquid edibles that include more than one serving must be packaged with a re-sealable closure or cap. </a:t>
            </a:r>
          </a:p>
        </p:txBody>
      </p:sp>
      <p:pic>
        <p:nvPicPr>
          <p:cNvPr id="3" name="Picture 2"/>
          <p:cNvPicPr>
            <a:picLocks noChangeAspect="1"/>
          </p:cNvPicPr>
          <p:nvPr/>
        </p:nvPicPr>
        <p:blipFill>
          <a:blip r:embed="rId5"/>
          <a:stretch>
            <a:fillRect/>
          </a:stretch>
        </p:blipFill>
        <p:spPr>
          <a:xfrm>
            <a:off x="0" y="-16074"/>
            <a:ext cx="12199153" cy="1060796"/>
          </a:xfrm>
          <a:prstGeom prst="rect">
            <a:avLst/>
          </a:prstGeom>
        </p:spPr>
      </p:pic>
      <p:pic>
        <p:nvPicPr>
          <p:cNvPr id="18" name="Picture 17"/>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5023" t="23070" r="23023" b="20558"/>
          <a:stretch/>
        </p:blipFill>
        <p:spPr>
          <a:xfrm>
            <a:off x="3740449" y="3289939"/>
            <a:ext cx="1626781" cy="1372782"/>
          </a:xfrm>
          <a:prstGeom prst="rect">
            <a:avLst/>
          </a:prstGeom>
        </p:spPr>
      </p:pic>
      <p:pic>
        <p:nvPicPr>
          <p:cNvPr id="22" name="Picture 21"/>
          <p:cNvPicPr>
            <a:picLocks noChangeAspect="1"/>
          </p:cNvPicPr>
          <p:nvPr/>
        </p:nvPicPr>
        <p:blipFill rotWithShape="1">
          <a:blip r:embed="rId8"/>
          <a:srcRect l="7151" t="61117" r="58954" b="8452"/>
          <a:stretch/>
        </p:blipFill>
        <p:spPr>
          <a:xfrm>
            <a:off x="9582182" y="4393976"/>
            <a:ext cx="1996546" cy="1792518"/>
          </a:xfrm>
          <a:prstGeom prst="roundRect">
            <a:avLst/>
          </a:prstGeom>
          <a:ln>
            <a:noFill/>
          </a:ln>
          <a:effectLst>
            <a:outerShdw blurRad="190500" algn="tl" rotWithShape="0">
              <a:srgbClr val="000000">
                <a:alpha val="70000"/>
              </a:srgbClr>
            </a:outerShdw>
          </a:effectLst>
        </p:spPr>
      </p:pic>
      <p:pic>
        <p:nvPicPr>
          <p:cNvPr id="21" name="Picture 20"/>
          <p:cNvPicPr>
            <a:picLocks noChangeAspect="1"/>
          </p:cNvPicPr>
          <p:nvPr/>
        </p:nvPicPr>
        <p:blipFill rotWithShape="1">
          <a:blip r:embed="rId9">
            <a:extLst>
              <a:ext uri="{BEBA8EAE-BF5A-486C-A8C5-ECC9F3942E4B}">
                <a14:imgProps xmlns:a14="http://schemas.microsoft.com/office/drawing/2010/main">
                  <a14:imgLayer r:embed="rId10">
                    <a14:imgEffect>
                      <a14:backgroundRemoval t="14551" b="50684" l="2344" r="93848"/>
                    </a14:imgEffect>
                  </a14:imgLayer>
                </a14:imgProps>
              </a:ext>
            </a:extLst>
          </a:blip>
          <a:srcRect t="13238" b="48536"/>
          <a:stretch/>
        </p:blipFill>
        <p:spPr>
          <a:xfrm>
            <a:off x="9400986" y="3289939"/>
            <a:ext cx="2586579" cy="988757"/>
          </a:xfrm>
          <a:prstGeom prst="rect">
            <a:avLst/>
          </a:prstGeom>
        </p:spPr>
      </p:pic>
      <p:pic>
        <p:nvPicPr>
          <p:cNvPr id="23" name="Picture 22"/>
          <p:cNvPicPr>
            <a:picLocks noChangeAspect="1"/>
          </p:cNvPicPr>
          <p:nvPr/>
        </p:nvPicPr>
        <p:blipFill>
          <a:blip r:embed="rId11"/>
          <a:stretch>
            <a:fillRect/>
          </a:stretch>
        </p:blipFill>
        <p:spPr>
          <a:xfrm>
            <a:off x="1130899" y="4879161"/>
            <a:ext cx="1388618" cy="1631375"/>
          </a:xfrm>
          <a:prstGeom prst="rect">
            <a:avLst/>
          </a:prstGeom>
        </p:spPr>
      </p:pic>
      <p:pic>
        <p:nvPicPr>
          <p:cNvPr id="27" name="Picture 26"/>
          <p:cNvPicPr>
            <a:picLocks noChangeAspect="1"/>
          </p:cNvPicPr>
          <p:nvPr/>
        </p:nvPicPr>
        <p:blipFill rotWithShape="1">
          <a:blip r:embed="rId12"/>
          <a:srcRect l="40600" t="4344" r="4633" b="46131"/>
          <a:stretch/>
        </p:blipFill>
        <p:spPr>
          <a:xfrm>
            <a:off x="6585991" y="4861590"/>
            <a:ext cx="2358645" cy="1723291"/>
          </a:xfrm>
          <a:prstGeom prst="rect">
            <a:avLst/>
          </a:prstGeom>
          <a:ln>
            <a:noFill/>
          </a:ln>
          <a:effectLst>
            <a:softEdge rad="112500"/>
          </a:effectLst>
        </p:spPr>
      </p:pic>
      <p:grpSp>
        <p:nvGrpSpPr>
          <p:cNvPr id="32" name="Group 31"/>
          <p:cNvGrpSpPr/>
          <p:nvPr/>
        </p:nvGrpSpPr>
        <p:grpSpPr>
          <a:xfrm>
            <a:off x="3298616" y="5181717"/>
            <a:ext cx="2607664" cy="1359313"/>
            <a:chOff x="3282773" y="4676261"/>
            <a:chExt cx="2879133" cy="1510233"/>
          </a:xfrm>
        </p:grpSpPr>
        <p:pic>
          <p:nvPicPr>
            <p:cNvPr id="25" name="Picture 24"/>
            <p:cNvPicPr>
              <a:picLocks noChangeAspect="1"/>
            </p:cNvPicPr>
            <p:nvPr/>
          </p:nvPicPr>
          <p:blipFill>
            <a:blip r:embed="rId13"/>
            <a:stretch>
              <a:fillRect/>
            </a:stretch>
          </p:blipFill>
          <p:spPr>
            <a:xfrm>
              <a:off x="4412562" y="4676261"/>
              <a:ext cx="1749344" cy="1422231"/>
            </a:xfrm>
            <a:prstGeom prst="rect">
              <a:avLst/>
            </a:prstGeom>
          </p:spPr>
        </p:pic>
        <p:pic>
          <p:nvPicPr>
            <p:cNvPr id="30" name="Picture 29"/>
            <p:cNvPicPr>
              <a:picLocks noChangeAspect="1"/>
            </p:cNvPicPr>
            <p:nvPr/>
          </p:nvPicPr>
          <p:blipFill rotWithShape="1">
            <a:blip r:embed="rId14">
              <a:extLst>
                <a:ext uri="{BEBA8EAE-BF5A-486C-A8C5-ECC9F3942E4B}">
                  <a14:imgProps xmlns:a14="http://schemas.microsoft.com/office/drawing/2010/main">
                    <a14:imgLayer r:embed="rId15">
                      <a14:imgEffect>
                        <a14:backgroundRemoval t="19800" b="79400" l="400" r="100000"/>
                      </a14:imgEffect>
                    </a14:imgLayer>
                  </a14:imgProps>
                </a:ext>
              </a:extLst>
            </a:blip>
            <a:srcRect t="19079" b="20195"/>
            <a:stretch/>
          </p:blipFill>
          <p:spPr>
            <a:xfrm>
              <a:off x="3282773" y="5139317"/>
              <a:ext cx="1724441" cy="1047177"/>
            </a:xfrm>
            <a:prstGeom prst="rect">
              <a:avLst/>
            </a:prstGeom>
          </p:spPr>
        </p:pic>
      </p:grpSp>
      <p:grpSp>
        <p:nvGrpSpPr>
          <p:cNvPr id="33" name="Group 32"/>
          <p:cNvGrpSpPr/>
          <p:nvPr/>
        </p:nvGrpSpPr>
        <p:grpSpPr>
          <a:xfrm>
            <a:off x="561242" y="3342176"/>
            <a:ext cx="2319452" cy="1275470"/>
            <a:chOff x="542235" y="2917446"/>
            <a:chExt cx="2821516" cy="1722433"/>
          </a:xfrm>
        </p:grpSpPr>
        <p:pic>
          <p:nvPicPr>
            <p:cNvPr id="24" name="Picture 23"/>
            <p:cNvPicPr>
              <a:picLocks noChangeAspect="1"/>
            </p:cNvPicPr>
            <p:nvPr/>
          </p:nvPicPr>
          <p:blipFill>
            <a:blip r:embed="rId16"/>
            <a:stretch>
              <a:fillRect/>
            </a:stretch>
          </p:blipFill>
          <p:spPr>
            <a:xfrm>
              <a:off x="542235" y="3181176"/>
              <a:ext cx="2604827" cy="1458703"/>
            </a:xfrm>
            <a:prstGeom prst="rect">
              <a:avLst/>
            </a:prstGeom>
          </p:spPr>
        </p:pic>
        <p:pic>
          <p:nvPicPr>
            <p:cNvPr id="31" name="Picture 30"/>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imgEffect>
                    </a14:imgLayer>
                  </a14:imgProps>
                </a:ext>
              </a:extLst>
            </a:blip>
            <a:srcRect l="9070" t="16400" r="8549" b="16846"/>
            <a:stretch/>
          </p:blipFill>
          <p:spPr>
            <a:xfrm>
              <a:off x="2095297" y="2917446"/>
              <a:ext cx="1268454" cy="1027826"/>
            </a:xfrm>
            <a:prstGeom prst="rect">
              <a:avLst/>
            </a:prstGeom>
          </p:spPr>
        </p:pic>
      </p:grpSp>
      <p:sp>
        <p:nvSpPr>
          <p:cNvPr id="35" name="TextBox 34"/>
          <p:cNvSpPr txBox="1"/>
          <p:nvPr/>
        </p:nvSpPr>
        <p:spPr>
          <a:xfrm>
            <a:off x="561242" y="3179743"/>
            <a:ext cx="416953" cy="369332"/>
          </a:xfrm>
          <a:prstGeom prst="rect">
            <a:avLst/>
          </a:prstGeom>
          <a:noFill/>
        </p:spPr>
        <p:txBody>
          <a:bodyPr wrap="square" rtlCol="0">
            <a:spAutoFit/>
          </a:bodyPr>
          <a:lstStyle/>
          <a:p>
            <a:r>
              <a:rPr lang="en-US" dirty="0" smtClean="0">
                <a:solidFill>
                  <a:schemeClr val="accent5">
                    <a:lumMod val="50000"/>
                  </a:schemeClr>
                </a:solidFill>
                <a:latin typeface="Arial" panose="020B0604020202020204" pitchFamily="34" charset="0"/>
                <a:cs typeface="Arial" panose="020B0604020202020204" pitchFamily="34" charset="0"/>
              </a:rPr>
              <a:t>1.</a:t>
            </a:r>
            <a:endParaRPr lang="en-US" dirty="0">
              <a:solidFill>
                <a:schemeClr val="accent5">
                  <a:lumMod val="50000"/>
                </a:schemeClr>
              </a:solidFill>
              <a:latin typeface="Arial" panose="020B0604020202020204" pitchFamily="34" charset="0"/>
              <a:cs typeface="Arial" panose="020B0604020202020204" pitchFamily="34" charset="0"/>
            </a:endParaRPr>
          </a:p>
        </p:txBody>
      </p:sp>
      <p:sp>
        <p:nvSpPr>
          <p:cNvPr id="36" name="TextBox 35"/>
          <p:cNvSpPr txBox="1"/>
          <p:nvPr/>
        </p:nvSpPr>
        <p:spPr>
          <a:xfrm>
            <a:off x="565837" y="5005967"/>
            <a:ext cx="416953" cy="369332"/>
          </a:xfrm>
          <a:prstGeom prst="rect">
            <a:avLst/>
          </a:prstGeom>
          <a:noFill/>
        </p:spPr>
        <p:txBody>
          <a:bodyPr wrap="square" rtlCol="0">
            <a:spAutoFit/>
          </a:bodyPr>
          <a:lstStyle/>
          <a:p>
            <a:r>
              <a:rPr lang="en-US" dirty="0">
                <a:solidFill>
                  <a:schemeClr val="accent5">
                    <a:lumMod val="50000"/>
                  </a:schemeClr>
                </a:solidFill>
                <a:latin typeface="Arial" panose="020B0604020202020204" pitchFamily="34" charset="0"/>
                <a:cs typeface="Arial" panose="020B0604020202020204" pitchFamily="34" charset="0"/>
              </a:rPr>
              <a:t>2</a:t>
            </a:r>
            <a:r>
              <a:rPr lang="en-US" dirty="0" smtClean="0">
                <a:solidFill>
                  <a:schemeClr val="accent5">
                    <a:lumMod val="50000"/>
                  </a:schemeClr>
                </a:solidFill>
                <a:latin typeface="Arial" panose="020B0604020202020204" pitchFamily="34" charset="0"/>
                <a:cs typeface="Arial" panose="020B0604020202020204" pitchFamily="34" charset="0"/>
              </a:rPr>
              <a:t>.</a:t>
            </a:r>
            <a:endParaRPr lang="en-US" dirty="0">
              <a:solidFill>
                <a:schemeClr val="accent5">
                  <a:lumMod val="50000"/>
                </a:schemeClr>
              </a:solidFill>
              <a:latin typeface="Arial" panose="020B0604020202020204" pitchFamily="34" charset="0"/>
              <a:cs typeface="Arial" panose="020B0604020202020204" pitchFamily="34" charset="0"/>
            </a:endParaRPr>
          </a:p>
        </p:txBody>
      </p:sp>
      <p:sp>
        <p:nvSpPr>
          <p:cNvPr id="37" name="TextBox 36"/>
          <p:cNvSpPr txBox="1"/>
          <p:nvPr/>
        </p:nvSpPr>
        <p:spPr>
          <a:xfrm>
            <a:off x="3298616" y="3178810"/>
            <a:ext cx="416953" cy="369332"/>
          </a:xfrm>
          <a:prstGeom prst="rect">
            <a:avLst/>
          </a:prstGeom>
          <a:noFill/>
        </p:spPr>
        <p:txBody>
          <a:bodyPr wrap="square" rtlCol="0">
            <a:spAutoFit/>
          </a:bodyPr>
          <a:lstStyle/>
          <a:p>
            <a:r>
              <a:rPr lang="en-US" dirty="0" smtClean="0">
                <a:solidFill>
                  <a:schemeClr val="accent5">
                    <a:lumMod val="50000"/>
                  </a:schemeClr>
                </a:solidFill>
                <a:latin typeface="Arial" panose="020B0604020202020204" pitchFamily="34" charset="0"/>
                <a:cs typeface="Arial" panose="020B0604020202020204" pitchFamily="34" charset="0"/>
              </a:rPr>
              <a:t>3.</a:t>
            </a:r>
            <a:endParaRPr lang="en-US" dirty="0">
              <a:solidFill>
                <a:schemeClr val="accent5">
                  <a:lumMod val="50000"/>
                </a:schemeClr>
              </a:solidFill>
              <a:latin typeface="Arial" panose="020B0604020202020204" pitchFamily="34" charset="0"/>
              <a:cs typeface="Arial" panose="020B0604020202020204" pitchFamily="34" charset="0"/>
            </a:endParaRPr>
          </a:p>
        </p:txBody>
      </p:sp>
      <p:sp>
        <p:nvSpPr>
          <p:cNvPr id="38" name="TextBox 37"/>
          <p:cNvSpPr txBox="1"/>
          <p:nvPr/>
        </p:nvSpPr>
        <p:spPr>
          <a:xfrm>
            <a:off x="3284383" y="5005967"/>
            <a:ext cx="416953" cy="369332"/>
          </a:xfrm>
          <a:prstGeom prst="rect">
            <a:avLst/>
          </a:prstGeom>
          <a:noFill/>
        </p:spPr>
        <p:txBody>
          <a:bodyPr wrap="square" rtlCol="0">
            <a:spAutoFit/>
          </a:bodyPr>
          <a:lstStyle/>
          <a:p>
            <a:r>
              <a:rPr lang="en-US" dirty="0" smtClean="0">
                <a:solidFill>
                  <a:schemeClr val="accent5">
                    <a:lumMod val="50000"/>
                  </a:schemeClr>
                </a:solidFill>
                <a:latin typeface="Arial" panose="020B0604020202020204" pitchFamily="34" charset="0"/>
                <a:cs typeface="Arial" panose="020B0604020202020204" pitchFamily="34" charset="0"/>
              </a:rPr>
              <a:t>4</a:t>
            </a:r>
            <a:r>
              <a:rPr lang="en-US" dirty="0" smtClean="0">
                <a:solidFill>
                  <a:schemeClr val="accent5">
                    <a:lumMod val="50000"/>
                  </a:schemeClr>
                </a:solidFill>
              </a:rPr>
              <a:t>.</a:t>
            </a:r>
            <a:endParaRPr lang="en-US" dirty="0">
              <a:solidFill>
                <a:schemeClr val="accent5">
                  <a:lumMod val="50000"/>
                </a:schemeClr>
              </a:solidFill>
            </a:endParaRPr>
          </a:p>
        </p:txBody>
      </p:sp>
      <p:sp>
        <p:nvSpPr>
          <p:cNvPr id="39" name="TextBox 38"/>
          <p:cNvSpPr txBox="1"/>
          <p:nvPr/>
        </p:nvSpPr>
        <p:spPr>
          <a:xfrm>
            <a:off x="6258437" y="3181119"/>
            <a:ext cx="416953" cy="369332"/>
          </a:xfrm>
          <a:prstGeom prst="rect">
            <a:avLst/>
          </a:prstGeom>
          <a:noFill/>
        </p:spPr>
        <p:txBody>
          <a:bodyPr wrap="square" rtlCol="0">
            <a:spAutoFit/>
          </a:bodyPr>
          <a:lstStyle/>
          <a:p>
            <a:r>
              <a:rPr lang="en-US" dirty="0" smtClean="0">
                <a:solidFill>
                  <a:schemeClr val="accent5">
                    <a:lumMod val="50000"/>
                  </a:schemeClr>
                </a:solidFill>
                <a:latin typeface="Arial" panose="020B0604020202020204" pitchFamily="34" charset="0"/>
                <a:cs typeface="Arial" panose="020B0604020202020204" pitchFamily="34" charset="0"/>
              </a:rPr>
              <a:t>5</a:t>
            </a:r>
            <a:r>
              <a:rPr lang="en-US" dirty="0" smtClean="0">
                <a:solidFill>
                  <a:schemeClr val="accent5">
                    <a:lumMod val="50000"/>
                  </a:schemeClr>
                </a:solidFill>
              </a:rPr>
              <a:t>.</a:t>
            </a:r>
            <a:endParaRPr lang="en-US" dirty="0">
              <a:solidFill>
                <a:schemeClr val="accent5">
                  <a:lumMod val="50000"/>
                </a:schemeClr>
              </a:solidFill>
            </a:endParaRPr>
          </a:p>
        </p:txBody>
      </p:sp>
      <p:sp>
        <p:nvSpPr>
          <p:cNvPr id="40" name="TextBox 39"/>
          <p:cNvSpPr txBox="1"/>
          <p:nvPr/>
        </p:nvSpPr>
        <p:spPr>
          <a:xfrm>
            <a:off x="6334749" y="5325517"/>
            <a:ext cx="416953" cy="369332"/>
          </a:xfrm>
          <a:prstGeom prst="rect">
            <a:avLst/>
          </a:prstGeom>
          <a:noFill/>
        </p:spPr>
        <p:txBody>
          <a:bodyPr wrap="square" rtlCol="0">
            <a:spAutoFit/>
          </a:bodyPr>
          <a:lstStyle/>
          <a:p>
            <a:r>
              <a:rPr lang="en-US" dirty="0" smtClean="0">
                <a:solidFill>
                  <a:schemeClr val="accent5">
                    <a:lumMod val="50000"/>
                  </a:schemeClr>
                </a:solidFill>
                <a:latin typeface="Arial" panose="020B0604020202020204" pitchFamily="34" charset="0"/>
                <a:cs typeface="Arial" panose="020B0604020202020204" pitchFamily="34" charset="0"/>
              </a:rPr>
              <a:t>6</a:t>
            </a:r>
            <a:r>
              <a:rPr lang="en-US" dirty="0" smtClean="0">
                <a:solidFill>
                  <a:schemeClr val="accent5">
                    <a:lumMod val="50000"/>
                  </a:schemeClr>
                </a:solidFill>
              </a:rPr>
              <a:t>.</a:t>
            </a:r>
            <a:endParaRPr lang="en-US" dirty="0">
              <a:solidFill>
                <a:schemeClr val="accent5">
                  <a:lumMod val="50000"/>
                </a:schemeClr>
              </a:solidFill>
            </a:endParaRPr>
          </a:p>
        </p:txBody>
      </p:sp>
      <p:sp>
        <p:nvSpPr>
          <p:cNvPr id="41" name="TextBox 40"/>
          <p:cNvSpPr txBox="1"/>
          <p:nvPr/>
        </p:nvSpPr>
        <p:spPr>
          <a:xfrm>
            <a:off x="9165229" y="3157510"/>
            <a:ext cx="416953" cy="369332"/>
          </a:xfrm>
          <a:prstGeom prst="rect">
            <a:avLst/>
          </a:prstGeom>
          <a:noFill/>
        </p:spPr>
        <p:txBody>
          <a:bodyPr wrap="square" rtlCol="0">
            <a:spAutoFit/>
          </a:bodyPr>
          <a:lstStyle/>
          <a:p>
            <a:r>
              <a:rPr lang="en-US" dirty="0" smtClean="0">
                <a:solidFill>
                  <a:schemeClr val="accent5">
                    <a:lumMod val="50000"/>
                  </a:schemeClr>
                </a:solidFill>
                <a:latin typeface="Arial" panose="020B0604020202020204" pitchFamily="34" charset="0"/>
                <a:cs typeface="Arial" panose="020B0604020202020204" pitchFamily="34" charset="0"/>
              </a:rPr>
              <a:t>7.</a:t>
            </a:r>
            <a:endParaRPr lang="en-US" dirty="0">
              <a:solidFill>
                <a:schemeClr val="accent5">
                  <a:lumMod val="50000"/>
                </a:schemeClr>
              </a:solidFill>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19"/>
          <a:stretch>
            <a:fillRect/>
          </a:stretch>
        </p:blipFill>
        <p:spPr>
          <a:xfrm>
            <a:off x="7495049" y="3235211"/>
            <a:ext cx="1373303" cy="1811138"/>
          </a:xfrm>
          <a:prstGeom prst="rect">
            <a:avLst/>
          </a:prstGeom>
          <a:ln>
            <a:noFill/>
          </a:ln>
          <a:effectLst>
            <a:softEdge rad="112500"/>
          </a:effectLst>
        </p:spPr>
      </p:pic>
      <p:pic>
        <p:nvPicPr>
          <p:cNvPr id="17" name="Picture 16"/>
          <p:cNvPicPr>
            <a:picLocks noChangeAspect="1"/>
          </p:cNvPicPr>
          <p:nvPr/>
        </p:nvPicPr>
        <p:blipFill rotWithShape="1">
          <a:blip r:embed="rId20">
            <a:extLst>
              <a:ext uri="{BEBA8EAE-BF5A-486C-A8C5-ECC9F3942E4B}">
                <a14:imgProps xmlns:a14="http://schemas.microsoft.com/office/drawing/2010/main">
                  <a14:imgLayer r:embed="rId21">
                    <a14:imgEffect>
                      <a14:backgroundRemoval t="4375" b="18760" l="9826" r="88430"/>
                    </a14:imgEffect>
                  </a14:imgLayer>
                </a14:imgProps>
              </a:ext>
            </a:extLst>
          </a:blip>
          <a:srcRect l="-1744" t="2577" r="1744" b="79442"/>
          <a:stretch/>
        </p:blipFill>
        <p:spPr>
          <a:xfrm>
            <a:off x="6472822" y="3451102"/>
            <a:ext cx="1421853" cy="49404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377965" y="6055129"/>
            <a:ext cx="609600" cy="609600"/>
          </a:xfrm>
          <a:prstGeom prst="rect">
            <a:avLst/>
          </a:prstGeom>
        </p:spPr>
      </p:pic>
    </p:spTree>
    <p:extLst>
      <p:ext uri="{BB962C8B-B14F-4D97-AF65-F5344CB8AC3E}">
        <p14:creationId xmlns:p14="http://schemas.microsoft.com/office/powerpoint/2010/main" val="758458614"/>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04" fill="hold"/>
                                        <p:tgtEl>
                                          <p:spTgt spid="5"/>
                                        </p:tgtEl>
                                      </p:cBhvr>
                                    </p:cmd>
                                  </p:childTnLst>
                                </p:cTn>
                              </p:par>
                            </p:childTnLst>
                          </p:cTn>
                        </p:par>
                      </p:childTnLst>
                    </p:cTn>
                  </p:par>
                </p:childTnLst>
              </p:cTn>
              <p:nextCondLst>
                <p:cond evt="onClick" delay="0">
                  <p:tgtEl>
                    <p:spTgt spid="5"/>
                  </p:tgtEl>
                </p:cond>
              </p:nextCondLst>
            </p:seq>
            <p:audio>
              <p:cMediaNode vol="60606">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4790" y="1201869"/>
            <a:ext cx="10841718" cy="968454"/>
          </a:xfrm>
        </p:spPr>
        <p:txBody>
          <a:bodyPr>
            <a:noAutofit/>
          </a:bodyPr>
          <a:lstStyle/>
          <a:p>
            <a:r>
              <a:rPr lang="en-US" sz="4000" dirty="0" smtClean="0">
                <a:solidFill>
                  <a:schemeClr val="tx2"/>
                </a:solidFill>
                <a:latin typeface="Arial" panose="020B0604020202020204" pitchFamily="34" charset="0"/>
                <a:cs typeface="Arial" panose="020B0604020202020204" pitchFamily="34" charset="0"/>
              </a:rPr>
              <a:t>Measuring Device </a:t>
            </a:r>
            <a:endParaRPr lang="en-US" sz="4000" dirty="0">
              <a:solidFill>
                <a:schemeClr val="tx2"/>
              </a:solidFill>
              <a:latin typeface="Arial" panose="020B0604020202020204" pitchFamily="34" charset="0"/>
              <a:cs typeface="Arial" panose="020B0604020202020204" pitchFamily="34" charset="0"/>
            </a:endParaRPr>
          </a:p>
        </p:txBody>
      </p:sp>
      <p:sp>
        <p:nvSpPr>
          <p:cNvPr id="29" name="Rectangle 28"/>
          <p:cNvSpPr/>
          <p:nvPr/>
        </p:nvSpPr>
        <p:spPr>
          <a:xfrm>
            <a:off x="542235" y="2238808"/>
            <a:ext cx="11036493" cy="707886"/>
          </a:xfrm>
          <a:prstGeom prst="rect">
            <a:avLst/>
          </a:prstGeom>
        </p:spPr>
        <p:txBody>
          <a:bodyPr wrap="square">
            <a:spAutoFit/>
          </a:bodyPr>
          <a:lstStyle/>
          <a:p>
            <a:r>
              <a:rPr lang="en-US" sz="2000" dirty="0" smtClean="0">
                <a:solidFill>
                  <a:schemeClr val="tx2"/>
                </a:solidFill>
                <a:latin typeface="Arial" panose="020B0604020202020204" pitchFamily="34" charset="0"/>
                <a:cs typeface="Arial" panose="020B0604020202020204" pitchFamily="34" charset="0"/>
              </a:rPr>
              <a:t>Marijuana </a:t>
            </a:r>
            <a:r>
              <a:rPr lang="en-US" sz="2000" dirty="0">
                <a:solidFill>
                  <a:schemeClr val="tx2"/>
                </a:solidFill>
                <a:latin typeface="Arial" panose="020B0604020202020204" pitchFamily="34" charset="0"/>
                <a:cs typeface="Arial" panose="020B0604020202020204" pitchFamily="34" charset="0"/>
              </a:rPr>
              <a:t>edibles in liquid form must include a measuring device such as a measuring cup or dropper. Hash marks on the bottle or package qualify as a measuring device.</a:t>
            </a:r>
          </a:p>
        </p:txBody>
      </p:sp>
      <p:pic>
        <p:nvPicPr>
          <p:cNvPr id="3" name="Picture 2"/>
          <p:cNvPicPr>
            <a:picLocks noChangeAspect="1"/>
          </p:cNvPicPr>
          <p:nvPr/>
        </p:nvPicPr>
        <p:blipFill>
          <a:blip r:embed="rId5"/>
          <a:stretch>
            <a:fillRect/>
          </a:stretch>
        </p:blipFill>
        <p:spPr>
          <a:xfrm>
            <a:off x="0" y="0"/>
            <a:ext cx="12199153" cy="1060796"/>
          </a:xfrm>
          <a:prstGeom prst="rect">
            <a:avLst/>
          </a:prstGeom>
        </p:spPr>
      </p:pic>
      <p:sp>
        <p:nvSpPr>
          <p:cNvPr id="5" name="Rectangle 4"/>
          <p:cNvSpPr/>
          <p:nvPr/>
        </p:nvSpPr>
        <p:spPr>
          <a:xfrm>
            <a:off x="528369" y="3151161"/>
            <a:ext cx="5131176" cy="3477875"/>
          </a:xfrm>
          <a:prstGeom prst="rect">
            <a:avLst/>
          </a:prstGeom>
        </p:spPr>
        <p:txBody>
          <a:bodyPr wrap="square">
            <a:spAutoFit/>
          </a:bodyPr>
          <a:lstStyle/>
          <a:p>
            <a:pPr indent="-228600">
              <a:spcBef>
                <a:spcPts val="600"/>
              </a:spcBef>
              <a:spcAft>
                <a:spcPts val="600"/>
              </a:spcAft>
              <a:buFont typeface="+mj-lt"/>
              <a:buAutoNum type="arabicPeriod"/>
            </a:pPr>
            <a:r>
              <a:rPr lang="en-US" sz="1600" dirty="0">
                <a:solidFill>
                  <a:schemeClr val="tx2"/>
                </a:solidFill>
                <a:latin typeface="Arial" panose="020B0604020202020204" pitchFamily="34" charset="0"/>
                <a:cs typeface="Arial" panose="020B0604020202020204" pitchFamily="34" charset="0"/>
              </a:rPr>
              <a:t>A syringe with measurements </a:t>
            </a:r>
          </a:p>
          <a:p>
            <a:pPr indent="-228600">
              <a:spcBef>
                <a:spcPts val="600"/>
              </a:spcBef>
              <a:spcAft>
                <a:spcPts val="600"/>
              </a:spcAft>
              <a:buFont typeface="+mj-lt"/>
              <a:buAutoNum type="arabicPeriod"/>
            </a:pPr>
            <a:r>
              <a:rPr lang="en-US" sz="1600" dirty="0">
                <a:solidFill>
                  <a:schemeClr val="tx2"/>
                </a:solidFill>
                <a:latin typeface="Arial" panose="020B0604020202020204" pitchFamily="34" charset="0"/>
                <a:cs typeface="Arial" panose="020B0604020202020204" pitchFamily="34" charset="0"/>
              </a:rPr>
              <a:t>A cup with serving size </a:t>
            </a:r>
          </a:p>
          <a:p>
            <a:pPr indent="-228600">
              <a:spcBef>
                <a:spcPts val="600"/>
              </a:spcBef>
              <a:spcAft>
                <a:spcPts val="600"/>
              </a:spcAft>
              <a:buFont typeface="+mj-lt"/>
              <a:buAutoNum type="arabicPeriod"/>
            </a:pPr>
            <a:r>
              <a:rPr lang="en-US" sz="1600" dirty="0">
                <a:solidFill>
                  <a:schemeClr val="tx2"/>
                </a:solidFill>
                <a:latin typeface="Arial" panose="020B0604020202020204" pitchFamily="34" charset="0"/>
                <a:cs typeface="Arial" panose="020B0604020202020204" pitchFamily="34" charset="0"/>
              </a:rPr>
              <a:t>Bottle with hash marks </a:t>
            </a:r>
          </a:p>
          <a:p>
            <a:pPr indent="-228600">
              <a:spcBef>
                <a:spcPts val="600"/>
              </a:spcBef>
              <a:spcAft>
                <a:spcPts val="600"/>
              </a:spcAft>
              <a:buFont typeface="+mj-lt"/>
              <a:buAutoNum type="arabicPeriod"/>
            </a:pPr>
            <a:r>
              <a:rPr lang="en-US" sz="1600" dirty="0">
                <a:solidFill>
                  <a:schemeClr val="tx2"/>
                </a:solidFill>
                <a:latin typeface="Arial" panose="020B0604020202020204" pitchFamily="34" charset="0"/>
                <a:cs typeface="Arial" panose="020B0604020202020204" pitchFamily="34" charset="0"/>
              </a:rPr>
              <a:t>Jar with hash marks indicating each </a:t>
            </a:r>
            <a:r>
              <a:rPr lang="en-US" sz="1600" dirty="0" smtClean="0">
                <a:solidFill>
                  <a:schemeClr val="tx2"/>
                </a:solidFill>
                <a:latin typeface="Arial" panose="020B0604020202020204" pitchFamily="34" charset="0"/>
                <a:cs typeface="Arial" panose="020B0604020202020204" pitchFamily="34" charset="0"/>
              </a:rPr>
              <a:t/>
            </a:r>
            <a:br>
              <a:rPr lang="en-US" sz="1600" dirty="0" smtClean="0">
                <a:solidFill>
                  <a:schemeClr val="tx2"/>
                </a:solidFill>
                <a:latin typeface="Arial" panose="020B0604020202020204" pitchFamily="34" charset="0"/>
                <a:cs typeface="Arial" panose="020B0604020202020204" pitchFamily="34" charset="0"/>
              </a:rPr>
            </a:br>
            <a:r>
              <a:rPr lang="en-US" sz="1600" dirty="0" smtClean="0">
                <a:solidFill>
                  <a:schemeClr val="tx2"/>
                </a:solidFill>
                <a:latin typeface="Arial" panose="020B0604020202020204" pitchFamily="34" charset="0"/>
                <a:cs typeface="Arial" panose="020B0604020202020204" pitchFamily="34" charset="0"/>
              </a:rPr>
              <a:t>    serving </a:t>
            </a:r>
            <a:endParaRPr lang="en-US" sz="1600" dirty="0">
              <a:solidFill>
                <a:schemeClr val="tx2"/>
              </a:solidFill>
              <a:latin typeface="Arial" panose="020B0604020202020204" pitchFamily="34" charset="0"/>
              <a:cs typeface="Arial" panose="020B0604020202020204" pitchFamily="34" charset="0"/>
            </a:endParaRPr>
          </a:p>
          <a:p>
            <a:pPr indent="-228600">
              <a:spcBef>
                <a:spcPts val="600"/>
              </a:spcBef>
              <a:spcAft>
                <a:spcPts val="600"/>
              </a:spcAft>
              <a:buFont typeface="+mj-lt"/>
              <a:buAutoNum type="arabicPeriod"/>
            </a:pPr>
            <a:r>
              <a:rPr lang="en-US" sz="1600" dirty="0">
                <a:solidFill>
                  <a:schemeClr val="tx2"/>
                </a:solidFill>
                <a:latin typeface="Arial" panose="020B0604020202020204" pitchFamily="34" charset="0"/>
                <a:cs typeface="Arial" panose="020B0604020202020204" pitchFamily="34" charset="0"/>
              </a:rPr>
              <a:t>Cup that has a “fill to” line  or something </a:t>
            </a:r>
            <a:r>
              <a:rPr lang="en-US" sz="1600" dirty="0" smtClean="0">
                <a:solidFill>
                  <a:schemeClr val="tx2"/>
                </a:solidFill>
                <a:latin typeface="Arial" panose="020B0604020202020204" pitchFamily="34" charset="0"/>
                <a:cs typeface="Arial" panose="020B0604020202020204" pitchFamily="34" charset="0"/>
              </a:rPr>
              <a:t/>
            </a:r>
            <a:br>
              <a:rPr lang="en-US" sz="1600" dirty="0" smtClean="0">
                <a:solidFill>
                  <a:schemeClr val="tx2"/>
                </a:solidFill>
                <a:latin typeface="Arial" panose="020B0604020202020204" pitchFamily="34" charset="0"/>
                <a:cs typeface="Arial" panose="020B0604020202020204" pitchFamily="34" charset="0"/>
              </a:rPr>
            </a:br>
            <a:r>
              <a:rPr lang="en-US" sz="1600" dirty="0" smtClean="0">
                <a:solidFill>
                  <a:schemeClr val="tx2"/>
                </a:solidFill>
                <a:latin typeface="Arial" panose="020B0604020202020204" pitchFamily="34" charset="0"/>
                <a:cs typeface="Arial" panose="020B0604020202020204" pitchFamily="34" charset="0"/>
              </a:rPr>
              <a:t>    similar </a:t>
            </a:r>
            <a:r>
              <a:rPr lang="en-US" sz="1600" dirty="0">
                <a:solidFill>
                  <a:schemeClr val="tx2"/>
                </a:solidFill>
                <a:latin typeface="Arial" panose="020B0604020202020204" pitchFamily="34" charset="0"/>
                <a:cs typeface="Arial" panose="020B0604020202020204" pitchFamily="34" charset="0"/>
              </a:rPr>
              <a:t>that indicates the serving size </a:t>
            </a:r>
          </a:p>
          <a:p>
            <a:pPr indent="-228600">
              <a:spcBef>
                <a:spcPts val="600"/>
              </a:spcBef>
              <a:spcAft>
                <a:spcPts val="600"/>
              </a:spcAft>
              <a:buFont typeface="+mj-lt"/>
              <a:buAutoNum type="arabicPeriod"/>
            </a:pPr>
            <a:r>
              <a:rPr lang="en-US" sz="1600" dirty="0">
                <a:solidFill>
                  <a:schemeClr val="tx2"/>
                </a:solidFill>
                <a:latin typeface="Arial" panose="020B0604020202020204" pitchFamily="34" charset="0"/>
                <a:cs typeface="Arial" panose="020B0604020202020204" pitchFamily="34" charset="0"/>
              </a:rPr>
              <a:t>Dropper with measurements  </a:t>
            </a:r>
          </a:p>
          <a:p>
            <a:pPr indent="-228600">
              <a:spcBef>
                <a:spcPts val="600"/>
              </a:spcBef>
              <a:spcAft>
                <a:spcPts val="600"/>
              </a:spcAft>
              <a:buFont typeface="+mj-lt"/>
              <a:buAutoNum type="arabicPeriod"/>
            </a:pPr>
            <a:r>
              <a:rPr lang="en-US" sz="1600" dirty="0">
                <a:solidFill>
                  <a:schemeClr val="tx2"/>
                </a:solidFill>
                <a:latin typeface="Arial" panose="020B0604020202020204" pitchFamily="34" charset="0"/>
                <a:cs typeface="Arial" panose="020B0604020202020204" pitchFamily="34" charset="0"/>
              </a:rPr>
              <a:t>The actual cap of the bottle </a:t>
            </a:r>
            <a:r>
              <a:rPr lang="en-US" sz="1600" dirty="0" smtClean="0">
                <a:solidFill>
                  <a:schemeClr val="tx2"/>
                </a:solidFill>
                <a:latin typeface="Arial" panose="020B0604020202020204" pitchFamily="34" charset="0"/>
                <a:cs typeface="Arial" panose="020B0604020202020204" pitchFamily="34" charset="0"/>
              </a:rPr>
              <a:t/>
            </a:r>
            <a:br>
              <a:rPr lang="en-US" sz="1600" dirty="0" smtClean="0">
                <a:solidFill>
                  <a:schemeClr val="tx2"/>
                </a:solidFill>
                <a:latin typeface="Arial" panose="020B0604020202020204" pitchFamily="34" charset="0"/>
                <a:cs typeface="Arial" panose="020B0604020202020204" pitchFamily="34" charset="0"/>
              </a:rPr>
            </a:br>
            <a:r>
              <a:rPr lang="en-US" sz="1600" dirty="0" smtClean="0">
                <a:solidFill>
                  <a:schemeClr val="tx2"/>
                </a:solidFill>
                <a:latin typeface="Arial" panose="020B0604020202020204" pitchFamily="34" charset="0"/>
                <a:cs typeface="Arial" panose="020B0604020202020204" pitchFamily="34" charset="0"/>
              </a:rPr>
              <a:t>    serves </a:t>
            </a:r>
            <a:r>
              <a:rPr lang="en-US" sz="1600" dirty="0">
                <a:solidFill>
                  <a:schemeClr val="tx2"/>
                </a:solidFill>
                <a:latin typeface="Arial" panose="020B0604020202020204" pitchFamily="34" charset="0"/>
                <a:cs typeface="Arial" panose="020B0604020202020204" pitchFamily="34" charset="0"/>
              </a:rPr>
              <a:t>as the measuring device </a:t>
            </a:r>
          </a:p>
        </p:txBody>
      </p:sp>
      <p:grpSp>
        <p:nvGrpSpPr>
          <p:cNvPr id="15" name="Group 14"/>
          <p:cNvGrpSpPr/>
          <p:nvPr/>
        </p:nvGrpSpPr>
        <p:grpSpPr>
          <a:xfrm>
            <a:off x="4148002" y="3151161"/>
            <a:ext cx="7652699" cy="3628449"/>
            <a:chOff x="4148002" y="3424383"/>
            <a:chExt cx="7652699" cy="3548057"/>
          </a:xfrm>
        </p:grpSpPr>
        <p:grpSp>
          <p:nvGrpSpPr>
            <p:cNvPr id="7" name="Group 6"/>
            <p:cNvGrpSpPr/>
            <p:nvPr/>
          </p:nvGrpSpPr>
          <p:grpSpPr>
            <a:xfrm>
              <a:off x="4148002" y="3424383"/>
              <a:ext cx="7652699" cy="3548057"/>
              <a:chOff x="4661241" y="3213746"/>
              <a:chExt cx="7164172" cy="3228396"/>
            </a:xfrm>
          </p:grpSpPr>
          <p:grpSp>
            <p:nvGrpSpPr>
              <p:cNvPr id="81" name="Group 80"/>
              <p:cNvGrpSpPr/>
              <p:nvPr/>
            </p:nvGrpSpPr>
            <p:grpSpPr>
              <a:xfrm>
                <a:off x="7334254" y="3672789"/>
                <a:ext cx="2117324" cy="2166045"/>
                <a:chOff x="1178147" y="577932"/>
                <a:chExt cx="3953427" cy="4029637"/>
              </a:xfrm>
            </p:grpSpPr>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backgroundRemoval t="2600" b="99291" l="9880" r="89880">
                              <a14:foregroundMark x1="16386" y1="89835" x2="19277" y2="91726"/>
                              <a14:foregroundMark x1="79759" y1="92908" x2="64096" y2="96454"/>
                              <a14:foregroundMark x1="84096" y1="90780" x2="78313" y2="95745"/>
                              <a14:foregroundMark x1="14217" y1="88416" x2="32530" y2="98345"/>
                              <a14:foregroundMark x1="17108" y1="91253" x2="21928" y2="98109"/>
                            </a14:backgroundRemoval>
                          </a14:imgEffect>
                        </a14:imgLayer>
                      </a14:imgProps>
                    </a:ext>
                  </a:extLst>
                </a:blip>
                <a:stretch>
                  <a:fillRect/>
                </a:stretch>
              </p:blipFill>
              <p:spPr>
                <a:xfrm>
                  <a:off x="1178147" y="577932"/>
                  <a:ext cx="3953427" cy="4029637"/>
                </a:xfrm>
                <a:prstGeom prst="rect">
                  <a:avLst/>
                </a:prstGeom>
              </p:spPr>
            </p:pic>
            <p:grpSp>
              <p:nvGrpSpPr>
                <p:cNvPr id="59" name="Group 58"/>
                <p:cNvGrpSpPr/>
                <p:nvPr/>
              </p:nvGrpSpPr>
              <p:grpSpPr>
                <a:xfrm>
                  <a:off x="2832856" y="1934570"/>
                  <a:ext cx="739783" cy="5512"/>
                  <a:chOff x="2521363" y="2252857"/>
                  <a:chExt cx="732062" cy="4037"/>
                </a:xfrm>
              </p:grpSpPr>
              <p:cxnSp>
                <p:nvCxnSpPr>
                  <p:cNvPr id="47" name="Straight Arrow Connector 46"/>
                  <p:cNvCxnSpPr/>
                  <p:nvPr/>
                </p:nvCxnSpPr>
                <p:spPr>
                  <a:xfrm flipH="1">
                    <a:off x="2950232" y="2256894"/>
                    <a:ext cx="30319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2521363" y="2252857"/>
                    <a:ext cx="284978"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grpSp>
              <p:nvGrpSpPr>
                <p:cNvPr id="65" name="Group 64"/>
                <p:cNvGrpSpPr/>
                <p:nvPr/>
              </p:nvGrpSpPr>
              <p:grpSpPr>
                <a:xfrm>
                  <a:off x="2832860" y="2441246"/>
                  <a:ext cx="739784" cy="5512"/>
                  <a:chOff x="2521363" y="2252857"/>
                  <a:chExt cx="732062" cy="4037"/>
                </a:xfrm>
              </p:grpSpPr>
              <p:cxnSp>
                <p:nvCxnSpPr>
                  <p:cNvPr id="66" name="Straight Arrow Connector 65"/>
                  <p:cNvCxnSpPr/>
                  <p:nvPr/>
                </p:nvCxnSpPr>
                <p:spPr>
                  <a:xfrm flipH="1">
                    <a:off x="2950232" y="2256894"/>
                    <a:ext cx="30319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a:off x="2521363" y="2252857"/>
                    <a:ext cx="284978"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grpSp>
              <p:nvGrpSpPr>
                <p:cNvPr id="69" name="Group 68"/>
                <p:cNvGrpSpPr/>
                <p:nvPr/>
              </p:nvGrpSpPr>
              <p:grpSpPr>
                <a:xfrm>
                  <a:off x="2832860" y="2987296"/>
                  <a:ext cx="739784" cy="5512"/>
                  <a:chOff x="2521363" y="2252857"/>
                  <a:chExt cx="732062" cy="4037"/>
                </a:xfrm>
              </p:grpSpPr>
              <p:cxnSp>
                <p:nvCxnSpPr>
                  <p:cNvPr id="70" name="Straight Arrow Connector 69"/>
                  <p:cNvCxnSpPr/>
                  <p:nvPr/>
                </p:nvCxnSpPr>
                <p:spPr>
                  <a:xfrm flipH="1">
                    <a:off x="2950232" y="2256894"/>
                    <a:ext cx="30319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a:off x="2521363" y="2252857"/>
                    <a:ext cx="284978"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grpSp>
              <p:nvGrpSpPr>
                <p:cNvPr id="73" name="Group 72"/>
                <p:cNvGrpSpPr/>
                <p:nvPr/>
              </p:nvGrpSpPr>
              <p:grpSpPr>
                <a:xfrm>
                  <a:off x="2832860" y="3508570"/>
                  <a:ext cx="739784" cy="5512"/>
                  <a:chOff x="2521363" y="2252857"/>
                  <a:chExt cx="732062" cy="4037"/>
                </a:xfrm>
              </p:grpSpPr>
              <p:cxnSp>
                <p:nvCxnSpPr>
                  <p:cNvPr id="74" name="Straight Arrow Connector 73"/>
                  <p:cNvCxnSpPr/>
                  <p:nvPr/>
                </p:nvCxnSpPr>
                <p:spPr>
                  <a:xfrm flipH="1">
                    <a:off x="2950232" y="2256894"/>
                    <a:ext cx="30319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5" name="Straight Connector 74"/>
                  <p:cNvCxnSpPr/>
                  <p:nvPr/>
                </p:nvCxnSpPr>
                <p:spPr>
                  <a:xfrm>
                    <a:off x="2521363" y="2252857"/>
                    <a:ext cx="284978"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grpSp>
              <p:nvGrpSpPr>
                <p:cNvPr id="77" name="Group 76"/>
                <p:cNvGrpSpPr/>
                <p:nvPr/>
              </p:nvGrpSpPr>
              <p:grpSpPr>
                <a:xfrm>
                  <a:off x="2836502" y="4033822"/>
                  <a:ext cx="739784" cy="5512"/>
                  <a:chOff x="2521363" y="2252857"/>
                  <a:chExt cx="732062" cy="4037"/>
                </a:xfrm>
              </p:grpSpPr>
              <p:cxnSp>
                <p:nvCxnSpPr>
                  <p:cNvPr id="78" name="Straight Arrow Connector 77"/>
                  <p:cNvCxnSpPr/>
                  <p:nvPr/>
                </p:nvCxnSpPr>
                <p:spPr>
                  <a:xfrm flipH="1">
                    <a:off x="2950232" y="2256894"/>
                    <a:ext cx="30319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9" name="Straight Connector 78"/>
                  <p:cNvCxnSpPr/>
                  <p:nvPr/>
                </p:nvCxnSpPr>
                <p:spPr>
                  <a:xfrm>
                    <a:off x="2521363" y="2252857"/>
                    <a:ext cx="284978"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grpSp>
          <p:grpSp>
            <p:nvGrpSpPr>
              <p:cNvPr id="45" name="Group 44"/>
              <p:cNvGrpSpPr/>
              <p:nvPr/>
            </p:nvGrpSpPr>
            <p:grpSpPr>
              <a:xfrm>
                <a:off x="4661241" y="3213746"/>
                <a:ext cx="7164172" cy="3228396"/>
                <a:chOff x="591029" y="2669674"/>
                <a:chExt cx="11266685" cy="4532681"/>
              </a:xfrm>
            </p:grpSpPr>
            <p:grpSp>
              <p:nvGrpSpPr>
                <p:cNvPr id="44" name="Group 43"/>
                <p:cNvGrpSpPr/>
                <p:nvPr/>
              </p:nvGrpSpPr>
              <p:grpSpPr>
                <a:xfrm>
                  <a:off x="591029" y="2669674"/>
                  <a:ext cx="11266685" cy="4147553"/>
                  <a:chOff x="643281" y="2669674"/>
                  <a:chExt cx="11266685" cy="4147553"/>
                </a:xfrm>
              </p:grpSpPr>
              <p:grpSp>
                <p:nvGrpSpPr>
                  <p:cNvPr id="24" name="Group 23"/>
                  <p:cNvGrpSpPr/>
                  <p:nvPr/>
                </p:nvGrpSpPr>
                <p:grpSpPr>
                  <a:xfrm>
                    <a:off x="3485783" y="3012008"/>
                    <a:ext cx="1776235" cy="3805219"/>
                    <a:chOff x="5007429" y="1142999"/>
                    <a:chExt cx="2116182" cy="4966200"/>
                  </a:xfrm>
                </p:grpSpPr>
                <p:pic>
                  <p:nvPicPr>
                    <p:cNvPr id="22" name="Picture 21"/>
                    <p:cNvPicPr>
                      <a:picLocks noChangeAspect="1"/>
                    </p:cNvPicPr>
                    <p:nvPr/>
                  </p:nvPicPr>
                  <p:blipFill rotWithShape="1">
                    <a:blip r:embed="rId8">
                      <a:extLst>
                        <a:ext uri="{BEBA8EAE-BF5A-486C-A8C5-ECC9F3942E4B}">
                          <a14:imgProps xmlns:a14="http://schemas.microsoft.com/office/drawing/2010/main">
                            <a14:imgLayer r:embed="rId9">
                              <a14:imgEffect>
                                <a14:backgroundRemoval t="0" b="100000" l="10000" r="90000"/>
                              </a14:imgEffect>
                            </a14:imgLayer>
                          </a14:imgProps>
                        </a:ext>
                      </a:extLst>
                    </a:blip>
                    <a:srcRect l="26191" r="27524"/>
                    <a:stretch/>
                  </p:blipFill>
                  <p:spPr>
                    <a:xfrm>
                      <a:off x="5007429" y="1142999"/>
                      <a:ext cx="2116182" cy="4966200"/>
                    </a:xfrm>
                    <a:prstGeom prst="rect">
                      <a:avLst/>
                    </a:prstGeom>
                  </p:spPr>
                </p:pic>
                <p:pic>
                  <p:nvPicPr>
                    <p:cNvPr id="23" name="Picture 22"/>
                    <p:cNvPicPr>
                      <a:picLocks noChangeAspect="1"/>
                    </p:cNvPicPr>
                    <p:nvPr/>
                  </p:nvPicPr>
                  <p:blipFill rotWithShape="1">
                    <a:blip r:embed="rId10"/>
                    <a:srcRect l="57354" t="37836" r="7412" b="48238"/>
                    <a:stretch/>
                  </p:blipFill>
                  <p:spPr>
                    <a:xfrm>
                      <a:off x="5970809" y="3313746"/>
                      <a:ext cx="1029065" cy="2183976"/>
                    </a:xfrm>
                    <a:prstGeom prst="rect">
                      <a:avLst/>
                    </a:prstGeom>
                    <a:ln>
                      <a:noFill/>
                    </a:ln>
                    <a:effectLst>
                      <a:softEdge rad="112500"/>
                    </a:effectLst>
                  </p:spPr>
                </p:pic>
              </p:grpSp>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100000" l="682" r="100000">
                                <a14:foregroundMark x1="95909" y1="20247" x2="21364" y2="7654"/>
                                <a14:foregroundMark x1="64091" y1="5432" x2="34545" y2="4198"/>
                                <a14:foregroundMark x1="5455" y1="21975" x2="19773" y2="82222"/>
                              </a14:backgroundRemoval>
                            </a14:imgEffect>
                          </a14:imgLayer>
                        </a14:imgProps>
                      </a:ext>
                    </a:extLst>
                  </a:blip>
                  <a:srcRect t="4653" b="-1"/>
                  <a:stretch/>
                </p:blipFill>
                <p:spPr>
                  <a:xfrm>
                    <a:off x="2345477" y="5163245"/>
                    <a:ext cx="1358859" cy="1192577"/>
                  </a:xfrm>
                  <a:prstGeom prst="rect">
                    <a:avLst/>
                  </a:prstGeom>
                  <a:ln>
                    <a:noFill/>
                  </a:ln>
                  <a:effectLst/>
                </p:spPr>
              </p:pic>
              <p:pic>
                <p:nvPicPr>
                  <p:cNvPr id="10" name="Picture 9"/>
                  <p:cNvPicPr>
                    <a:picLocks noChangeAspect="1"/>
                  </p:cNvPicPr>
                  <p:nvPr/>
                </p:nvPicPr>
                <p:blipFill rotWithShape="1">
                  <a:blip r:embed="rId13"/>
                  <a:srcRect l="13041" t="30397" r="12992" b="11658"/>
                  <a:stretch/>
                </p:blipFill>
                <p:spPr>
                  <a:xfrm>
                    <a:off x="1310728" y="4205751"/>
                    <a:ext cx="1420230" cy="2150071"/>
                  </a:xfrm>
                  <a:prstGeom prst="rect">
                    <a:avLst/>
                  </a:prstGeom>
                </p:spPr>
              </p:pic>
              <p:grpSp>
                <p:nvGrpSpPr>
                  <p:cNvPr id="26" name="Group 25"/>
                  <p:cNvGrpSpPr/>
                  <p:nvPr/>
                </p:nvGrpSpPr>
                <p:grpSpPr>
                  <a:xfrm>
                    <a:off x="7919331" y="3559185"/>
                    <a:ext cx="1621560" cy="3034622"/>
                    <a:chOff x="9449053" y="3588909"/>
                    <a:chExt cx="1621560" cy="3034622"/>
                  </a:xfrm>
                </p:grpSpPr>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21250" b="94375" l="23828" r="47969">
                                  <a14:backgroundMark x1="25313" y1="84219" x2="41563" y2="86406"/>
                                </a14:backgroundRemoval>
                              </a14:imgEffect>
                            </a14:imgLayer>
                          </a14:imgProps>
                        </a:ext>
                      </a:extLst>
                    </a:blip>
                    <a:srcRect l="20898" t="19810" r="49008" b="14302"/>
                    <a:stretch/>
                  </p:blipFill>
                  <p:spPr>
                    <a:xfrm>
                      <a:off x="9449053" y="4192554"/>
                      <a:ext cx="1196385" cy="2430977"/>
                    </a:xfrm>
                    <a:prstGeom prst="rect">
                      <a:avLst/>
                    </a:prstGeom>
                  </p:spPr>
                </p:pic>
                <p:pic>
                  <p:nvPicPr>
                    <p:cNvPr id="8" name="Picture 7"/>
                    <p:cNvPicPr>
                      <a:picLocks noChangeAspect="1"/>
                    </p:cNvPicPr>
                    <p:nvPr/>
                  </p:nvPicPr>
                  <p:blipFill rotWithShape="1">
                    <a:blip r:embed="rId16">
                      <a:extLst>
                        <a:ext uri="{BEBA8EAE-BF5A-486C-A8C5-ECC9F3942E4B}">
                          <a14:imgProps xmlns:a14="http://schemas.microsoft.com/office/drawing/2010/main">
                            <a14:imgLayer r:embed="rId17">
                              <a14:imgEffect>
                                <a14:backgroundRemoval t="4526" b="97414" l="9694" r="89796">
                                  <a14:foregroundMark x1="50000" y1="94828" x2="50510" y2="67888"/>
                                </a14:backgroundRemoval>
                              </a14:imgEffect>
                              <a14:imgEffect>
                                <a14:saturation sat="400000"/>
                              </a14:imgEffect>
                            </a14:imgLayer>
                          </a14:imgProps>
                        </a:ext>
                      </a:extLst>
                    </a:blip>
                    <a:srcRect l="19896" t="3228" r="20319" b="1666"/>
                    <a:stretch/>
                  </p:blipFill>
                  <p:spPr>
                    <a:xfrm>
                      <a:off x="10283276" y="3588909"/>
                      <a:ext cx="787337" cy="2965077"/>
                    </a:xfrm>
                    <a:prstGeom prst="rect">
                      <a:avLst/>
                    </a:prstGeom>
                    <a:ln>
                      <a:noFill/>
                    </a:ln>
                    <a:effectLst>
                      <a:outerShdw blurRad="190500" algn="tl" rotWithShape="0">
                        <a:srgbClr val="000000">
                          <a:alpha val="70000"/>
                        </a:srgbClr>
                      </a:outerShdw>
                    </a:effectLst>
                  </p:spPr>
                </p:pic>
              </p:grpSp>
              <p:grpSp>
                <p:nvGrpSpPr>
                  <p:cNvPr id="30" name="Group 29"/>
                  <p:cNvGrpSpPr/>
                  <p:nvPr/>
                </p:nvGrpSpPr>
                <p:grpSpPr>
                  <a:xfrm>
                    <a:off x="5114510" y="4801806"/>
                    <a:ext cx="3206926" cy="2015421"/>
                    <a:chOff x="5915766" y="4763357"/>
                    <a:chExt cx="3206926" cy="2015421"/>
                  </a:xfrm>
                </p:grpSpPr>
                <p:pic>
                  <p:nvPicPr>
                    <p:cNvPr id="12" name="Picture 11"/>
                    <p:cNvPicPr>
                      <a:picLocks noChangeAspect="1"/>
                    </p:cNvPicPr>
                    <p:nvPr/>
                  </p:nvPicPr>
                  <p:blipFill>
                    <a:blip r:embed="rId18">
                      <a:extLst>
                        <a:ext uri="{BEBA8EAE-BF5A-486C-A8C5-ECC9F3942E4B}">
                          <a14:imgProps xmlns:a14="http://schemas.microsoft.com/office/drawing/2010/main">
                            <a14:imgLayer r:embed="rId19">
                              <a14:imgEffect>
                                <a14:backgroundRemoval t="5975" b="100000" l="0" r="100000">
                                  <a14:foregroundMark x1="13933" y1="94969" x2="86364" y2="73113"/>
                                  <a14:foregroundMark x1="22036" y1="58176" x2="52273" y2="61950"/>
                                  <a14:foregroundMark x1="55929" y1="7075" x2="97727" y2="79874"/>
                                  <a14:foregroundMark x1="94763" y1="98899" x2="64328" y2="9748"/>
                                  <a14:foregroundMark x1="5534" y1="98899" x2="6126" y2="50943"/>
                                  <a14:foregroundMark x1="47134" y1="7547" x2="11265" y2="36006"/>
                                  <a14:foregroundMark x1="5731" y1="50943" x2="11561" y2="34434"/>
                                  <a14:foregroundMark x1="11858" y1="34591" x2="19170" y2="22956"/>
                                  <a14:foregroundMark x1="56522" y1="8962" x2="62747" y2="9277"/>
                                  <a14:foregroundMark x1="77372" y1="19025" x2="64328" y2="10692"/>
                                  <a14:foregroundMark x1="67490" y1="11792" x2="62945" y2="9119"/>
                                  <a14:foregroundMark x1="49111" y1="7075" x2="53854" y2="7233"/>
                                  <a14:foregroundMark x1="29051" y1="13994" x2="34387" y2="11164"/>
                                  <a14:backgroundMark x1="29051" y1="786" x2="53557" y2="4717"/>
                                </a14:backgroundRemoval>
                              </a14:imgEffect>
                              <a14:imgEffect>
                                <a14:sharpenSoften amount="50000"/>
                              </a14:imgEffect>
                              <a14:imgEffect>
                                <a14:brightnessContrast bright="20000" contrast="-20000"/>
                              </a14:imgEffect>
                            </a14:imgLayer>
                          </a14:imgProps>
                        </a:ext>
                      </a:extLst>
                    </a:blip>
                    <a:stretch>
                      <a:fillRect/>
                    </a:stretch>
                  </p:blipFill>
                  <p:spPr>
                    <a:xfrm>
                      <a:off x="5915766" y="4763357"/>
                      <a:ext cx="3206926" cy="2015421"/>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20"/>
                    <a:stretch>
                      <a:fillRect/>
                    </a:stretch>
                  </p:blipFill>
                  <p:spPr>
                    <a:xfrm>
                      <a:off x="7014683" y="4876168"/>
                      <a:ext cx="894342" cy="777047"/>
                    </a:xfrm>
                    <a:prstGeom prst="rect">
                      <a:avLst/>
                    </a:prstGeom>
                  </p:spPr>
                </p:pic>
              </p:grpSp>
              <p:grpSp>
                <p:nvGrpSpPr>
                  <p:cNvPr id="40" name="Group 39"/>
                  <p:cNvGrpSpPr/>
                  <p:nvPr/>
                </p:nvGrpSpPr>
                <p:grpSpPr>
                  <a:xfrm>
                    <a:off x="9548080" y="3261471"/>
                    <a:ext cx="2077467" cy="3242860"/>
                    <a:chOff x="9548080" y="3261471"/>
                    <a:chExt cx="2077467" cy="3242860"/>
                  </a:xfrm>
                </p:grpSpPr>
                <p:pic>
                  <p:nvPicPr>
                    <p:cNvPr id="31" name="Picture 30"/>
                    <p:cNvPicPr>
                      <a:picLocks noChangeAspect="1"/>
                    </p:cNvPicPr>
                    <p:nvPr/>
                  </p:nvPicPr>
                  <p:blipFill rotWithShape="1">
                    <a:blip r:embed="rId21">
                      <a:extLst>
                        <a:ext uri="{BEBA8EAE-BF5A-486C-A8C5-ECC9F3942E4B}">
                          <a14:imgProps xmlns:a14="http://schemas.microsoft.com/office/drawing/2010/main">
                            <a14:imgLayer r:embed="rId22">
                              <a14:imgEffect>
                                <a14:backgroundRemoval t="2400" b="97200" l="10000" r="90000"/>
                              </a14:imgEffect>
                            </a14:imgLayer>
                          </a14:imgProps>
                        </a:ext>
                      </a:extLst>
                    </a:blip>
                    <a:srcRect l="28971" t="2686" r="29520" b="4240"/>
                    <a:stretch/>
                  </p:blipFill>
                  <p:spPr>
                    <a:xfrm>
                      <a:off x="9548080" y="3261471"/>
                      <a:ext cx="1411702" cy="3165446"/>
                    </a:xfrm>
                    <a:prstGeom prst="rect">
                      <a:avLst/>
                    </a:prstGeom>
                    <a:ln>
                      <a:noFill/>
                    </a:ln>
                    <a:effectLst>
                      <a:outerShdw blurRad="190500" algn="tl" rotWithShape="0">
                        <a:srgbClr val="000000">
                          <a:alpha val="70000"/>
                        </a:srgbClr>
                      </a:outerShdw>
                    </a:effectLst>
                  </p:spPr>
                </p:pic>
                <p:pic>
                  <p:nvPicPr>
                    <p:cNvPr id="27" name="Picture 26"/>
                    <p:cNvPicPr>
                      <a:picLocks noChangeAspect="1"/>
                    </p:cNvPicPr>
                    <p:nvPr/>
                  </p:nvPicPr>
                  <p:blipFill rotWithShape="1">
                    <a:blip r:embed="rId23">
                      <a:extLst>
                        <a:ext uri="{BEBA8EAE-BF5A-486C-A8C5-ECC9F3942E4B}">
                          <a14:imgProps xmlns:a14="http://schemas.microsoft.com/office/drawing/2010/main">
                            <a14:imgLayer r:embed="rId24">
                              <a14:imgEffect>
                                <a14:backgroundRemoval t="2000" b="93500" l="2000" r="33500">
                                  <a14:foregroundMark x1="11000" y1="45500" x2="14500" y2="48500"/>
                                </a14:backgroundRemoval>
                              </a14:imgEffect>
                            </a14:imgLayer>
                          </a14:imgProps>
                        </a:ext>
                      </a:extLst>
                    </a:blip>
                    <a:srcRect r="64629" b="3715"/>
                    <a:stretch/>
                  </p:blipFill>
                  <p:spPr>
                    <a:xfrm>
                      <a:off x="10581103" y="4157781"/>
                      <a:ext cx="1044444" cy="2346550"/>
                    </a:xfrm>
                    <a:prstGeom prst="rect">
                      <a:avLst/>
                    </a:prstGeom>
                  </p:spPr>
                </p:pic>
              </p:grpSp>
              <p:sp>
                <p:nvSpPr>
                  <p:cNvPr id="32" name="TextBox 31"/>
                  <p:cNvSpPr txBox="1"/>
                  <p:nvPr/>
                </p:nvSpPr>
                <p:spPr>
                  <a:xfrm>
                    <a:off x="643281" y="5759534"/>
                    <a:ext cx="606209" cy="462044"/>
                  </a:xfrm>
                  <a:prstGeom prst="rect">
                    <a:avLst/>
                  </a:prstGeom>
                  <a:noFill/>
                </p:spPr>
                <p:txBody>
                  <a:bodyPr wrap="square" rtlCol="0">
                    <a:spAutoFit/>
                  </a:bodyPr>
                  <a:lstStyle/>
                  <a:p>
                    <a:r>
                      <a:rPr lang="en-US" dirty="0" smtClean="0"/>
                      <a:t>1.</a:t>
                    </a:r>
                    <a:endParaRPr lang="en-US" dirty="0"/>
                  </a:p>
                </p:txBody>
              </p:sp>
              <p:sp>
                <p:nvSpPr>
                  <p:cNvPr id="34" name="TextBox 33"/>
                  <p:cNvSpPr txBox="1"/>
                  <p:nvPr/>
                </p:nvSpPr>
                <p:spPr>
                  <a:xfrm>
                    <a:off x="2444374" y="4654403"/>
                    <a:ext cx="565444" cy="518544"/>
                  </a:xfrm>
                  <a:prstGeom prst="rect">
                    <a:avLst/>
                  </a:prstGeom>
                  <a:noFill/>
                </p:spPr>
                <p:txBody>
                  <a:bodyPr wrap="square" rtlCol="0">
                    <a:spAutoFit/>
                  </a:bodyPr>
                  <a:lstStyle/>
                  <a:p>
                    <a:r>
                      <a:rPr lang="en-US" dirty="0" smtClean="0"/>
                      <a:t>2.</a:t>
                    </a:r>
                    <a:endParaRPr lang="en-US" dirty="0"/>
                  </a:p>
                </p:txBody>
              </p:sp>
              <p:sp>
                <p:nvSpPr>
                  <p:cNvPr id="35" name="TextBox 34"/>
                  <p:cNvSpPr txBox="1"/>
                  <p:nvPr/>
                </p:nvSpPr>
                <p:spPr>
                  <a:xfrm>
                    <a:off x="4164136" y="2669674"/>
                    <a:ext cx="635929" cy="462044"/>
                  </a:xfrm>
                  <a:prstGeom prst="rect">
                    <a:avLst/>
                  </a:prstGeom>
                  <a:noFill/>
                </p:spPr>
                <p:txBody>
                  <a:bodyPr wrap="square" rtlCol="0">
                    <a:spAutoFit/>
                  </a:bodyPr>
                  <a:lstStyle/>
                  <a:p>
                    <a:r>
                      <a:rPr lang="en-US" dirty="0" smtClean="0"/>
                      <a:t>3.</a:t>
                    </a:r>
                    <a:endParaRPr lang="en-US" dirty="0"/>
                  </a:p>
                </p:txBody>
              </p:sp>
              <p:sp>
                <p:nvSpPr>
                  <p:cNvPr id="36" name="TextBox 35"/>
                  <p:cNvSpPr txBox="1"/>
                  <p:nvPr/>
                </p:nvSpPr>
                <p:spPr>
                  <a:xfrm>
                    <a:off x="6194572" y="3030449"/>
                    <a:ext cx="577299" cy="462044"/>
                  </a:xfrm>
                  <a:prstGeom prst="rect">
                    <a:avLst/>
                  </a:prstGeom>
                  <a:noFill/>
                </p:spPr>
                <p:txBody>
                  <a:bodyPr wrap="square" rtlCol="0">
                    <a:spAutoFit/>
                  </a:bodyPr>
                  <a:lstStyle/>
                  <a:p>
                    <a:r>
                      <a:rPr lang="en-US" dirty="0" smtClean="0"/>
                      <a:t>4.</a:t>
                    </a:r>
                    <a:endParaRPr lang="en-US" dirty="0"/>
                  </a:p>
                </p:txBody>
              </p:sp>
              <p:sp>
                <p:nvSpPr>
                  <p:cNvPr id="37" name="TextBox 36"/>
                  <p:cNvSpPr txBox="1"/>
                  <p:nvPr/>
                </p:nvSpPr>
                <p:spPr>
                  <a:xfrm>
                    <a:off x="5784857" y="5189595"/>
                    <a:ext cx="576792" cy="518544"/>
                  </a:xfrm>
                  <a:prstGeom prst="rect">
                    <a:avLst/>
                  </a:prstGeom>
                  <a:noFill/>
                </p:spPr>
                <p:txBody>
                  <a:bodyPr wrap="square" rtlCol="0">
                    <a:spAutoFit/>
                  </a:bodyPr>
                  <a:lstStyle/>
                  <a:p>
                    <a:r>
                      <a:rPr lang="en-US" dirty="0" smtClean="0">
                        <a:solidFill>
                          <a:schemeClr val="bg1"/>
                        </a:solidFill>
                      </a:rPr>
                      <a:t>5.</a:t>
                    </a:r>
                    <a:endParaRPr lang="en-US" dirty="0">
                      <a:solidFill>
                        <a:schemeClr val="bg1"/>
                      </a:solidFill>
                    </a:endParaRPr>
                  </a:p>
                </p:txBody>
              </p:sp>
              <p:sp>
                <p:nvSpPr>
                  <p:cNvPr id="38" name="TextBox 37"/>
                  <p:cNvSpPr txBox="1"/>
                  <p:nvPr/>
                </p:nvSpPr>
                <p:spPr>
                  <a:xfrm>
                    <a:off x="8304156" y="3758440"/>
                    <a:ext cx="567235" cy="462044"/>
                  </a:xfrm>
                  <a:prstGeom prst="rect">
                    <a:avLst/>
                  </a:prstGeom>
                  <a:noFill/>
                </p:spPr>
                <p:txBody>
                  <a:bodyPr wrap="square" rtlCol="0">
                    <a:spAutoFit/>
                  </a:bodyPr>
                  <a:lstStyle/>
                  <a:p>
                    <a:r>
                      <a:rPr lang="en-US" dirty="0" smtClean="0"/>
                      <a:t>6.</a:t>
                    </a:r>
                    <a:endParaRPr lang="en-US" dirty="0"/>
                  </a:p>
                </p:txBody>
              </p:sp>
              <p:cxnSp>
                <p:nvCxnSpPr>
                  <p:cNvPr id="42" name="Straight Arrow Connector 41"/>
                  <p:cNvCxnSpPr/>
                  <p:nvPr/>
                </p:nvCxnSpPr>
                <p:spPr>
                  <a:xfrm flipH="1">
                    <a:off x="10737669" y="3534668"/>
                    <a:ext cx="5688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11341127" y="4434129"/>
                    <a:ext cx="56883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rotWithShape="1">
                <a:blip r:embed="rId25">
                  <a:extLst>
                    <a:ext uri="{BEBA8EAE-BF5A-486C-A8C5-ECC9F3942E4B}">
                      <a14:imgProps xmlns:a14="http://schemas.microsoft.com/office/drawing/2010/main">
                        <a14:imgLayer r:embed="rId26">
                          <a14:imgEffect>
                            <a14:backgroundRemoval t="33766" b="84615" l="0" r="67433"/>
                          </a14:imgEffect>
                        </a14:imgLayer>
                      </a14:imgProps>
                    </a:ext>
                  </a:extLst>
                </a:blip>
                <a:srcRect t="34939" r="33285" b="15878"/>
                <a:stretch/>
              </p:blipFill>
              <p:spPr>
                <a:xfrm rot="19934615">
                  <a:off x="691278" y="5779782"/>
                  <a:ext cx="1929651" cy="1422573"/>
                </a:xfrm>
                <a:prstGeom prst="rect">
                  <a:avLst/>
                </a:prstGeom>
              </p:spPr>
            </p:pic>
          </p:grpSp>
          <p:sp>
            <p:nvSpPr>
              <p:cNvPr id="82" name="TextBox 81"/>
              <p:cNvSpPr txBox="1"/>
              <p:nvPr/>
            </p:nvSpPr>
            <p:spPr>
              <a:xfrm>
                <a:off x="10737295" y="3325973"/>
                <a:ext cx="396106" cy="369332"/>
              </a:xfrm>
              <a:prstGeom prst="rect">
                <a:avLst/>
              </a:prstGeom>
              <a:noFill/>
            </p:spPr>
            <p:txBody>
              <a:bodyPr wrap="square" rtlCol="0">
                <a:spAutoFit/>
              </a:bodyPr>
              <a:lstStyle/>
              <a:p>
                <a:r>
                  <a:rPr lang="en-US" dirty="0" smtClean="0"/>
                  <a:t>7.</a:t>
                </a:r>
                <a:endParaRPr lang="en-US" dirty="0"/>
              </a:p>
            </p:txBody>
          </p:sp>
        </p:grpSp>
        <p:sp>
          <p:nvSpPr>
            <p:cNvPr id="11" name="TextBox 10"/>
            <p:cNvSpPr txBox="1"/>
            <p:nvPr/>
          </p:nvSpPr>
          <p:spPr>
            <a:xfrm>
              <a:off x="8358622" y="4616219"/>
              <a:ext cx="531340" cy="215444"/>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serving</a:t>
              </a:r>
              <a:endParaRPr lang="en-US" sz="800" dirty="0">
                <a:latin typeface="Arial" panose="020B0604020202020204" pitchFamily="34" charset="0"/>
                <a:cs typeface="Arial" panose="020B0604020202020204" pitchFamily="34" charset="0"/>
              </a:endParaRPr>
            </a:p>
          </p:txBody>
        </p:sp>
        <p:sp>
          <p:nvSpPr>
            <p:cNvPr id="60" name="TextBox 59"/>
            <p:cNvSpPr txBox="1"/>
            <p:nvPr/>
          </p:nvSpPr>
          <p:spPr>
            <a:xfrm>
              <a:off x="8361739" y="4915122"/>
              <a:ext cx="531340" cy="215444"/>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serving</a:t>
              </a:r>
              <a:endParaRPr lang="en-US" sz="800" dirty="0">
                <a:latin typeface="Arial" panose="020B0604020202020204" pitchFamily="34" charset="0"/>
                <a:cs typeface="Arial" panose="020B0604020202020204" pitchFamily="34" charset="0"/>
              </a:endParaRP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11311879" y="6096252"/>
            <a:ext cx="609600" cy="609600"/>
          </a:xfrm>
          <a:prstGeom prst="rect">
            <a:avLst/>
          </a:prstGeom>
        </p:spPr>
      </p:pic>
    </p:spTree>
    <p:extLst>
      <p:ext uri="{BB962C8B-B14F-4D97-AF65-F5344CB8AC3E}">
        <p14:creationId xmlns:p14="http://schemas.microsoft.com/office/powerpoint/2010/main" val="3839882742"/>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4469" y="1319964"/>
            <a:ext cx="11089020" cy="705655"/>
          </a:xfrm>
        </p:spPr>
        <p:txBody>
          <a:bodyPr>
            <a:normAutofit/>
          </a:bodyPr>
          <a:lstStyle/>
          <a:p>
            <a:r>
              <a:rPr lang="en-US" sz="4000" dirty="0" smtClean="0">
                <a:solidFill>
                  <a:schemeClr val="tx2"/>
                </a:solidFill>
                <a:latin typeface="Arial" panose="020B0604020202020204" pitchFamily="34" charset="0"/>
                <a:cs typeface="Arial" panose="020B0604020202020204" pitchFamily="34" charset="0"/>
              </a:rPr>
              <a:t>Useable vs. Concentrate </a:t>
            </a:r>
            <a:endParaRPr lang="en-US" sz="4000" dirty="0">
              <a:solidFill>
                <a:schemeClr val="tx2"/>
              </a:solidFill>
              <a:latin typeface="Arial" panose="020B0604020202020204" pitchFamily="34" charset="0"/>
              <a:cs typeface="Arial" panose="020B0604020202020204" pitchFamily="34" charset="0"/>
            </a:endParaRPr>
          </a:p>
        </p:txBody>
      </p:sp>
      <p:sp>
        <p:nvSpPr>
          <p:cNvPr id="5" name="TextBox 4"/>
          <p:cNvSpPr txBox="1"/>
          <p:nvPr/>
        </p:nvSpPr>
        <p:spPr>
          <a:xfrm>
            <a:off x="512467" y="2238644"/>
            <a:ext cx="11382667" cy="1323439"/>
          </a:xfrm>
          <a:prstGeom prst="rect">
            <a:avLst/>
          </a:prstGeom>
          <a:noFill/>
        </p:spPr>
        <p:txBody>
          <a:bodyPr wrap="square" rtlCol="0">
            <a:spAutoFit/>
          </a:bodyPr>
          <a:lstStyle/>
          <a:p>
            <a:r>
              <a:rPr lang="en-US" sz="2000" dirty="0" smtClean="0">
                <a:solidFill>
                  <a:schemeClr val="tx2">
                    <a:lumMod val="75000"/>
                  </a:schemeClr>
                </a:solidFill>
                <a:latin typeface="Arial" panose="020B0604020202020204" pitchFamily="34" charset="0"/>
                <a:cs typeface="Arial" panose="020B0604020202020204" pitchFamily="34" charset="0"/>
              </a:rPr>
              <a:t>If a processor infuses useable cannabis (a pre-rolled joint) with a concentrate, the joint becomes a concentrate and must follow packaging and labeling, serving and transaction limits for concentrates. </a:t>
            </a:r>
          </a:p>
          <a:p>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5"/>
          <a:srcRect l="60302" t="14694" r="1259" b="12557"/>
          <a:stretch/>
        </p:blipFill>
        <p:spPr>
          <a:xfrm>
            <a:off x="6973595" y="4733952"/>
            <a:ext cx="2932405" cy="1693521"/>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688924557"/>
              </p:ext>
            </p:extLst>
          </p:nvPr>
        </p:nvGraphicFramePr>
        <p:xfrm>
          <a:off x="512467" y="3299158"/>
          <a:ext cx="11422859" cy="1776051"/>
        </p:xfrm>
        <a:graphic>
          <a:graphicData uri="http://schemas.openxmlformats.org/drawingml/2006/table">
            <a:tbl>
              <a:tblPr firstRow="1" bandRow="1">
                <a:tableStyleId>{2D5ABB26-0587-4C30-8999-92F81FD0307C}</a:tableStyleId>
              </a:tblPr>
              <a:tblGrid>
                <a:gridCol w="5025578">
                  <a:extLst>
                    <a:ext uri="{9D8B030D-6E8A-4147-A177-3AD203B41FA5}">
                      <a16:colId xmlns:a16="http://schemas.microsoft.com/office/drawing/2014/main" val="3804278758"/>
                    </a:ext>
                  </a:extLst>
                </a:gridCol>
                <a:gridCol w="6397281">
                  <a:extLst>
                    <a:ext uri="{9D8B030D-6E8A-4147-A177-3AD203B41FA5}">
                      <a16:colId xmlns:a16="http://schemas.microsoft.com/office/drawing/2014/main" val="3898816518"/>
                    </a:ext>
                  </a:extLst>
                </a:gridCol>
              </a:tblGrid>
              <a:tr h="1776051">
                <a:tc>
                  <a:txBody>
                    <a:bodyPr/>
                    <a:lstStyle/>
                    <a:p>
                      <a:r>
                        <a:rPr lang="en-US" sz="2000" b="0" dirty="0" smtClean="0">
                          <a:solidFill>
                            <a:schemeClr val="tx2">
                              <a:lumMod val="75000"/>
                            </a:schemeClr>
                          </a:solidFill>
                          <a:latin typeface="Arial" panose="020B0604020202020204" pitchFamily="34" charset="0"/>
                          <a:cs typeface="Arial" panose="020B0604020202020204" pitchFamily="34" charset="0"/>
                        </a:rPr>
                        <a:t>A concentrate unit (serving size) cannot exceed one gram. A unit is equal to one product. </a:t>
                      </a:r>
                    </a:p>
                  </a:txBody>
                  <a:tcPr/>
                </a:tc>
                <a:tc>
                  <a:txBody>
                    <a:bodyPr/>
                    <a:lstStyle/>
                    <a:p>
                      <a:r>
                        <a:rPr lang="en-US" sz="2000" b="0" dirty="0" smtClean="0">
                          <a:solidFill>
                            <a:schemeClr val="tx2">
                              <a:lumMod val="75000"/>
                            </a:schemeClr>
                          </a:solidFill>
                          <a:latin typeface="Arial" panose="020B0604020202020204" pitchFamily="34" charset="0"/>
                          <a:cs typeface="Arial" panose="020B0604020202020204" pitchFamily="34" charset="0"/>
                        </a:rPr>
                        <a:t>Transaction limit</a:t>
                      </a:r>
                      <a:r>
                        <a:rPr lang="en-US" sz="2000" b="0" baseline="0" dirty="0" smtClean="0">
                          <a:solidFill>
                            <a:schemeClr val="tx2">
                              <a:lumMod val="75000"/>
                            </a:schemeClr>
                          </a:solidFill>
                          <a:latin typeface="Arial" panose="020B0604020202020204" pitchFamily="34" charset="0"/>
                          <a:cs typeface="Arial" panose="020B0604020202020204" pitchFamily="34" charset="0"/>
                        </a:rPr>
                        <a:t> is</a:t>
                      </a:r>
                      <a:r>
                        <a:rPr lang="en-US" sz="2000" b="0" dirty="0" smtClean="0">
                          <a:solidFill>
                            <a:schemeClr val="tx2">
                              <a:lumMod val="75000"/>
                            </a:schemeClr>
                          </a:solidFill>
                          <a:latin typeface="Arial" panose="020B0604020202020204" pitchFamily="34" charset="0"/>
                          <a:cs typeface="Arial" panose="020B0604020202020204" pitchFamily="34" charset="0"/>
                        </a:rPr>
                        <a:t> seven grams of marijuana-infused extract or marijuana concentrate for inhalation.  A package may contain up</a:t>
                      </a:r>
                      <a:r>
                        <a:rPr lang="en-US" sz="2000" b="0" baseline="0" dirty="0" smtClean="0">
                          <a:solidFill>
                            <a:schemeClr val="tx2">
                              <a:lumMod val="75000"/>
                            </a:schemeClr>
                          </a:solidFill>
                          <a:latin typeface="Arial" panose="020B0604020202020204" pitchFamily="34" charset="0"/>
                          <a:cs typeface="Arial" panose="020B0604020202020204" pitchFamily="34" charset="0"/>
                        </a:rPr>
                        <a:t> to seven, one-gram infused joints in a package. </a:t>
                      </a:r>
                      <a:endParaRPr lang="en-US" sz="2000" b="0" dirty="0" smtClean="0">
                        <a:solidFill>
                          <a:schemeClr val="tx2">
                            <a:lumMod val="75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90901697"/>
                  </a:ext>
                </a:extLst>
              </a:tr>
            </a:tbl>
          </a:graphicData>
        </a:graphic>
      </p:graphicFrame>
      <p:pic>
        <p:nvPicPr>
          <p:cNvPr id="6" name="Picture 5"/>
          <p:cNvPicPr>
            <a:picLocks noChangeAspect="1"/>
          </p:cNvPicPr>
          <p:nvPr/>
        </p:nvPicPr>
        <p:blipFill rotWithShape="1">
          <a:blip r:embed="rId6"/>
          <a:srcRect t="12787" r="63109" b="17370"/>
          <a:stretch/>
        </p:blipFill>
        <p:spPr>
          <a:xfrm>
            <a:off x="1098867" y="4241061"/>
            <a:ext cx="3687085" cy="2128953"/>
          </a:xfrm>
          <a:prstGeom prst="rect">
            <a:avLst/>
          </a:prstGeom>
          <a:ln>
            <a:noFill/>
          </a:ln>
          <a:effectLst/>
        </p:spPr>
      </p:pic>
      <p:pic>
        <p:nvPicPr>
          <p:cNvPr id="7" name="Picture 6"/>
          <p:cNvPicPr>
            <a:picLocks noChangeAspect="1"/>
          </p:cNvPicPr>
          <p:nvPr/>
        </p:nvPicPr>
        <p:blipFill>
          <a:blip r:embed="rId7"/>
          <a:stretch>
            <a:fillRect/>
          </a:stretch>
        </p:blipFill>
        <p:spPr>
          <a:xfrm>
            <a:off x="0" y="0"/>
            <a:ext cx="12199153" cy="1060796"/>
          </a:xfrm>
          <a:prstGeom prst="rect">
            <a:avLst/>
          </a:prstGeom>
        </p:spPr>
      </p:pic>
      <p:cxnSp>
        <p:nvCxnSpPr>
          <p:cNvPr id="9" name="Straight Connector 8"/>
          <p:cNvCxnSpPr/>
          <p:nvPr/>
        </p:nvCxnSpPr>
        <p:spPr>
          <a:xfrm>
            <a:off x="5372352" y="3383391"/>
            <a:ext cx="30480" cy="2905760"/>
          </a:xfrm>
          <a:prstGeom prst="line">
            <a:avLst/>
          </a:prstGeom>
          <a:ln>
            <a:solidFill>
              <a:schemeClr val="accent5">
                <a:lumMod val="50000"/>
              </a:schemeClr>
            </a:solidFill>
          </a:ln>
        </p:spPr>
        <p:style>
          <a:lnRef idx="1">
            <a:schemeClr val="dk1"/>
          </a:lnRef>
          <a:fillRef idx="0">
            <a:schemeClr val="dk1"/>
          </a:fillRef>
          <a:effectRef idx="0">
            <a:schemeClr val="dk1"/>
          </a:effectRef>
          <a:fontRef idx="minor">
            <a:schemeClr val="tx1"/>
          </a:fontRef>
        </p:style>
      </p:cxn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5534" y="5852422"/>
            <a:ext cx="609600" cy="609600"/>
          </a:xfrm>
          <a:prstGeom prst="rect">
            <a:avLst/>
          </a:prstGeom>
        </p:spPr>
      </p:pic>
    </p:spTree>
    <p:extLst>
      <p:ext uri="{BB962C8B-B14F-4D97-AF65-F5344CB8AC3E}">
        <p14:creationId xmlns:p14="http://schemas.microsoft.com/office/powerpoint/2010/main" val="581492743"/>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15"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4248" y="1438749"/>
            <a:ext cx="11156349" cy="584522"/>
          </a:xfrm>
        </p:spPr>
        <p:txBody>
          <a:bodyPr>
            <a:normAutofit fontScale="90000"/>
          </a:bodyPr>
          <a:lstStyle/>
          <a:p>
            <a:r>
              <a:rPr lang="en-US" sz="4400" dirty="0" smtClean="0">
                <a:solidFill>
                  <a:schemeClr val="tx2"/>
                </a:solidFill>
                <a:latin typeface="Arial" panose="020B0604020202020204" pitchFamily="34" charset="0"/>
                <a:cs typeface="Arial" panose="020B0604020202020204" pitchFamily="34" charset="0"/>
              </a:rPr>
              <a:t>Concentrate</a:t>
            </a:r>
            <a:r>
              <a:rPr lang="en-US" sz="4400" dirty="0" smtClean="0">
                <a:solidFill>
                  <a:schemeClr val="accent5">
                    <a:lumMod val="50000"/>
                  </a:schemeClr>
                </a:solidFill>
                <a:latin typeface="Arial" panose="020B0604020202020204" pitchFamily="34" charset="0"/>
                <a:cs typeface="Arial" panose="020B0604020202020204" pitchFamily="34" charset="0"/>
              </a:rPr>
              <a:t>s</a:t>
            </a:r>
            <a:r>
              <a:rPr lang="en-US" sz="4000" dirty="0" smtClean="0">
                <a:solidFill>
                  <a:schemeClr val="tx2"/>
                </a:solidFill>
                <a:latin typeface="Arial" panose="020B0604020202020204" pitchFamily="34" charset="0"/>
                <a:cs typeface="Arial" panose="020B0604020202020204" pitchFamily="34" charset="0"/>
              </a:rPr>
              <a:t> </a:t>
            </a:r>
            <a:endParaRPr lang="en-US" sz="4000" dirty="0">
              <a:solidFill>
                <a:schemeClr val="tx2"/>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5"/>
          <a:stretch>
            <a:fillRect/>
          </a:stretch>
        </p:blipFill>
        <p:spPr>
          <a:xfrm>
            <a:off x="-7153" y="0"/>
            <a:ext cx="12199153" cy="1060796"/>
          </a:xfrm>
          <a:prstGeom prst="rect">
            <a:avLst/>
          </a:prstGeom>
        </p:spPr>
      </p:pic>
      <p:graphicFrame>
        <p:nvGraphicFramePr>
          <p:cNvPr id="25" name="Table 24"/>
          <p:cNvGraphicFramePr>
            <a:graphicFrameLocks noGrp="1"/>
          </p:cNvGraphicFramePr>
          <p:nvPr>
            <p:extLst>
              <p:ext uri="{D42A27DB-BD31-4B8C-83A1-F6EECF244321}">
                <p14:modId xmlns:p14="http://schemas.microsoft.com/office/powerpoint/2010/main" val="4219856022"/>
              </p:ext>
            </p:extLst>
          </p:nvPr>
        </p:nvGraphicFramePr>
        <p:xfrm>
          <a:off x="543223" y="2173458"/>
          <a:ext cx="6633432" cy="2087768"/>
        </p:xfrm>
        <a:graphic>
          <a:graphicData uri="http://schemas.openxmlformats.org/drawingml/2006/table">
            <a:tbl>
              <a:tblPr firstRow="1" bandRow="1">
                <a:tableStyleId>{2D5ABB26-0587-4C30-8999-92F81FD0307C}</a:tableStyleId>
              </a:tblPr>
              <a:tblGrid>
                <a:gridCol w="6633432">
                  <a:extLst>
                    <a:ext uri="{9D8B030D-6E8A-4147-A177-3AD203B41FA5}">
                      <a16:colId xmlns:a16="http://schemas.microsoft.com/office/drawing/2014/main" val="3804278758"/>
                    </a:ext>
                  </a:extLst>
                </a:gridCol>
              </a:tblGrid>
              <a:tr h="2087768">
                <a:tc>
                  <a:txBody>
                    <a:bodyPr/>
                    <a:lstStyle/>
                    <a:p>
                      <a:pPr>
                        <a:lnSpc>
                          <a:spcPct val="100000"/>
                        </a:lnSpc>
                        <a:spcBef>
                          <a:spcPts val="600"/>
                        </a:spcBef>
                        <a:spcAft>
                          <a:spcPts val="600"/>
                        </a:spcAft>
                      </a:pPr>
                      <a:r>
                        <a:rPr lang="en-US" sz="1800" b="0" dirty="0" smtClean="0">
                          <a:solidFill>
                            <a:schemeClr val="tx2"/>
                          </a:solidFill>
                          <a:latin typeface="Arial" panose="020B0604020202020204" pitchFamily="34" charset="0"/>
                          <a:cs typeface="Arial" panose="020B0604020202020204" pitchFamily="34" charset="0"/>
                        </a:rPr>
                        <a:t>A concentrate must be packaged</a:t>
                      </a:r>
                      <a:r>
                        <a:rPr lang="en-US" sz="1800" b="0" baseline="0" dirty="0" smtClean="0">
                          <a:solidFill>
                            <a:schemeClr val="tx2"/>
                          </a:solidFill>
                          <a:latin typeface="Arial" panose="020B0604020202020204" pitchFamily="34" charset="0"/>
                          <a:cs typeface="Arial" panose="020B0604020202020204" pitchFamily="34" charset="0"/>
                        </a:rPr>
                        <a:t> in child resistant packaging consistent with 16 C.F.R. Part 1700, Poison Prevention Packaging Act; or </a:t>
                      </a:r>
                      <a:br>
                        <a:rPr lang="en-US" sz="1800" b="0" baseline="0" dirty="0" smtClean="0">
                          <a:solidFill>
                            <a:schemeClr val="tx2"/>
                          </a:solidFill>
                          <a:latin typeface="Arial" panose="020B0604020202020204" pitchFamily="34" charset="0"/>
                          <a:cs typeface="Arial" panose="020B0604020202020204" pitchFamily="34" charset="0"/>
                        </a:rPr>
                      </a:br>
                      <a:r>
                        <a:rPr lang="en-US" sz="1800" b="0" baseline="0" dirty="0" smtClean="0">
                          <a:solidFill>
                            <a:schemeClr val="tx2"/>
                          </a:solidFill>
                          <a:latin typeface="Arial" panose="020B0604020202020204" pitchFamily="34" charset="0"/>
                          <a:cs typeface="Arial" panose="020B0604020202020204" pitchFamily="34" charset="0"/>
                        </a:rPr>
                        <a:t>In plastic that is two mil or greater in thickness, heat sealed without an easy-open tab, dimple, corner, or flap. </a:t>
                      </a:r>
                      <a:endParaRPr lang="en-US" sz="1800" b="0" dirty="0" smtClean="0">
                        <a:solidFill>
                          <a:schemeClr val="tx2"/>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90901697"/>
                  </a:ext>
                </a:extLst>
              </a:tr>
            </a:tbl>
          </a:graphicData>
        </a:graphic>
      </p:graphicFrame>
      <p:pic>
        <p:nvPicPr>
          <p:cNvPr id="16" name="Picture 15"/>
          <p:cNvPicPr>
            <a:picLocks noChangeAspect="1"/>
          </p:cNvPicPr>
          <p:nvPr/>
        </p:nvPicPr>
        <p:blipFill>
          <a:blip r:embed="rId6"/>
          <a:stretch>
            <a:fillRect/>
          </a:stretch>
        </p:blipFill>
        <p:spPr>
          <a:xfrm>
            <a:off x="7332932" y="1438749"/>
            <a:ext cx="4383404" cy="4346825"/>
          </a:xfrm>
          <a:prstGeom prst="rect">
            <a:avLst/>
          </a:prstGeom>
        </p:spPr>
      </p:pic>
      <p:pic>
        <p:nvPicPr>
          <p:cNvPr id="1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5797" y="6040492"/>
            <a:ext cx="609600" cy="609600"/>
          </a:xfrm>
          <a:prstGeom prst="rect">
            <a:avLst/>
          </a:prstGeom>
        </p:spPr>
      </p:pic>
      <p:grpSp>
        <p:nvGrpSpPr>
          <p:cNvPr id="4" name="Group 3"/>
          <p:cNvGrpSpPr/>
          <p:nvPr/>
        </p:nvGrpSpPr>
        <p:grpSpPr>
          <a:xfrm>
            <a:off x="456384" y="3830339"/>
            <a:ext cx="6807110" cy="2819753"/>
            <a:chOff x="340906" y="3796803"/>
            <a:chExt cx="7339135" cy="2872552"/>
          </a:xfrm>
        </p:grpSpPr>
        <p:pic>
          <p:nvPicPr>
            <p:cNvPr id="9" name="Picture 8"/>
            <p:cNvPicPr>
              <a:picLocks noChangeAspect="1"/>
            </p:cNvPicPr>
            <p:nvPr/>
          </p:nvPicPr>
          <p:blipFill>
            <a:blip r:embed="rId8"/>
            <a:stretch>
              <a:fillRect/>
            </a:stretch>
          </p:blipFill>
          <p:spPr>
            <a:xfrm>
              <a:off x="617888" y="4261226"/>
              <a:ext cx="5669771" cy="2408129"/>
            </a:xfrm>
            <a:prstGeom prst="rect">
              <a:avLst/>
            </a:prstGeom>
          </p:spPr>
        </p:pic>
        <p:sp>
          <p:nvSpPr>
            <p:cNvPr id="26" name="TextBox 25"/>
            <p:cNvSpPr txBox="1"/>
            <p:nvPr/>
          </p:nvSpPr>
          <p:spPr>
            <a:xfrm>
              <a:off x="4522388" y="5099099"/>
              <a:ext cx="1541537" cy="423278"/>
            </a:xfrm>
            <a:prstGeom prst="rect">
              <a:avLst/>
            </a:prstGeom>
            <a:noFill/>
          </p:spPr>
          <p:txBody>
            <a:bodyPr wrap="square" rtlCol="0">
              <a:spAutoFit/>
            </a:bodyPr>
            <a:lstStyle/>
            <a:p>
              <a:pPr algn="ctr"/>
              <a:r>
                <a:rPr lang="en-US" sz="1200" dirty="0">
                  <a:solidFill>
                    <a:schemeClr val="tx2"/>
                  </a:solidFill>
                  <a:latin typeface="Arial" panose="020B0604020202020204" pitchFamily="34" charset="0"/>
                  <a:cs typeface="Arial" panose="020B0604020202020204" pitchFamily="34" charset="0"/>
                </a:rPr>
                <a:t>C</a:t>
              </a:r>
              <a:r>
                <a:rPr lang="en-US" sz="1200" dirty="0" smtClean="0">
                  <a:solidFill>
                    <a:schemeClr val="tx2"/>
                  </a:solidFill>
                  <a:latin typeface="Arial" panose="020B0604020202020204" pitchFamily="34" charset="0"/>
                  <a:cs typeface="Arial" panose="020B0604020202020204" pitchFamily="34" charset="0"/>
                </a:rPr>
                <a:t>hild resistant </a:t>
              </a:r>
              <a:r>
                <a:rPr lang="en-US" sz="1200" dirty="0">
                  <a:solidFill>
                    <a:schemeClr val="tx2"/>
                  </a:solidFill>
                  <a:latin typeface="Arial" panose="020B0604020202020204" pitchFamily="34" charset="0"/>
                  <a:cs typeface="Arial" panose="020B0604020202020204" pitchFamily="34" charset="0"/>
                </a:rPr>
                <a:t>lid</a:t>
              </a:r>
              <a:br>
                <a:rPr lang="en-US" sz="1200" dirty="0">
                  <a:solidFill>
                    <a:schemeClr val="tx2"/>
                  </a:solidFill>
                  <a:latin typeface="Arial" panose="020B0604020202020204" pitchFamily="34" charset="0"/>
                  <a:cs typeface="Arial" panose="020B0604020202020204" pitchFamily="34" charset="0"/>
                </a:rPr>
              </a:br>
              <a:r>
                <a:rPr lang="en-US" sz="900" dirty="0">
                  <a:solidFill>
                    <a:schemeClr val="tx2"/>
                  </a:solidFill>
                  <a:latin typeface="Arial" panose="020B0604020202020204" pitchFamily="34" charset="0"/>
                  <a:cs typeface="Arial" panose="020B0604020202020204" pitchFamily="34" charset="0"/>
                </a:rPr>
                <a:t>(One time use product) </a:t>
              </a:r>
            </a:p>
          </p:txBody>
        </p:sp>
        <p:sp>
          <p:nvSpPr>
            <p:cNvPr id="27" name="TextBox 26"/>
            <p:cNvSpPr txBox="1"/>
            <p:nvPr/>
          </p:nvSpPr>
          <p:spPr>
            <a:xfrm>
              <a:off x="2604313" y="4385961"/>
              <a:ext cx="1696919" cy="470310"/>
            </a:xfrm>
            <a:prstGeom prst="rect">
              <a:avLst/>
            </a:prstGeom>
            <a:noFill/>
          </p:spPr>
          <p:txBody>
            <a:bodyPr wrap="square" rtlCol="0">
              <a:spAutoFit/>
            </a:bodyPr>
            <a:lstStyle/>
            <a:p>
              <a:pPr algn="ctr"/>
              <a:r>
                <a:rPr lang="en-US" sz="1200" dirty="0" smtClean="0">
                  <a:solidFill>
                    <a:schemeClr val="tx2"/>
                  </a:solidFill>
                  <a:latin typeface="Arial" panose="020B0604020202020204" pitchFamily="34" charset="0"/>
                  <a:cs typeface="Arial" panose="020B0604020202020204" pitchFamily="34" charset="0"/>
                </a:rPr>
                <a:t>Heat seal </a:t>
              </a:r>
              <a:r>
                <a:rPr lang="en-US" sz="1200" dirty="0">
                  <a:solidFill>
                    <a:schemeClr val="tx2"/>
                  </a:solidFill>
                  <a:latin typeface="Arial" panose="020B0604020202020204" pitchFamily="34" charset="0"/>
                  <a:cs typeface="Arial" panose="020B0604020202020204" pitchFamily="34" charset="0"/>
                </a:rPr>
                <a:t>around </a:t>
              </a:r>
              <a:r>
                <a:rPr lang="en-US" sz="1200" dirty="0" smtClean="0">
                  <a:solidFill>
                    <a:schemeClr val="tx2"/>
                  </a:solidFill>
                  <a:latin typeface="Arial" panose="020B0604020202020204" pitchFamily="34" charset="0"/>
                  <a:cs typeface="Arial" panose="020B0604020202020204" pitchFamily="34" charset="0"/>
                </a:rPr>
                <a:t>lid</a:t>
              </a:r>
              <a:br>
                <a:rPr lang="en-US" sz="1200" dirty="0" smtClean="0">
                  <a:solidFill>
                    <a:schemeClr val="tx2"/>
                  </a:solidFill>
                  <a:latin typeface="Arial" panose="020B0604020202020204" pitchFamily="34" charset="0"/>
                  <a:cs typeface="Arial" panose="020B0604020202020204" pitchFamily="34" charset="0"/>
                </a:rPr>
              </a:br>
              <a:r>
                <a:rPr lang="en-US" sz="1200" dirty="0" smtClean="0">
                  <a:solidFill>
                    <a:schemeClr val="tx2"/>
                  </a:solidFill>
                  <a:latin typeface="Arial" panose="020B0604020202020204" pitchFamily="34" charset="0"/>
                  <a:cs typeface="Arial" panose="020B0604020202020204" pitchFamily="34" charset="0"/>
                </a:rPr>
                <a:t>(</a:t>
              </a:r>
              <a:r>
                <a:rPr lang="en-US" sz="900" dirty="0" smtClean="0">
                  <a:solidFill>
                    <a:schemeClr val="tx2"/>
                  </a:solidFill>
                  <a:latin typeface="Arial" panose="020B0604020202020204" pitchFamily="34" charset="0"/>
                  <a:cs typeface="Arial" panose="020B0604020202020204" pitchFamily="34" charset="0"/>
                </a:rPr>
                <a:t>One time use product) </a:t>
              </a:r>
              <a:endParaRPr lang="en-US" sz="1100" dirty="0">
                <a:solidFill>
                  <a:schemeClr val="tx2"/>
                </a:solidFill>
                <a:latin typeface="Arial" panose="020B0604020202020204" pitchFamily="34" charset="0"/>
                <a:cs typeface="Arial" panose="020B0604020202020204" pitchFamily="34" charset="0"/>
              </a:endParaRPr>
            </a:p>
          </p:txBody>
        </p:sp>
        <p:sp>
          <p:nvSpPr>
            <p:cNvPr id="28" name="TextBox 27"/>
            <p:cNvSpPr txBox="1"/>
            <p:nvPr/>
          </p:nvSpPr>
          <p:spPr>
            <a:xfrm>
              <a:off x="340906" y="3796803"/>
              <a:ext cx="2625687" cy="438955"/>
            </a:xfrm>
            <a:prstGeom prst="rect">
              <a:avLst/>
            </a:prstGeom>
            <a:noFill/>
          </p:spPr>
          <p:txBody>
            <a:bodyPr wrap="square" rtlCol="0">
              <a:spAutoFit/>
            </a:bodyPr>
            <a:lstStyle/>
            <a:p>
              <a:pPr algn="ctr"/>
              <a:r>
                <a:rPr lang="en-US" sz="1200" dirty="0" smtClean="0">
                  <a:solidFill>
                    <a:schemeClr val="tx2"/>
                  </a:solidFill>
                  <a:latin typeface="Arial" panose="020B0604020202020204" pitchFamily="34" charset="0"/>
                  <a:cs typeface="Arial" panose="020B0604020202020204" pitchFamily="34" charset="0"/>
                </a:rPr>
                <a:t>Child resistant re-sealable bag</a:t>
              </a:r>
              <a:br>
                <a:rPr lang="en-US" sz="1200" dirty="0" smtClean="0">
                  <a:solidFill>
                    <a:schemeClr val="tx2"/>
                  </a:solidFill>
                  <a:latin typeface="Arial" panose="020B0604020202020204" pitchFamily="34" charset="0"/>
                  <a:cs typeface="Arial" panose="020B0604020202020204" pitchFamily="34" charset="0"/>
                </a:rPr>
              </a:br>
              <a:r>
                <a:rPr lang="en-US" sz="900" dirty="0" smtClean="0">
                  <a:solidFill>
                    <a:schemeClr val="tx2"/>
                  </a:solidFill>
                  <a:latin typeface="Arial" panose="020B0604020202020204" pitchFamily="34" charset="0"/>
                  <a:cs typeface="Arial" panose="020B0604020202020204" pitchFamily="34" charset="0"/>
                </a:rPr>
                <a:t>(Multiple use product)</a:t>
              </a:r>
              <a:endParaRPr lang="en-US" sz="900" dirty="0">
                <a:solidFill>
                  <a:schemeClr val="tx2"/>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4750" l="10000" r="90000"/>
                      </a14:imgEffect>
                    </a14:imgLayer>
                  </a14:imgProps>
                </a:ext>
              </a:extLst>
            </a:blip>
            <a:srcRect l="22715" t="22001" r="23857" b="5999"/>
            <a:stretch/>
          </p:blipFill>
          <p:spPr>
            <a:xfrm>
              <a:off x="6287659" y="5099099"/>
              <a:ext cx="1243226" cy="1540299"/>
            </a:xfrm>
            <a:prstGeom prst="rect">
              <a:avLst/>
            </a:prstGeom>
          </p:spPr>
        </p:pic>
        <p:sp>
          <p:nvSpPr>
            <p:cNvPr id="12" name="TextBox 11"/>
            <p:cNvSpPr txBox="1"/>
            <p:nvPr/>
          </p:nvSpPr>
          <p:spPr>
            <a:xfrm>
              <a:off x="6138504" y="4660144"/>
              <a:ext cx="1541537" cy="438955"/>
            </a:xfrm>
            <a:prstGeom prst="rect">
              <a:avLst/>
            </a:prstGeom>
            <a:noFill/>
          </p:spPr>
          <p:txBody>
            <a:bodyPr wrap="square" rtlCol="0">
              <a:spAutoFit/>
            </a:bodyPr>
            <a:lstStyle/>
            <a:p>
              <a:pPr algn="ctr"/>
              <a:r>
                <a:rPr lang="en-US" sz="1200" dirty="0">
                  <a:solidFill>
                    <a:schemeClr val="tx2"/>
                  </a:solidFill>
                  <a:latin typeface="Arial" panose="020B0604020202020204" pitchFamily="34" charset="0"/>
                  <a:cs typeface="Arial" panose="020B0604020202020204" pitchFamily="34" charset="0"/>
                </a:rPr>
                <a:t>C</a:t>
              </a:r>
              <a:r>
                <a:rPr lang="en-US" sz="1200" dirty="0" smtClean="0">
                  <a:solidFill>
                    <a:schemeClr val="tx2"/>
                  </a:solidFill>
                  <a:latin typeface="Arial" panose="020B0604020202020204" pitchFamily="34" charset="0"/>
                  <a:cs typeface="Arial" panose="020B0604020202020204" pitchFamily="34" charset="0"/>
                </a:rPr>
                <a:t>hild resistant </a:t>
              </a:r>
              <a:r>
                <a:rPr lang="en-US" sz="1200" dirty="0">
                  <a:solidFill>
                    <a:schemeClr val="tx2"/>
                  </a:solidFill>
                  <a:latin typeface="Arial" panose="020B0604020202020204" pitchFamily="34" charset="0"/>
                  <a:cs typeface="Arial" panose="020B0604020202020204" pitchFamily="34" charset="0"/>
                </a:rPr>
                <a:t>lid</a:t>
              </a:r>
              <a:br>
                <a:rPr lang="en-US" sz="1200" dirty="0">
                  <a:solidFill>
                    <a:schemeClr val="tx2"/>
                  </a:solidFill>
                  <a:latin typeface="Arial" panose="020B0604020202020204" pitchFamily="34" charset="0"/>
                  <a:cs typeface="Arial" panose="020B0604020202020204" pitchFamily="34" charset="0"/>
                </a:rPr>
              </a:br>
              <a:r>
                <a:rPr lang="en-US" sz="900" dirty="0" smtClean="0">
                  <a:solidFill>
                    <a:schemeClr val="tx2"/>
                  </a:solidFill>
                  <a:latin typeface="Arial" panose="020B0604020202020204" pitchFamily="34" charset="0"/>
                  <a:cs typeface="Arial" panose="020B0604020202020204" pitchFamily="34" charset="0"/>
                </a:rPr>
                <a:t>(Multiple use </a:t>
              </a:r>
              <a:r>
                <a:rPr lang="en-US" sz="900" dirty="0">
                  <a:solidFill>
                    <a:schemeClr val="tx2"/>
                  </a:solidFill>
                  <a:latin typeface="Arial" panose="020B0604020202020204" pitchFamily="34" charset="0"/>
                  <a:cs typeface="Arial" panose="020B0604020202020204" pitchFamily="34" charset="0"/>
                </a:rPr>
                <a:t>product) </a:t>
              </a:r>
            </a:p>
          </p:txBody>
        </p:sp>
      </p:grpSp>
    </p:spTree>
    <p:extLst>
      <p:ext uri="{BB962C8B-B14F-4D97-AF65-F5344CB8AC3E}">
        <p14:creationId xmlns:p14="http://schemas.microsoft.com/office/powerpoint/2010/main" val="2981888284"/>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1"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75480" y="1278398"/>
            <a:ext cx="11282635" cy="835734"/>
          </a:xfrm>
        </p:spPr>
        <p:txBody>
          <a:bodyPr>
            <a:normAutofit/>
          </a:bodyPr>
          <a:lstStyle/>
          <a:p>
            <a:r>
              <a:rPr lang="en-US" sz="4000" dirty="0" smtClean="0">
                <a:solidFill>
                  <a:schemeClr val="tx2"/>
                </a:solidFill>
                <a:latin typeface="Arial" panose="020B0604020202020204" pitchFamily="34" charset="0"/>
                <a:cs typeface="Arial" panose="020B0604020202020204" pitchFamily="34" charset="0"/>
              </a:rPr>
              <a:t>Vape Cartridges </a:t>
            </a:r>
            <a:endParaRPr lang="en-US" sz="4000" dirty="0">
              <a:solidFill>
                <a:schemeClr val="tx2"/>
              </a:solidFill>
              <a:latin typeface="Arial" panose="020B0604020202020204" pitchFamily="34" charset="0"/>
              <a:cs typeface="Arial" panose="020B0604020202020204" pitchFamily="34" charset="0"/>
            </a:endParaRPr>
          </a:p>
        </p:txBody>
      </p:sp>
      <p:sp>
        <p:nvSpPr>
          <p:cNvPr id="3" name="TextBox 2"/>
          <p:cNvSpPr txBox="1"/>
          <p:nvPr/>
        </p:nvSpPr>
        <p:spPr>
          <a:xfrm>
            <a:off x="6685960" y="2543172"/>
            <a:ext cx="4876800" cy="3170099"/>
          </a:xfrm>
          <a:prstGeom prst="rect">
            <a:avLst/>
          </a:prstGeom>
          <a:noFill/>
        </p:spPr>
        <p:txBody>
          <a:bodyPr wrap="square" rtlCol="0">
            <a:spAutoFit/>
          </a:bodyPr>
          <a:lstStyle/>
          <a:p>
            <a:r>
              <a:rPr lang="en-US" sz="2000" dirty="0">
                <a:solidFill>
                  <a:schemeClr val="tx2"/>
                </a:solidFill>
                <a:latin typeface="Arial" panose="020B0604020202020204" pitchFamily="34" charset="0"/>
                <a:cs typeface="Arial" panose="020B0604020202020204" pitchFamily="34" charset="0"/>
              </a:rPr>
              <a:t>The </a:t>
            </a:r>
            <a:r>
              <a:rPr lang="en-US" sz="2000" dirty="0" smtClean="0">
                <a:solidFill>
                  <a:schemeClr val="tx2"/>
                </a:solidFill>
                <a:latin typeface="Arial" panose="020B0604020202020204" pitchFamily="34" charset="0"/>
                <a:cs typeface="Arial" panose="020B0604020202020204" pitchFamily="34" charset="0"/>
              </a:rPr>
              <a:t>vape cartridge </a:t>
            </a:r>
            <a:r>
              <a:rPr lang="en-US" sz="2000" dirty="0">
                <a:solidFill>
                  <a:schemeClr val="tx2"/>
                </a:solidFill>
                <a:latin typeface="Arial" panose="020B0604020202020204" pitchFamily="34" charset="0"/>
                <a:cs typeface="Arial" panose="020B0604020202020204" pitchFamily="34" charset="0"/>
              </a:rPr>
              <a:t>is part of the paraphernalia (or function of the product), </a:t>
            </a:r>
            <a:r>
              <a:rPr lang="en-US" sz="2000" b="1" u="sng" dirty="0">
                <a:solidFill>
                  <a:schemeClr val="tx2"/>
                </a:solidFill>
                <a:latin typeface="Arial" panose="020B0604020202020204" pitchFamily="34" charset="0"/>
                <a:cs typeface="Arial" panose="020B0604020202020204" pitchFamily="34" charset="0"/>
              </a:rPr>
              <a:t>not</a:t>
            </a:r>
            <a:r>
              <a:rPr lang="en-US" sz="2000" dirty="0">
                <a:solidFill>
                  <a:schemeClr val="tx2"/>
                </a:solidFill>
                <a:latin typeface="Arial" panose="020B0604020202020204" pitchFamily="34" charset="0"/>
                <a:cs typeface="Arial" panose="020B0604020202020204" pitchFamily="34" charset="0"/>
              </a:rPr>
              <a:t> packaging</a:t>
            </a:r>
            <a:r>
              <a:rPr lang="en-US" sz="2000" dirty="0" smtClean="0">
                <a:solidFill>
                  <a:schemeClr val="tx2"/>
                </a:solidFill>
                <a:latin typeface="Arial" panose="020B0604020202020204" pitchFamily="34" charset="0"/>
                <a:cs typeface="Arial" panose="020B0604020202020204" pitchFamily="34" charset="0"/>
              </a:rPr>
              <a:t>. The outer packaging must meet the child resistant packaging requirement. </a:t>
            </a:r>
          </a:p>
          <a:p>
            <a:endParaRPr lang="en-US" sz="2000" dirty="0" smtClean="0">
              <a:solidFill>
                <a:schemeClr val="tx2"/>
              </a:solidFill>
              <a:latin typeface="Arial" panose="020B0604020202020204" pitchFamily="34" charset="0"/>
              <a:cs typeface="Arial" panose="020B0604020202020204" pitchFamily="34" charset="0"/>
            </a:endParaRPr>
          </a:p>
          <a:p>
            <a:r>
              <a:rPr lang="en-US" sz="2000" dirty="0" smtClean="0">
                <a:solidFill>
                  <a:schemeClr val="tx2"/>
                </a:solidFill>
                <a:latin typeface="Arial" panose="020B0604020202020204" pitchFamily="34" charset="0"/>
                <a:cs typeface="Arial" panose="020B0604020202020204" pitchFamily="34" charset="0"/>
              </a:rPr>
              <a:t>Exception would be if the cartridge itself is certified child resistant. A licensee would need to have the certification from the manufacturer on file</a:t>
            </a:r>
            <a:r>
              <a:rPr lang="en-US" sz="2000" dirty="0" smtClean="0">
                <a:latin typeface="Arial" panose="020B0604020202020204" pitchFamily="34" charset="0"/>
                <a:cs typeface="Arial" panose="020B0604020202020204" pitchFamily="34" charset="0"/>
              </a:rPr>
              <a:t>. </a:t>
            </a:r>
          </a:p>
        </p:txBody>
      </p:sp>
      <p:grpSp>
        <p:nvGrpSpPr>
          <p:cNvPr id="5" name="Group 4"/>
          <p:cNvGrpSpPr/>
          <p:nvPr/>
        </p:nvGrpSpPr>
        <p:grpSpPr>
          <a:xfrm>
            <a:off x="475480" y="2543172"/>
            <a:ext cx="5910080" cy="3705227"/>
            <a:chOff x="3643995" y="3381373"/>
            <a:chExt cx="4896856" cy="3194214"/>
          </a:xfrm>
        </p:grpSpPr>
        <p:pic>
          <p:nvPicPr>
            <p:cNvPr id="11" name="Picture 10"/>
            <p:cNvPicPr>
              <a:picLocks noChangeAspect="1"/>
            </p:cNvPicPr>
            <p:nvPr/>
          </p:nvPicPr>
          <p:blipFill rotWithShape="1">
            <a:blip r:embed="rId5"/>
            <a:srcRect l="4556" t="6996" r="4196" b="4313"/>
            <a:stretch/>
          </p:blipFill>
          <p:spPr>
            <a:xfrm>
              <a:off x="3643995" y="3381373"/>
              <a:ext cx="4896856" cy="3194214"/>
            </a:xfrm>
            <a:prstGeom prst="rect">
              <a:avLst/>
            </a:prstGeom>
          </p:spPr>
        </p:pic>
        <p:sp>
          <p:nvSpPr>
            <p:cNvPr id="16" name="Rounded Rectangle 15"/>
            <p:cNvSpPr/>
            <p:nvPr/>
          </p:nvSpPr>
          <p:spPr>
            <a:xfrm rot="21427719">
              <a:off x="5921034" y="5078639"/>
              <a:ext cx="332439" cy="331775"/>
            </a:xfrm>
            <a:prstGeom prst="round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Chord 16"/>
            <p:cNvSpPr/>
            <p:nvPr/>
          </p:nvSpPr>
          <p:spPr>
            <a:xfrm rot="13683724">
              <a:off x="6976126" y="5778048"/>
              <a:ext cx="342588" cy="322102"/>
            </a:xfrm>
            <a:prstGeom prst="chord">
              <a:avLst>
                <a:gd name="adj1" fmla="val 5435963"/>
                <a:gd name="adj2" fmla="val 1620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6"/>
            <a:stretch>
              <a:fillRect/>
            </a:stretch>
          </p:blipFill>
          <p:spPr>
            <a:xfrm rot="2770159">
              <a:off x="6470274" y="5016126"/>
              <a:ext cx="670618" cy="804813"/>
            </a:xfrm>
            <a:prstGeom prst="rect">
              <a:avLst/>
            </a:prstGeom>
          </p:spPr>
        </p:pic>
      </p:grpSp>
      <p:pic>
        <p:nvPicPr>
          <p:cNvPr id="4" name="Picture 3"/>
          <p:cNvPicPr>
            <a:picLocks noChangeAspect="1"/>
          </p:cNvPicPr>
          <p:nvPr/>
        </p:nvPicPr>
        <p:blipFill>
          <a:blip r:embed="rId7"/>
          <a:stretch>
            <a:fillRect/>
          </a:stretch>
        </p:blipFill>
        <p:spPr>
          <a:xfrm>
            <a:off x="-7153" y="0"/>
            <a:ext cx="12199153" cy="1060796"/>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49790" y="6047874"/>
            <a:ext cx="609600" cy="609600"/>
          </a:xfrm>
          <a:prstGeom prst="rect">
            <a:avLst/>
          </a:prstGeom>
        </p:spPr>
      </p:pic>
    </p:spTree>
    <p:extLst>
      <p:ext uri="{BB962C8B-B14F-4D97-AF65-F5344CB8AC3E}">
        <p14:creationId xmlns:p14="http://schemas.microsoft.com/office/powerpoint/2010/main" val="2220558951"/>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6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60502" y="1340528"/>
            <a:ext cx="11229333" cy="746501"/>
          </a:xfrm>
        </p:spPr>
        <p:txBody>
          <a:bodyPr>
            <a:normAutofit/>
          </a:bodyPr>
          <a:lstStyle/>
          <a:p>
            <a:r>
              <a:rPr lang="en-US" sz="4000" dirty="0" smtClean="0">
                <a:solidFill>
                  <a:schemeClr val="tx2"/>
                </a:solidFill>
                <a:latin typeface="Arial" panose="020B0604020202020204" pitchFamily="34" charset="0"/>
                <a:cs typeface="Arial" panose="020B0604020202020204" pitchFamily="34" charset="0"/>
              </a:rPr>
              <a:t>Concentrate and Vape Cartridge Packaging </a:t>
            </a:r>
            <a:endParaRPr lang="en-US" sz="4000" dirty="0">
              <a:solidFill>
                <a:schemeClr val="tx2"/>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7153" y="-12991"/>
            <a:ext cx="12199153" cy="1060796"/>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3414465781"/>
              </p:ext>
            </p:extLst>
          </p:nvPr>
        </p:nvGraphicFramePr>
        <p:xfrm>
          <a:off x="534433" y="2416097"/>
          <a:ext cx="10868396" cy="4238059"/>
        </p:xfrm>
        <a:graphic>
          <a:graphicData uri="http://schemas.openxmlformats.org/drawingml/2006/table">
            <a:tbl>
              <a:tblPr firstRow="1" bandRow="1">
                <a:tableStyleId>{2D5ABB26-0587-4C30-8999-92F81FD0307C}</a:tableStyleId>
              </a:tblPr>
              <a:tblGrid>
                <a:gridCol w="2889334">
                  <a:extLst>
                    <a:ext uri="{9D8B030D-6E8A-4147-A177-3AD203B41FA5}">
                      <a16:colId xmlns:a16="http://schemas.microsoft.com/office/drawing/2014/main" val="20000"/>
                    </a:ext>
                  </a:extLst>
                </a:gridCol>
                <a:gridCol w="2893326">
                  <a:extLst>
                    <a:ext uri="{9D8B030D-6E8A-4147-A177-3AD203B41FA5}">
                      <a16:colId xmlns:a16="http://schemas.microsoft.com/office/drawing/2014/main" val="3594746189"/>
                    </a:ext>
                  </a:extLst>
                </a:gridCol>
                <a:gridCol w="2552131">
                  <a:extLst>
                    <a:ext uri="{9D8B030D-6E8A-4147-A177-3AD203B41FA5}">
                      <a16:colId xmlns:a16="http://schemas.microsoft.com/office/drawing/2014/main" val="1599606677"/>
                    </a:ext>
                  </a:extLst>
                </a:gridCol>
                <a:gridCol w="2533605">
                  <a:extLst>
                    <a:ext uri="{9D8B030D-6E8A-4147-A177-3AD203B41FA5}">
                      <a16:colId xmlns:a16="http://schemas.microsoft.com/office/drawing/2014/main" val="2089351122"/>
                    </a:ext>
                  </a:extLst>
                </a:gridCol>
              </a:tblGrid>
              <a:tr h="2799779">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438280">
                <a:tc>
                  <a:txBody>
                    <a:bodyPr/>
                    <a:lstStyle/>
                    <a:p>
                      <a:r>
                        <a:rPr lang="en-US" sz="1400" dirty="0" smtClean="0">
                          <a:latin typeface="Arial" panose="020B0604020202020204" pitchFamily="34" charset="0"/>
                          <a:cs typeface="Arial" panose="020B0604020202020204" pitchFamily="34" charset="0"/>
                        </a:rPr>
                        <a:t>Wrap around plastic sides and a small glue dot is not compliant with child resistant packaging. </a:t>
                      </a:r>
                    </a:p>
                    <a:p>
                      <a:endParaRPr lang="en-US" sz="14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latin typeface="Arial" panose="020B0604020202020204" pitchFamily="34" charset="0"/>
                          <a:cs typeface="Arial" panose="020B0604020202020204" pitchFamily="34" charset="0"/>
                        </a:rPr>
                        <a:t>If the plastic tube the cartridge is in is certified child resistant, this packaging would be considered compliant.  If not, then this packaging (tube and box) are considered non-compliant.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latin typeface="Arial" panose="020B0604020202020204" pitchFamily="34" charset="0"/>
                          <a:cs typeface="Arial" panose="020B0604020202020204" pitchFamily="34" charset="0"/>
                        </a:rPr>
                        <a:t>This appears to be compliant packaging.  Heat sealed in 2mil or greater plastic with no easy open tab, dimple, corner, or flap.</a:t>
                      </a:r>
                    </a:p>
                    <a:p>
                      <a:endParaRPr lang="en-US" sz="14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smtClean="0">
                          <a:latin typeface="Arial" panose="020B0604020202020204" pitchFamily="34" charset="0"/>
                          <a:cs typeface="Arial" panose="020B0604020202020204" pitchFamily="34" charset="0"/>
                        </a:rPr>
                        <a:t>This appears to be an easy-open option with the perforation and would make this packaging non-compliant. </a:t>
                      </a:r>
                    </a:p>
                    <a:p>
                      <a:endParaRPr lang="en-US" sz="14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41456"/>
                  </a:ext>
                </a:extLst>
              </a:tr>
            </a:tbl>
          </a:graphicData>
        </a:graphic>
      </p:graphicFrame>
      <p:pic>
        <p:nvPicPr>
          <p:cNvPr id="1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7480" y="6044556"/>
            <a:ext cx="609600" cy="609600"/>
          </a:xfrm>
          <a:prstGeom prst="rect">
            <a:avLst/>
          </a:prstGeom>
        </p:spPr>
      </p:pic>
      <p:pic>
        <p:nvPicPr>
          <p:cNvPr id="56" name="Picture 55"/>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Lst>
          </a:blip>
          <a:srcRect l="17752" t="6861" r="18954" b="-710"/>
          <a:stretch/>
        </p:blipFill>
        <p:spPr>
          <a:xfrm>
            <a:off x="6598408" y="2391817"/>
            <a:ext cx="1873286" cy="2777632"/>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artisticGlowDiffused/>
                    </a14:imgEffect>
                    <a14:imgEffect>
                      <a14:brightnessContrast contrast="-40000"/>
                    </a14:imgEffect>
                  </a14:imgLayer>
                </a14:imgProps>
              </a:ext>
            </a:extLst>
          </a:blip>
          <a:srcRect l="39486" t="12324" r="40704" b="13467"/>
          <a:stretch/>
        </p:blipFill>
        <p:spPr>
          <a:xfrm flipH="1">
            <a:off x="7344288" y="3244298"/>
            <a:ext cx="418207" cy="1566668"/>
          </a:xfrm>
          <a:prstGeom prst="rect">
            <a:avLst/>
          </a:prstGeom>
        </p:spPr>
      </p:pic>
      <p:pic>
        <p:nvPicPr>
          <p:cNvPr id="55" name="Picture 54"/>
          <p:cNvPicPr>
            <a:picLocks noChangeAspect="1"/>
          </p:cNvPicPr>
          <p:nvPr/>
        </p:nvPicPr>
        <p:blipFill rotWithShape="1">
          <a:blip r:embed="rId11">
            <a:extLst>
              <a:ext uri="{28A0092B-C50C-407E-A947-70E740481C1C}">
                <a14:useLocalDpi xmlns:a14="http://schemas.microsoft.com/office/drawing/2010/main" val="0"/>
              </a:ext>
            </a:extLst>
          </a:blip>
          <a:srcRect l="10454" t="14440" r="50754" b="17804"/>
          <a:stretch/>
        </p:blipFill>
        <p:spPr>
          <a:xfrm>
            <a:off x="7276735" y="2635755"/>
            <a:ext cx="553309" cy="549270"/>
          </a:xfrm>
          <a:prstGeom prst="rect">
            <a:avLst/>
          </a:prstGeom>
        </p:spPr>
      </p:pic>
      <p:grpSp>
        <p:nvGrpSpPr>
          <p:cNvPr id="93" name="Group 92"/>
          <p:cNvGrpSpPr/>
          <p:nvPr/>
        </p:nvGrpSpPr>
        <p:grpSpPr>
          <a:xfrm>
            <a:off x="3593940" y="2226402"/>
            <a:ext cx="2505760" cy="2930172"/>
            <a:chOff x="3666165" y="2224313"/>
            <a:chExt cx="2505760" cy="2930172"/>
          </a:xfrm>
        </p:grpSpPr>
        <p:pic>
          <p:nvPicPr>
            <p:cNvPr id="46" name="Picture 45"/>
            <p:cNvPicPr>
              <a:picLocks noChangeAspect="1"/>
            </p:cNvPicPr>
            <p:nvPr/>
          </p:nvPicPr>
          <p:blipFill rotWithShape="1">
            <a:blip r:embed="rId12"/>
            <a:srcRect l="31439" t="1759" r="30040" b="4623"/>
            <a:stretch/>
          </p:blipFill>
          <p:spPr>
            <a:xfrm>
              <a:off x="5153794" y="2680123"/>
              <a:ext cx="1018131" cy="2474362"/>
            </a:xfrm>
            <a:prstGeom prst="rect">
              <a:avLst/>
            </a:prstGeom>
          </p:spPr>
        </p:pic>
        <p:grpSp>
          <p:nvGrpSpPr>
            <p:cNvPr id="92" name="Group 91"/>
            <p:cNvGrpSpPr/>
            <p:nvPr/>
          </p:nvGrpSpPr>
          <p:grpSpPr>
            <a:xfrm>
              <a:off x="3666165" y="2224313"/>
              <a:ext cx="1418881" cy="2842626"/>
              <a:chOff x="3666165" y="2224313"/>
              <a:chExt cx="1418881" cy="2842626"/>
            </a:xfrm>
          </p:grpSpPr>
          <p:sp>
            <p:nvSpPr>
              <p:cNvPr id="85" name="Rounded Rectangle 84"/>
              <p:cNvSpPr/>
              <p:nvPr/>
            </p:nvSpPr>
            <p:spPr>
              <a:xfrm>
                <a:off x="3965297" y="2224313"/>
                <a:ext cx="792733" cy="300880"/>
              </a:xfrm>
              <a:prstGeom prst="roundRect">
                <a:avLst>
                  <a:gd name="adj" fmla="val 50000"/>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81" name="Group 80"/>
              <p:cNvGrpSpPr/>
              <p:nvPr/>
            </p:nvGrpSpPr>
            <p:grpSpPr>
              <a:xfrm>
                <a:off x="3666165" y="2722502"/>
                <a:ext cx="1418881" cy="2344437"/>
                <a:chOff x="3891673" y="2666046"/>
                <a:chExt cx="901605" cy="1765420"/>
              </a:xfrm>
            </p:grpSpPr>
            <p:sp>
              <p:nvSpPr>
                <p:cNvPr id="31" name="Rectangle 30"/>
                <p:cNvSpPr/>
                <p:nvPr/>
              </p:nvSpPr>
              <p:spPr>
                <a:xfrm>
                  <a:off x="3901000" y="2666046"/>
                  <a:ext cx="892278" cy="1765420"/>
                </a:xfrm>
                <a:prstGeom prst="rect">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4" name="Rectangle 33"/>
                <p:cNvSpPr/>
                <p:nvPr/>
              </p:nvSpPr>
              <p:spPr>
                <a:xfrm>
                  <a:off x="3908563" y="3268171"/>
                  <a:ext cx="431174" cy="914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183665" y="3197198"/>
                  <a:ext cx="184499" cy="1037977"/>
                </a:xfrm>
                <a:prstGeom prst="rect">
                  <a:avLst/>
                </a:prstGeom>
                <a:solidFill>
                  <a:schemeClr val="bg1">
                    <a:lumMod val="75000"/>
                  </a:schemeClr>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rotWithShape="1">
                <a:blip r:embed="rId11">
                  <a:extLst>
                    <a:ext uri="{28A0092B-C50C-407E-A947-70E740481C1C}">
                      <a14:useLocalDpi xmlns:a14="http://schemas.microsoft.com/office/drawing/2010/main" val="0"/>
                    </a:ext>
                  </a:extLst>
                </a:blip>
                <a:srcRect l="10454" t="14440" r="50754" b="17804"/>
                <a:stretch/>
              </p:blipFill>
              <p:spPr>
                <a:xfrm>
                  <a:off x="4480127" y="4119048"/>
                  <a:ext cx="283221" cy="281154"/>
                </a:xfrm>
                <a:prstGeom prst="rect">
                  <a:avLst/>
                </a:prstGeom>
              </p:spPr>
            </p:pic>
            <p:sp>
              <p:nvSpPr>
                <p:cNvPr id="45" name="Rectangle 44"/>
                <p:cNvSpPr/>
                <p:nvPr/>
              </p:nvSpPr>
              <p:spPr>
                <a:xfrm>
                  <a:off x="3920532" y="2846470"/>
                  <a:ext cx="850108" cy="254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906329" y="3166592"/>
                  <a:ext cx="834636" cy="166701"/>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7" name="Rectangle 76"/>
                <p:cNvSpPr/>
                <p:nvPr/>
              </p:nvSpPr>
              <p:spPr>
                <a:xfrm>
                  <a:off x="3906576" y="4091156"/>
                  <a:ext cx="438107" cy="89295"/>
                </a:xfrm>
                <a:custGeom>
                  <a:avLst/>
                  <a:gdLst>
                    <a:gd name="connsiteX0" fmla="*/ 0 w 438107"/>
                    <a:gd name="connsiteY0" fmla="*/ 0 h 89295"/>
                    <a:gd name="connsiteX1" fmla="*/ 438107 w 438107"/>
                    <a:gd name="connsiteY1" fmla="*/ 0 h 89295"/>
                    <a:gd name="connsiteX2" fmla="*/ 438107 w 438107"/>
                    <a:gd name="connsiteY2" fmla="*/ 89295 h 89295"/>
                    <a:gd name="connsiteX3" fmla="*/ 0 w 438107"/>
                    <a:gd name="connsiteY3" fmla="*/ 89295 h 89295"/>
                    <a:gd name="connsiteX4" fmla="*/ 0 w 438107"/>
                    <a:gd name="connsiteY4" fmla="*/ 0 h 89295"/>
                    <a:gd name="connsiteX0" fmla="*/ 0 w 438107"/>
                    <a:gd name="connsiteY0" fmla="*/ 0 h 89295"/>
                    <a:gd name="connsiteX1" fmla="*/ 299015 w 438107"/>
                    <a:gd name="connsiteY1" fmla="*/ 0 h 89295"/>
                    <a:gd name="connsiteX2" fmla="*/ 438107 w 438107"/>
                    <a:gd name="connsiteY2" fmla="*/ 89295 h 89295"/>
                    <a:gd name="connsiteX3" fmla="*/ 0 w 438107"/>
                    <a:gd name="connsiteY3" fmla="*/ 89295 h 89295"/>
                    <a:gd name="connsiteX4" fmla="*/ 0 w 438107"/>
                    <a:gd name="connsiteY4" fmla="*/ 0 h 89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07" h="89295">
                      <a:moveTo>
                        <a:pt x="0" y="0"/>
                      </a:moveTo>
                      <a:lnTo>
                        <a:pt x="299015" y="0"/>
                      </a:lnTo>
                      <a:lnTo>
                        <a:pt x="438107" y="89295"/>
                      </a:lnTo>
                      <a:lnTo>
                        <a:pt x="0" y="89295"/>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rotWithShape="1">
                <a:blip r:embed="rId13"/>
                <a:srcRect l="1" t="26693" r="57832" b="9062"/>
                <a:stretch/>
              </p:blipFill>
              <p:spPr>
                <a:xfrm>
                  <a:off x="3891673" y="3329654"/>
                  <a:ext cx="285349" cy="808553"/>
                </a:xfrm>
                <a:prstGeom prst="rect">
                  <a:avLst/>
                </a:prstGeom>
              </p:spPr>
            </p:pic>
          </p:grpSp>
          <p:sp>
            <p:nvSpPr>
              <p:cNvPr id="84" name="Rectangle 83"/>
              <p:cNvSpPr/>
              <p:nvPr/>
            </p:nvSpPr>
            <p:spPr>
              <a:xfrm>
                <a:off x="3680843" y="2391817"/>
                <a:ext cx="1404203" cy="320244"/>
              </a:xfrm>
              <a:custGeom>
                <a:avLst/>
                <a:gdLst>
                  <a:gd name="connsiteX0" fmla="*/ 0 w 1404203"/>
                  <a:gd name="connsiteY0" fmla="*/ 0 h 324151"/>
                  <a:gd name="connsiteX1" fmla="*/ 1404203 w 1404203"/>
                  <a:gd name="connsiteY1" fmla="*/ 0 h 324151"/>
                  <a:gd name="connsiteX2" fmla="*/ 1404203 w 1404203"/>
                  <a:gd name="connsiteY2" fmla="*/ 324151 h 324151"/>
                  <a:gd name="connsiteX3" fmla="*/ 0 w 1404203"/>
                  <a:gd name="connsiteY3" fmla="*/ 324151 h 324151"/>
                  <a:gd name="connsiteX4" fmla="*/ 0 w 1404203"/>
                  <a:gd name="connsiteY4" fmla="*/ 0 h 324151"/>
                  <a:gd name="connsiteX0" fmla="*/ 35169 w 1404203"/>
                  <a:gd name="connsiteY0" fmla="*/ 3907 h 324151"/>
                  <a:gd name="connsiteX1" fmla="*/ 1404203 w 1404203"/>
                  <a:gd name="connsiteY1" fmla="*/ 0 h 324151"/>
                  <a:gd name="connsiteX2" fmla="*/ 1404203 w 1404203"/>
                  <a:gd name="connsiteY2" fmla="*/ 324151 h 324151"/>
                  <a:gd name="connsiteX3" fmla="*/ 0 w 1404203"/>
                  <a:gd name="connsiteY3" fmla="*/ 324151 h 324151"/>
                  <a:gd name="connsiteX4" fmla="*/ 35169 w 1404203"/>
                  <a:gd name="connsiteY4" fmla="*/ 3907 h 324151"/>
                  <a:gd name="connsiteX0" fmla="*/ 35169 w 1404203"/>
                  <a:gd name="connsiteY0" fmla="*/ 0 h 320244"/>
                  <a:gd name="connsiteX1" fmla="*/ 1369033 w 1404203"/>
                  <a:gd name="connsiteY1" fmla="*/ 1 h 320244"/>
                  <a:gd name="connsiteX2" fmla="*/ 1404203 w 1404203"/>
                  <a:gd name="connsiteY2" fmla="*/ 320244 h 320244"/>
                  <a:gd name="connsiteX3" fmla="*/ 0 w 1404203"/>
                  <a:gd name="connsiteY3" fmla="*/ 320244 h 320244"/>
                  <a:gd name="connsiteX4" fmla="*/ 35169 w 1404203"/>
                  <a:gd name="connsiteY4" fmla="*/ 0 h 320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203" h="320244">
                    <a:moveTo>
                      <a:pt x="35169" y="0"/>
                    </a:moveTo>
                    <a:lnTo>
                      <a:pt x="1369033" y="1"/>
                    </a:lnTo>
                    <a:lnTo>
                      <a:pt x="1404203" y="320244"/>
                    </a:lnTo>
                    <a:lnTo>
                      <a:pt x="0" y="320244"/>
                    </a:lnTo>
                    <a:lnTo>
                      <a:pt x="35169" y="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grpSp>
        <p:nvGrpSpPr>
          <p:cNvPr id="21" name="Group 20"/>
          <p:cNvGrpSpPr/>
          <p:nvPr/>
        </p:nvGrpSpPr>
        <p:grpSpPr>
          <a:xfrm rot="511139">
            <a:off x="2422537" y="2597348"/>
            <a:ext cx="501488" cy="213997"/>
            <a:chOff x="4764709" y="4059279"/>
            <a:chExt cx="559510" cy="168855"/>
          </a:xfrm>
          <a:solidFill>
            <a:schemeClr val="bg1">
              <a:lumMod val="95000"/>
            </a:schemeClr>
          </a:solidFill>
        </p:grpSpPr>
        <p:sp>
          <p:nvSpPr>
            <p:cNvPr id="19" name="Rounded Rectangle 18"/>
            <p:cNvSpPr/>
            <p:nvPr/>
          </p:nvSpPr>
          <p:spPr>
            <a:xfrm>
              <a:off x="4764709" y="4141546"/>
              <a:ext cx="559510" cy="8658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a:off x="4961337" y="4059279"/>
              <a:ext cx="166254" cy="16453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ounded Rectangle 7"/>
          <p:cNvSpPr/>
          <p:nvPr/>
        </p:nvSpPr>
        <p:spPr>
          <a:xfrm rot="447476">
            <a:off x="1898143" y="2506543"/>
            <a:ext cx="1303747" cy="2193744"/>
          </a:xfrm>
          <a:prstGeom prst="roundRect">
            <a:avLst>
              <a:gd name="adj" fmla="val 8767"/>
            </a:avLst>
          </a:prstGeom>
          <a:noFill/>
          <a:ln>
            <a:solidFill>
              <a:schemeClr val="bg1">
                <a:lumMod val="6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91" name="Group 90"/>
          <p:cNvGrpSpPr/>
          <p:nvPr/>
        </p:nvGrpSpPr>
        <p:grpSpPr>
          <a:xfrm>
            <a:off x="8734588" y="2693535"/>
            <a:ext cx="2949157" cy="2373404"/>
            <a:chOff x="8734588" y="2693535"/>
            <a:chExt cx="2949157" cy="2373404"/>
          </a:xfrm>
        </p:grpSpPr>
        <p:grpSp>
          <p:nvGrpSpPr>
            <p:cNvPr id="89" name="Group 88"/>
            <p:cNvGrpSpPr/>
            <p:nvPr/>
          </p:nvGrpSpPr>
          <p:grpSpPr>
            <a:xfrm>
              <a:off x="8734588" y="2693535"/>
              <a:ext cx="2949157" cy="2373404"/>
              <a:chOff x="9177612" y="3127496"/>
              <a:chExt cx="2310411" cy="1859358"/>
            </a:xfrm>
          </p:grpSpPr>
          <p:grpSp>
            <p:nvGrpSpPr>
              <p:cNvPr id="88" name="Group 87"/>
              <p:cNvGrpSpPr/>
              <p:nvPr/>
            </p:nvGrpSpPr>
            <p:grpSpPr>
              <a:xfrm>
                <a:off x="9177612" y="3127496"/>
                <a:ext cx="2310411" cy="1859358"/>
                <a:chOff x="9177612" y="3127496"/>
                <a:chExt cx="2310411" cy="1859358"/>
              </a:xfrm>
            </p:grpSpPr>
            <p:sp>
              <p:nvSpPr>
                <p:cNvPr id="60" name="Rounded Rectangle 57"/>
                <p:cNvSpPr/>
                <p:nvPr/>
              </p:nvSpPr>
              <p:spPr>
                <a:xfrm>
                  <a:off x="10293924" y="3137616"/>
                  <a:ext cx="1194099" cy="1849238"/>
                </a:xfrm>
                <a:custGeom>
                  <a:avLst/>
                  <a:gdLst>
                    <a:gd name="connsiteX0" fmla="*/ 0 w 1075765"/>
                    <a:gd name="connsiteY0" fmla="*/ 125510 h 1849155"/>
                    <a:gd name="connsiteX1" fmla="*/ 125510 w 1075765"/>
                    <a:gd name="connsiteY1" fmla="*/ 0 h 1849155"/>
                    <a:gd name="connsiteX2" fmla="*/ 950255 w 1075765"/>
                    <a:gd name="connsiteY2" fmla="*/ 0 h 1849155"/>
                    <a:gd name="connsiteX3" fmla="*/ 1075765 w 1075765"/>
                    <a:gd name="connsiteY3" fmla="*/ 125510 h 1849155"/>
                    <a:gd name="connsiteX4" fmla="*/ 1075765 w 1075765"/>
                    <a:gd name="connsiteY4" fmla="*/ 1723645 h 1849155"/>
                    <a:gd name="connsiteX5" fmla="*/ 950255 w 1075765"/>
                    <a:gd name="connsiteY5" fmla="*/ 1849155 h 1849155"/>
                    <a:gd name="connsiteX6" fmla="*/ 125510 w 1075765"/>
                    <a:gd name="connsiteY6" fmla="*/ 1849155 h 1849155"/>
                    <a:gd name="connsiteX7" fmla="*/ 0 w 1075765"/>
                    <a:gd name="connsiteY7" fmla="*/ 1723645 h 1849155"/>
                    <a:gd name="connsiteX8" fmla="*/ 0 w 1075765"/>
                    <a:gd name="connsiteY8" fmla="*/ 125510 h 1849155"/>
                    <a:gd name="connsiteX0" fmla="*/ 53788 w 1129553"/>
                    <a:gd name="connsiteY0" fmla="*/ 125510 h 1849155"/>
                    <a:gd name="connsiteX1" fmla="*/ 179298 w 1129553"/>
                    <a:gd name="connsiteY1" fmla="*/ 0 h 1849155"/>
                    <a:gd name="connsiteX2" fmla="*/ 1004043 w 1129553"/>
                    <a:gd name="connsiteY2" fmla="*/ 0 h 1849155"/>
                    <a:gd name="connsiteX3" fmla="*/ 1129553 w 1129553"/>
                    <a:gd name="connsiteY3" fmla="*/ 125510 h 1849155"/>
                    <a:gd name="connsiteX4" fmla="*/ 1129553 w 1129553"/>
                    <a:gd name="connsiteY4" fmla="*/ 1723645 h 1849155"/>
                    <a:gd name="connsiteX5" fmla="*/ 1004043 w 1129553"/>
                    <a:gd name="connsiteY5" fmla="*/ 1849155 h 1849155"/>
                    <a:gd name="connsiteX6" fmla="*/ 179298 w 1129553"/>
                    <a:gd name="connsiteY6" fmla="*/ 1849155 h 1849155"/>
                    <a:gd name="connsiteX7" fmla="*/ 0 w 1129553"/>
                    <a:gd name="connsiteY7" fmla="*/ 1718267 h 1849155"/>
                    <a:gd name="connsiteX8" fmla="*/ 53788 w 1129553"/>
                    <a:gd name="connsiteY8" fmla="*/ 125510 h 1849155"/>
                    <a:gd name="connsiteX0" fmla="*/ 53788 w 1194099"/>
                    <a:gd name="connsiteY0" fmla="*/ 125510 h 1849155"/>
                    <a:gd name="connsiteX1" fmla="*/ 179298 w 1194099"/>
                    <a:gd name="connsiteY1" fmla="*/ 0 h 1849155"/>
                    <a:gd name="connsiteX2" fmla="*/ 1004043 w 1194099"/>
                    <a:gd name="connsiteY2" fmla="*/ 0 h 1849155"/>
                    <a:gd name="connsiteX3" fmla="*/ 1129553 w 1194099"/>
                    <a:gd name="connsiteY3" fmla="*/ 125510 h 1849155"/>
                    <a:gd name="connsiteX4" fmla="*/ 1194099 w 1194099"/>
                    <a:gd name="connsiteY4" fmla="*/ 1535386 h 1849155"/>
                    <a:gd name="connsiteX5" fmla="*/ 1004043 w 1194099"/>
                    <a:gd name="connsiteY5" fmla="*/ 1849155 h 1849155"/>
                    <a:gd name="connsiteX6" fmla="*/ 179298 w 1194099"/>
                    <a:gd name="connsiteY6" fmla="*/ 1849155 h 1849155"/>
                    <a:gd name="connsiteX7" fmla="*/ 0 w 1194099"/>
                    <a:gd name="connsiteY7" fmla="*/ 1718267 h 1849155"/>
                    <a:gd name="connsiteX8" fmla="*/ 53788 w 1194099"/>
                    <a:gd name="connsiteY8" fmla="*/ 125510 h 1849155"/>
                    <a:gd name="connsiteX0" fmla="*/ 53788 w 1194099"/>
                    <a:gd name="connsiteY0" fmla="*/ 125510 h 1849155"/>
                    <a:gd name="connsiteX1" fmla="*/ 179298 w 1194099"/>
                    <a:gd name="connsiteY1" fmla="*/ 0 h 1849155"/>
                    <a:gd name="connsiteX2" fmla="*/ 1004043 w 1194099"/>
                    <a:gd name="connsiteY2" fmla="*/ 0 h 1849155"/>
                    <a:gd name="connsiteX3" fmla="*/ 1129553 w 1194099"/>
                    <a:gd name="connsiteY3" fmla="*/ 125510 h 1849155"/>
                    <a:gd name="connsiteX4" fmla="*/ 1194099 w 1194099"/>
                    <a:gd name="connsiteY4" fmla="*/ 1535386 h 1849155"/>
                    <a:gd name="connsiteX5" fmla="*/ 1004043 w 1194099"/>
                    <a:gd name="connsiteY5" fmla="*/ 1849155 h 1849155"/>
                    <a:gd name="connsiteX6" fmla="*/ 179298 w 1194099"/>
                    <a:gd name="connsiteY6" fmla="*/ 1849155 h 1849155"/>
                    <a:gd name="connsiteX7" fmla="*/ 0 w 1194099"/>
                    <a:gd name="connsiteY7" fmla="*/ 1718267 h 1849155"/>
                    <a:gd name="connsiteX8" fmla="*/ 53788 w 1194099"/>
                    <a:gd name="connsiteY8" fmla="*/ 125510 h 1849155"/>
                    <a:gd name="connsiteX0" fmla="*/ 53788 w 1194099"/>
                    <a:gd name="connsiteY0" fmla="*/ 125510 h 1849155"/>
                    <a:gd name="connsiteX1" fmla="*/ 179298 w 1194099"/>
                    <a:gd name="connsiteY1" fmla="*/ 0 h 1849155"/>
                    <a:gd name="connsiteX2" fmla="*/ 1004043 w 1194099"/>
                    <a:gd name="connsiteY2" fmla="*/ 0 h 1849155"/>
                    <a:gd name="connsiteX3" fmla="*/ 1129553 w 1194099"/>
                    <a:gd name="connsiteY3" fmla="*/ 125510 h 1849155"/>
                    <a:gd name="connsiteX4" fmla="*/ 1194099 w 1194099"/>
                    <a:gd name="connsiteY4" fmla="*/ 1616068 h 1849155"/>
                    <a:gd name="connsiteX5" fmla="*/ 1004043 w 1194099"/>
                    <a:gd name="connsiteY5" fmla="*/ 1849155 h 1849155"/>
                    <a:gd name="connsiteX6" fmla="*/ 179298 w 1194099"/>
                    <a:gd name="connsiteY6" fmla="*/ 1849155 h 1849155"/>
                    <a:gd name="connsiteX7" fmla="*/ 0 w 1194099"/>
                    <a:gd name="connsiteY7" fmla="*/ 1718267 h 1849155"/>
                    <a:gd name="connsiteX8" fmla="*/ 53788 w 1194099"/>
                    <a:gd name="connsiteY8" fmla="*/ 125510 h 1849155"/>
                    <a:gd name="connsiteX0" fmla="*/ 53788 w 1194099"/>
                    <a:gd name="connsiteY0" fmla="*/ 125510 h 1849155"/>
                    <a:gd name="connsiteX1" fmla="*/ 179298 w 1194099"/>
                    <a:gd name="connsiteY1" fmla="*/ 0 h 1849155"/>
                    <a:gd name="connsiteX2" fmla="*/ 1004043 w 1194099"/>
                    <a:gd name="connsiteY2" fmla="*/ 0 h 1849155"/>
                    <a:gd name="connsiteX3" fmla="*/ 1129553 w 1194099"/>
                    <a:gd name="connsiteY3" fmla="*/ 125510 h 1849155"/>
                    <a:gd name="connsiteX4" fmla="*/ 1194099 w 1194099"/>
                    <a:gd name="connsiteY4" fmla="*/ 1610690 h 1849155"/>
                    <a:gd name="connsiteX5" fmla="*/ 1004043 w 1194099"/>
                    <a:gd name="connsiteY5" fmla="*/ 1849155 h 1849155"/>
                    <a:gd name="connsiteX6" fmla="*/ 179298 w 1194099"/>
                    <a:gd name="connsiteY6" fmla="*/ 1849155 h 1849155"/>
                    <a:gd name="connsiteX7" fmla="*/ 0 w 1194099"/>
                    <a:gd name="connsiteY7" fmla="*/ 1718267 h 1849155"/>
                    <a:gd name="connsiteX8" fmla="*/ 53788 w 1194099"/>
                    <a:gd name="connsiteY8" fmla="*/ 125510 h 1849155"/>
                    <a:gd name="connsiteX0" fmla="*/ 53788 w 1194099"/>
                    <a:gd name="connsiteY0" fmla="*/ 125510 h 1849155"/>
                    <a:gd name="connsiteX1" fmla="*/ 179298 w 1194099"/>
                    <a:gd name="connsiteY1" fmla="*/ 0 h 1849155"/>
                    <a:gd name="connsiteX2" fmla="*/ 1004043 w 1194099"/>
                    <a:gd name="connsiteY2" fmla="*/ 0 h 1849155"/>
                    <a:gd name="connsiteX3" fmla="*/ 1129553 w 1194099"/>
                    <a:gd name="connsiteY3" fmla="*/ 125510 h 1849155"/>
                    <a:gd name="connsiteX4" fmla="*/ 1194099 w 1194099"/>
                    <a:gd name="connsiteY4" fmla="*/ 1610690 h 1849155"/>
                    <a:gd name="connsiteX5" fmla="*/ 1004043 w 1194099"/>
                    <a:gd name="connsiteY5" fmla="*/ 1849155 h 1849155"/>
                    <a:gd name="connsiteX6" fmla="*/ 179298 w 1194099"/>
                    <a:gd name="connsiteY6" fmla="*/ 1849155 h 1849155"/>
                    <a:gd name="connsiteX7" fmla="*/ 0 w 1194099"/>
                    <a:gd name="connsiteY7" fmla="*/ 1718267 h 1849155"/>
                    <a:gd name="connsiteX8" fmla="*/ 53788 w 1194099"/>
                    <a:gd name="connsiteY8" fmla="*/ 125510 h 1849155"/>
                    <a:gd name="connsiteX0" fmla="*/ 53788 w 1194099"/>
                    <a:gd name="connsiteY0" fmla="*/ 125510 h 1849155"/>
                    <a:gd name="connsiteX1" fmla="*/ 179298 w 1194099"/>
                    <a:gd name="connsiteY1" fmla="*/ 0 h 1849155"/>
                    <a:gd name="connsiteX2" fmla="*/ 1004043 w 1194099"/>
                    <a:gd name="connsiteY2" fmla="*/ 0 h 1849155"/>
                    <a:gd name="connsiteX3" fmla="*/ 1129553 w 1194099"/>
                    <a:gd name="connsiteY3" fmla="*/ 125510 h 1849155"/>
                    <a:gd name="connsiteX4" fmla="*/ 1194099 w 1194099"/>
                    <a:gd name="connsiteY4" fmla="*/ 1626827 h 1849155"/>
                    <a:gd name="connsiteX5" fmla="*/ 1004043 w 1194099"/>
                    <a:gd name="connsiteY5" fmla="*/ 1849155 h 1849155"/>
                    <a:gd name="connsiteX6" fmla="*/ 179298 w 1194099"/>
                    <a:gd name="connsiteY6" fmla="*/ 1849155 h 1849155"/>
                    <a:gd name="connsiteX7" fmla="*/ 0 w 1194099"/>
                    <a:gd name="connsiteY7" fmla="*/ 1718267 h 1849155"/>
                    <a:gd name="connsiteX8" fmla="*/ 53788 w 1194099"/>
                    <a:gd name="connsiteY8" fmla="*/ 125510 h 1849155"/>
                    <a:gd name="connsiteX0" fmla="*/ 53788 w 1194099"/>
                    <a:gd name="connsiteY0" fmla="*/ 125510 h 1849155"/>
                    <a:gd name="connsiteX1" fmla="*/ 179298 w 1194099"/>
                    <a:gd name="connsiteY1" fmla="*/ 0 h 1849155"/>
                    <a:gd name="connsiteX2" fmla="*/ 1004043 w 1194099"/>
                    <a:gd name="connsiteY2" fmla="*/ 0 h 1849155"/>
                    <a:gd name="connsiteX3" fmla="*/ 1129553 w 1194099"/>
                    <a:gd name="connsiteY3" fmla="*/ 125510 h 1849155"/>
                    <a:gd name="connsiteX4" fmla="*/ 1194099 w 1194099"/>
                    <a:gd name="connsiteY4" fmla="*/ 1626827 h 1849155"/>
                    <a:gd name="connsiteX5" fmla="*/ 1004043 w 1194099"/>
                    <a:gd name="connsiteY5" fmla="*/ 1849155 h 1849155"/>
                    <a:gd name="connsiteX6" fmla="*/ 179298 w 1194099"/>
                    <a:gd name="connsiteY6" fmla="*/ 1849155 h 1849155"/>
                    <a:gd name="connsiteX7" fmla="*/ 0 w 1194099"/>
                    <a:gd name="connsiteY7" fmla="*/ 1718267 h 1849155"/>
                    <a:gd name="connsiteX8" fmla="*/ 53788 w 1194099"/>
                    <a:gd name="connsiteY8" fmla="*/ 125510 h 1849155"/>
                    <a:gd name="connsiteX0" fmla="*/ 53788 w 1194099"/>
                    <a:gd name="connsiteY0" fmla="*/ 125510 h 1849238"/>
                    <a:gd name="connsiteX1" fmla="*/ 179298 w 1194099"/>
                    <a:gd name="connsiteY1" fmla="*/ 0 h 1849238"/>
                    <a:gd name="connsiteX2" fmla="*/ 1004043 w 1194099"/>
                    <a:gd name="connsiteY2" fmla="*/ 0 h 1849238"/>
                    <a:gd name="connsiteX3" fmla="*/ 1129553 w 1194099"/>
                    <a:gd name="connsiteY3" fmla="*/ 125510 h 1849238"/>
                    <a:gd name="connsiteX4" fmla="*/ 1194099 w 1194099"/>
                    <a:gd name="connsiteY4" fmla="*/ 1707510 h 1849238"/>
                    <a:gd name="connsiteX5" fmla="*/ 1004043 w 1194099"/>
                    <a:gd name="connsiteY5" fmla="*/ 1849155 h 1849238"/>
                    <a:gd name="connsiteX6" fmla="*/ 179298 w 1194099"/>
                    <a:gd name="connsiteY6" fmla="*/ 1849155 h 1849238"/>
                    <a:gd name="connsiteX7" fmla="*/ 0 w 1194099"/>
                    <a:gd name="connsiteY7" fmla="*/ 1718267 h 1849238"/>
                    <a:gd name="connsiteX8" fmla="*/ 53788 w 1194099"/>
                    <a:gd name="connsiteY8" fmla="*/ 125510 h 18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099" h="1849238">
                      <a:moveTo>
                        <a:pt x="53788" y="125510"/>
                      </a:moveTo>
                      <a:cubicBezTo>
                        <a:pt x="53788" y="56193"/>
                        <a:pt x="109981" y="0"/>
                        <a:pt x="179298" y="0"/>
                      </a:cubicBezTo>
                      <a:lnTo>
                        <a:pt x="1004043" y="0"/>
                      </a:lnTo>
                      <a:cubicBezTo>
                        <a:pt x="1073360" y="0"/>
                        <a:pt x="1129553" y="56193"/>
                        <a:pt x="1129553" y="125510"/>
                      </a:cubicBezTo>
                      <a:lnTo>
                        <a:pt x="1194099" y="1707510"/>
                      </a:lnTo>
                      <a:cubicBezTo>
                        <a:pt x="1161826" y="1857510"/>
                        <a:pt x="1073360" y="1849155"/>
                        <a:pt x="1004043" y="1849155"/>
                      </a:cubicBezTo>
                      <a:lnTo>
                        <a:pt x="179298" y="1849155"/>
                      </a:lnTo>
                      <a:cubicBezTo>
                        <a:pt x="109981" y="1849155"/>
                        <a:pt x="0" y="1787584"/>
                        <a:pt x="0" y="1718267"/>
                      </a:cubicBezTo>
                      <a:cubicBezTo>
                        <a:pt x="0" y="1185555"/>
                        <a:pt x="53788" y="658222"/>
                        <a:pt x="53788" y="125510"/>
                      </a:cubicBezTo>
                      <a:close/>
                    </a:path>
                  </a:pathLst>
                </a:custGeom>
                <a:ln>
                  <a:solidFill>
                    <a:schemeClr val="bg1">
                      <a:lumMod val="9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8" name="Rounded Rectangle 57"/>
                <p:cNvSpPr/>
                <p:nvPr/>
              </p:nvSpPr>
              <p:spPr>
                <a:xfrm>
                  <a:off x="9177612" y="3127496"/>
                  <a:ext cx="1194099" cy="1849238"/>
                </a:xfrm>
                <a:custGeom>
                  <a:avLst/>
                  <a:gdLst>
                    <a:gd name="connsiteX0" fmla="*/ 0 w 1075765"/>
                    <a:gd name="connsiteY0" fmla="*/ 125510 h 1849155"/>
                    <a:gd name="connsiteX1" fmla="*/ 125510 w 1075765"/>
                    <a:gd name="connsiteY1" fmla="*/ 0 h 1849155"/>
                    <a:gd name="connsiteX2" fmla="*/ 950255 w 1075765"/>
                    <a:gd name="connsiteY2" fmla="*/ 0 h 1849155"/>
                    <a:gd name="connsiteX3" fmla="*/ 1075765 w 1075765"/>
                    <a:gd name="connsiteY3" fmla="*/ 125510 h 1849155"/>
                    <a:gd name="connsiteX4" fmla="*/ 1075765 w 1075765"/>
                    <a:gd name="connsiteY4" fmla="*/ 1723645 h 1849155"/>
                    <a:gd name="connsiteX5" fmla="*/ 950255 w 1075765"/>
                    <a:gd name="connsiteY5" fmla="*/ 1849155 h 1849155"/>
                    <a:gd name="connsiteX6" fmla="*/ 125510 w 1075765"/>
                    <a:gd name="connsiteY6" fmla="*/ 1849155 h 1849155"/>
                    <a:gd name="connsiteX7" fmla="*/ 0 w 1075765"/>
                    <a:gd name="connsiteY7" fmla="*/ 1723645 h 1849155"/>
                    <a:gd name="connsiteX8" fmla="*/ 0 w 1075765"/>
                    <a:gd name="connsiteY8" fmla="*/ 125510 h 1849155"/>
                    <a:gd name="connsiteX0" fmla="*/ 53788 w 1129553"/>
                    <a:gd name="connsiteY0" fmla="*/ 125510 h 1849155"/>
                    <a:gd name="connsiteX1" fmla="*/ 179298 w 1129553"/>
                    <a:gd name="connsiteY1" fmla="*/ 0 h 1849155"/>
                    <a:gd name="connsiteX2" fmla="*/ 1004043 w 1129553"/>
                    <a:gd name="connsiteY2" fmla="*/ 0 h 1849155"/>
                    <a:gd name="connsiteX3" fmla="*/ 1129553 w 1129553"/>
                    <a:gd name="connsiteY3" fmla="*/ 125510 h 1849155"/>
                    <a:gd name="connsiteX4" fmla="*/ 1129553 w 1129553"/>
                    <a:gd name="connsiteY4" fmla="*/ 1723645 h 1849155"/>
                    <a:gd name="connsiteX5" fmla="*/ 1004043 w 1129553"/>
                    <a:gd name="connsiteY5" fmla="*/ 1849155 h 1849155"/>
                    <a:gd name="connsiteX6" fmla="*/ 179298 w 1129553"/>
                    <a:gd name="connsiteY6" fmla="*/ 1849155 h 1849155"/>
                    <a:gd name="connsiteX7" fmla="*/ 0 w 1129553"/>
                    <a:gd name="connsiteY7" fmla="*/ 1718267 h 1849155"/>
                    <a:gd name="connsiteX8" fmla="*/ 53788 w 1129553"/>
                    <a:gd name="connsiteY8" fmla="*/ 125510 h 1849155"/>
                    <a:gd name="connsiteX0" fmla="*/ 53788 w 1194099"/>
                    <a:gd name="connsiteY0" fmla="*/ 125510 h 1849155"/>
                    <a:gd name="connsiteX1" fmla="*/ 179298 w 1194099"/>
                    <a:gd name="connsiteY1" fmla="*/ 0 h 1849155"/>
                    <a:gd name="connsiteX2" fmla="*/ 1004043 w 1194099"/>
                    <a:gd name="connsiteY2" fmla="*/ 0 h 1849155"/>
                    <a:gd name="connsiteX3" fmla="*/ 1129553 w 1194099"/>
                    <a:gd name="connsiteY3" fmla="*/ 125510 h 1849155"/>
                    <a:gd name="connsiteX4" fmla="*/ 1194099 w 1194099"/>
                    <a:gd name="connsiteY4" fmla="*/ 1535386 h 1849155"/>
                    <a:gd name="connsiteX5" fmla="*/ 1004043 w 1194099"/>
                    <a:gd name="connsiteY5" fmla="*/ 1849155 h 1849155"/>
                    <a:gd name="connsiteX6" fmla="*/ 179298 w 1194099"/>
                    <a:gd name="connsiteY6" fmla="*/ 1849155 h 1849155"/>
                    <a:gd name="connsiteX7" fmla="*/ 0 w 1194099"/>
                    <a:gd name="connsiteY7" fmla="*/ 1718267 h 1849155"/>
                    <a:gd name="connsiteX8" fmla="*/ 53788 w 1194099"/>
                    <a:gd name="connsiteY8" fmla="*/ 125510 h 1849155"/>
                    <a:gd name="connsiteX0" fmla="*/ 53788 w 1194099"/>
                    <a:gd name="connsiteY0" fmla="*/ 125510 h 1849155"/>
                    <a:gd name="connsiteX1" fmla="*/ 179298 w 1194099"/>
                    <a:gd name="connsiteY1" fmla="*/ 0 h 1849155"/>
                    <a:gd name="connsiteX2" fmla="*/ 1004043 w 1194099"/>
                    <a:gd name="connsiteY2" fmla="*/ 0 h 1849155"/>
                    <a:gd name="connsiteX3" fmla="*/ 1129553 w 1194099"/>
                    <a:gd name="connsiteY3" fmla="*/ 125510 h 1849155"/>
                    <a:gd name="connsiteX4" fmla="*/ 1194099 w 1194099"/>
                    <a:gd name="connsiteY4" fmla="*/ 1535386 h 1849155"/>
                    <a:gd name="connsiteX5" fmla="*/ 1004043 w 1194099"/>
                    <a:gd name="connsiteY5" fmla="*/ 1849155 h 1849155"/>
                    <a:gd name="connsiteX6" fmla="*/ 179298 w 1194099"/>
                    <a:gd name="connsiteY6" fmla="*/ 1849155 h 1849155"/>
                    <a:gd name="connsiteX7" fmla="*/ 0 w 1194099"/>
                    <a:gd name="connsiteY7" fmla="*/ 1718267 h 1849155"/>
                    <a:gd name="connsiteX8" fmla="*/ 53788 w 1194099"/>
                    <a:gd name="connsiteY8" fmla="*/ 125510 h 1849155"/>
                    <a:gd name="connsiteX0" fmla="*/ 53788 w 1194099"/>
                    <a:gd name="connsiteY0" fmla="*/ 125510 h 1849155"/>
                    <a:gd name="connsiteX1" fmla="*/ 179298 w 1194099"/>
                    <a:gd name="connsiteY1" fmla="*/ 0 h 1849155"/>
                    <a:gd name="connsiteX2" fmla="*/ 1004043 w 1194099"/>
                    <a:gd name="connsiteY2" fmla="*/ 0 h 1849155"/>
                    <a:gd name="connsiteX3" fmla="*/ 1129553 w 1194099"/>
                    <a:gd name="connsiteY3" fmla="*/ 125510 h 1849155"/>
                    <a:gd name="connsiteX4" fmla="*/ 1194099 w 1194099"/>
                    <a:gd name="connsiteY4" fmla="*/ 1616068 h 1849155"/>
                    <a:gd name="connsiteX5" fmla="*/ 1004043 w 1194099"/>
                    <a:gd name="connsiteY5" fmla="*/ 1849155 h 1849155"/>
                    <a:gd name="connsiteX6" fmla="*/ 179298 w 1194099"/>
                    <a:gd name="connsiteY6" fmla="*/ 1849155 h 1849155"/>
                    <a:gd name="connsiteX7" fmla="*/ 0 w 1194099"/>
                    <a:gd name="connsiteY7" fmla="*/ 1718267 h 1849155"/>
                    <a:gd name="connsiteX8" fmla="*/ 53788 w 1194099"/>
                    <a:gd name="connsiteY8" fmla="*/ 125510 h 1849155"/>
                    <a:gd name="connsiteX0" fmla="*/ 53788 w 1194099"/>
                    <a:gd name="connsiteY0" fmla="*/ 125510 h 1849155"/>
                    <a:gd name="connsiteX1" fmla="*/ 179298 w 1194099"/>
                    <a:gd name="connsiteY1" fmla="*/ 0 h 1849155"/>
                    <a:gd name="connsiteX2" fmla="*/ 1004043 w 1194099"/>
                    <a:gd name="connsiteY2" fmla="*/ 0 h 1849155"/>
                    <a:gd name="connsiteX3" fmla="*/ 1129553 w 1194099"/>
                    <a:gd name="connsiteY3" fmla="*/ 125510 h 1849155"/>
                    <a:gd name="connsiteX4" fmla="*/ 1194099 w 1194099"/>
                    <a:gd name="connsiteY4" fmla="*/ 1610690 h 1849155"/>
                    <a:gd name="connsiteX5" fmla="*/ 1004043 w 1194099"/>
                    <a:gd name="connsiteY5" fmla="*/ 1849155 h 1849155"/>
                    <a:gd name="connsiteX6" fmla="*/ 179298 w 1194099"/>
                    <a:gd name="connsiteY6" fmla="*/ 1849155 h 1849155"/>
                    <a:gd name="connsiteX7" fmla="*/ 0 w 1194099"/>
                    <a:gd name="connsiteY7" fmla="*/ 1718267 h 1849155"/>
                    <a:gd name="connsiteX8" fmla="*/ 53788 w 1194099"/>
                    <a:gd name="connsiteY8" fmla="*/ 125510 h 1849155"/>
                    <a:gd name="connsiteX0" fmla="*/ 53788 w 1194099"/>
                    <a:gd name="connsiteY0" fmla="*/ 125510 h 1849155"/>
                    <a:gd name="connsiteX1" fmla="*/ 179298 w 1194099"/>
                    <a:gd name="connsiteY1" fmla="*/ 0 h 1849155"/>
                    <a:gd name="connsiteX2" fmla="*/ 1004043 w 1194099"/>
                    <a:gd name="connsiteY2" fmla="*/ 0 h 1849155"/>
                    <a:gd name="connsiteX3" fmla="*/ 1129553 w 1194099"/>
                    <a:gd name="connsiteY3" fmla="*/ 125510 h 1849155"/>
                    <a:gd name="connsiteX4" fmla="*/ 1194099 w 1194099"/>
                    <a:gd name="connsiteY4" fmla="*/ 1610690 h 1849155"/>
                    <a:gd name="connsiteX5" fmla="*/ 1004043 w 1194099"/>
                    <a:gd name="connsiteY5" fmla="*/ 1849155 h 1849155"/>
                    <a:gd name="connsiteX6" fmla="*/ 179298 w 1194099"/>
                    <a:gd name="connsiteY6" fmla="*/ 1849155 h 1849155"/>
                    <a:gd name="connsiteX7" fmla="*/ 0 w 1194099"/>
                    <a:gd name="connsiteY7" fmla="*/ 1718267 h 1849155"/>
                    <a:gd name="connsiteX8" fmla="*/ 53788 w 1194099"/>
                    <a:gd name="connsiteY8" fmla="*/ 125510 h 1849155"/>
                    <a:gd name="connsiteX0" fmla="*/ 53788 w 1194099"/>
                    <a:gd name="connsiteY0" fmla="*/ 125510 h 1849155"/>
                    <a:gd name="connsiteX1" fmla="*/ 179298 w 1194099"/>
                    <a:gd name="connsiteY1" fmla="*/ 0 h 1849155"/>
                    <a:gd name="connsiteX2" fmla="*/ 1004043 w 1194099"/>
                    <a:gd name="connsiteY2" fmla="*/ 0 h 1849155"/>
                    <a:gd name="connsiteX3" fmla="*/ 1129553 w 1194099"/>
                    <a:gd name="connsiteY3" fmla="*/ 125510 h 1849155"/>
                    <a:gd name="connsiteX4" fmla="*/ 1194099 w 1194099"/>
                    <a:gd name="connsiteY4" fmla="*/ 1626827 h 1849155"/>
                    <a:gd name="connsiteX5" fmla="*/ 1004043 w 1194099"/>
                    <a:gd name="connsiteY5" fmla="*/ 1849155 h 1849155"/>
                    <a:gd name="connsiteX6" fmla="*/ 179298 w 1194099"/>
                    <a:gd name="connsiteY6" fmla="*/ 1849155 h 1849155"/>
                    <a:gd name="connsiteX7" fmla="*/ 0 w 1194099"/>
                    <a:gd name="connsiteY7" fmla="*/ 1718267 h 1849155"/>
                    <a:gd name="connsiteX8" fmla="*/ 53788 w 1194099"/>
                    <a:gd name="connsiteY8" fmla="*/ 125510 h 1849155"/>
                    <a:gd name="connsiteX0" fmla="*/ 53788 w 1194099"/>
                    <a:gd name="connsiteY0" fmla="*/ 125510 h 1849155"/>
                    <a:gd name="connsiteX1" fmla="*/ 179298 w 1194099"/>
                    <a:gd name="connsiteY1" fmla="*/ 0 h 1849155"/>
                    <a:gd name="connsiteX2" fmla="*/ 1004043 w 1194099"/>
                    <a:gd name="connsiteY2" fmla="*/ 0 h 1849155"/>
                    <a:gd name="connsiteX3" fmla="*/ 1129553 w 1194099"/>
                    <a:gd name="connsiteY3" fmla="*/ 125510 h 1849155"/>
                    <a:gd name="connsiteX4" fmla="*/ 1194099 w 1194099"/>
                    <a:gd name="connsiteY4" fmla="*/ 1626827 h 1849155"/>
                    <a:gd name="connsiteX5" fmla="*/ 1004043 w 1194099"/>
                    <a:gd name="connsiteY5" fmla="*/ 1849155 h 1849155"/>
                    <a:gd name="connsiteX6" fmla="*/ 179298 w 1194099"/>
                    <a:gd name="connsiteY6" fmla="*/ 1849155 h 1849155"/>
                    <a:gd name="connsiteX7" fmla="*/ 0 w 1194099"/>
                    <a:gd name="connsiteY7" fmla="*/ 1718267 h 1849155"/>
                    <a:gd name="connsiteX8" fmla="*/ 53788 w 1194099"/>
                    <a:gd name="connsiteY8" fmla="*/ 125510 h 1849155"/>
                    <a:gd name="connsiteX0" fmla="*/ 53788 w 1194099"/>
                    <a:gd name="connsiteY0" fmla="*/ 125510 h 1849238"/>
                    <a:gd name="connsiteX1" fmla="*/ 179298 w 1194099"/>
                    <a:gd name="connsiteY1" fmla="*/ 0 h 1849238"/>
                    <a:gd name="connsiteX2" fmla="*/ 1004043 w 1194099"/>
                    <a:gd name="connsiteY2" fmla="*/ 0 h 1849238"/>
                    <a:gd name="connsiteX3" fmla="*/ 1129553 w 1194099"/>
                    <a:gd name="connsiteY3" fmla="*/ 125510 h 1849238"/>
                    <a:gd name="connsiteX4" fmla="*/ 1194099 w 1194099"/>
                    <a:gd name="connsiteY4" fmla="*/ 1707510 h 1849238"/>
                    <a:gd name="connsiteX5" fmla="*/ 1004043 w 1194099"/>
                    <a:gd name="connsiteY5" fmla="*/ 1849155 h 1849238"/>
                    <a:gd name="connsiteX6" fmla="*/ 179298 w 1194099"/>
                    <a:gd name="connsiteY6" fmla="*/ 1849155 h 1849238"/>
                    <a:gd name="connsiteX7" fmla="*/ 0 w 1194099"/>
                    <a:gd name="connsiteY7" fmla="*/ 1718267 h 1849238"/>
                    <a:gd name="connsiteX8" fmla="*/ 53788 w 1194099"/>
                    <a:gd name="connsiteY8" fmla="*/ 125510 h 184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099" h="1849238">
                      <a:moveTo>
                        <a:pt x="53788" y="125510"/>
                      </a:moveTo>
                      <a:cubicBezTo>
                        <a:pt x="53788" y="56193"/>
                        <a:pt x="109981" y="0"/>
                        <a:pt x="179298" y="0"/>
                      </a:cubicBezTo>
                      <a:lnTo>
                        <a:pt x="1004043" y="0"/>
                      </a:lnTo>
                      <a:cubicBezTo>
                        <a:pt x="1073360" y="0"/>
                        <a:pt x="1129553" y="56193"/>
                        <a:pt x="1129553" y="125510"/>
                      </a:cubicBezTo>
                      <a:lnTo>
                        <a:pt x="1194099" y="1707510"/>
                      </a:lnTo>
                      <a:cubicBezTo>
                        <a:pt x="1161826" y="1857510"/>
                        <a:pt x="1073360" y="1849155"/>
                        <a:pt x="1004043" y="1849155"/>
                      </a:cubicBezTo>
                      <a:lnTo>
                        <a:pt x="179298" y="1849155"/>
                      </a:lnTo>
                      <a:cubicBezTo>
                        <a:pt x="109981" y="1849155"/>
                        <a:pt x="0" y="1787584"/>
                        <a:pt x="0" y="1718267"/>
                      </a:cubicBezTo>
                      <a:cubicBezTo>
                        <a:pt x="0" y="1185555"/>
                        <a:pt x="53788" y="658222"/>
                        <a:pt x="53788" y="125510"/>
                      </a:cubicBezTo>
                      <a:close/>
                    </a:path>
                  </a:pathLst>
                </a:cu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9" name="Picture 58"/>
                <p:cNvPicPr>
                  <a:picLocks noChangeAspect="1"/>
                </p:cNvPicPr>
                <p:nvPr/>
              </p:nvPicPr>
              <p:blipFill>
                <a:blip r:embed="rId14"/>
                <a:stretch>
                  <a:fillRect/>
                </a:stretch>
              </p:blipFill>
              <p:spPr>
                <a:xfrm rot="21095583">
                  <a:off x="9569935" y="3227735"/>
                  <a:ext cx="438950" cy="182896"/>
                </a:xfrm>
                <a:prstGeom prst="rect">
                  <a:avLst/>
                </a:prstGeom>
              </p:spPr>
            </p:pic>
            <p:pic>
              <p:nvPicPr>
                <p:cNvPr id="61" name="Picture 60"/>
                <p:cNvPicPr>
                  <a:picLocks noChangeAspect="1"/>
                </p:cNvPicPr>
                <p:nvPr/>
              </p:nvPicPr>
              <p:blipFill>
                <a:blip r:embed="rId14"/>
                <a:stretch>
                  <a:fillRect/>
                </a:stretch>
              </p:blipFill>
              <p:spPr>
                <a:xfrm rot="21095583">
                  <a:off x="10672935" y="3208035"/>
                  <a:ext cx="438950" cy="182896"/>
                </a:xfrm>
                <a:prstGeom prst="rect">
                  <a:avLst/>
                </a:prstGeom>
              </p:spPr>
            </p:pic>
            <p:pic>
              <p:nvPicPr>
                <p:cNvPr id="62" name="Picture 61"/>
                <p:cNvPicPr>
                  <a:picLocks noChangeAspect="1"/>
                </p:cNvPicPr>
                <p:nvPr/>
              </p:nvPicPr>
              <p:blipFill rotWithShape="1">
                <a:blip r:embed="rId13"/>
                <a:srcRect t="20305" r="48388"/>
                <a:stretch/>
              </p:blipFill>
              <p:spPr>
                <a:xfrm>
                  <a:off x="9614777" y="3609775"/>
                  <a:ext cx="349265" cy="1311845"/>
                </a:xfrm>
                <a:prstGeom prst="rect">
                  <a:avLst/>
                </a:prstGeom>
              </p:spPr>
            </p:pic>
            <p:grpSp>
              <p:nvGrpSpPr>
                <p:cNvPr id="69" name="Group 68"/>
                <p:cNvGrpSpPr/>
                <p:nvPr/>
              </p:nvGrpSpPr>
              <p:grpSpPr>
                <a:xfrm>
                  <a:off x="10710993" y="3512909"/>
                  <a:ext cx="385057" cy="396398"/>
                  <a:chOff x="9608562" y="3525225"/>
                  <a:chExt cx="385057" cy="396398"/>
                </a:xfrm>
              </p:grpSpPr>
              <p:sp>
                <p:nvSpPr>
                  <p:cNvPr id="67" name="Arc 66"/>
                  <p:cNvSpPr/>
                  <p:nvPr/>
                </p:nvSpPr>
                <p:spPr>
                  <a:xfrm flipH="1">
                    <a:off x="9608562" y="3525226"/>
                    <a:ext cx="355480" cy="396397"/>
                  </a:xfrm>
                  <a:prstGeom prst="arc">
                    <a:avLst>
                      <a:gd name="adj1" fmla="val 15919858"/>
                      <a:gd name="adj2" fmla="val 474613"/>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Arc 67"/>
                  <p:cNvSpPr/>
                  <p:nvPr/>
                </p:nvSpPr>
                <p:spPr>
                  <a:xfrm>
                    <a:off x="9621848" y="3525225"/>
                    <a:ext cx="371771" cy="396397"/>
                  </a:xfrm>
                  <a:prstGeom prst="arc">
                    <a:avLst>
                      <a:gd name="adj1" fmla="val 15919858"/>
                      <a:gd name="adj2" fmla="val 474613"/>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0" name="Rounded Rectangle 69"/>
                <p:cNvSpPr/>
                <p:nvPr/>
              </p:nvSpPr>
              <p:spPr>
                <a:xfrm>
                  <a:off x="10650687" y="3630295"/>
                  <a:ext cx="511361" cy="1286289"/>
                </a:xfrm>
                <a:prstGeom prst="roundRect">
                  <a:avLst>
                    <a:gd name="adj" fmla="val 50000"/>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Rounded Rectangle 63"/>
              <p:cNvSpPr/>
              <p:nvPr/>
            </p:nvSpPr>
            <p:spPr>
              <a:xfrm>
                <a:off x="9589921" y="3497903"/>
                <a:ext cx="405120" cy="1406380"/>
              </a:xfrm>
              <a:prstGeom prst="roundRect">
                <a:avLst>
                  <a:gd name="adj" fmla="val 50000"/>
                </a:avLst>
              </a:prstGeom>
              <a:gradFill flip="none" rotWithShape="1">
                <a:gsLst>
                  <a:gs pos="0">
                    <a:schemeClr val="accent1">
                      <a:lumMod val="5000"/>
                      <a:lumOff val="95000"/>
                    </a:schemeClr>
                  </a:gs>
                  <a:gs pos="73000">
                    <a:schemeClr val="bg1">
                      <a:lumMod val="75000"/>
                      <a:alpha val="62000"/>
                    </a:schemeClr>
                  </a:gs>
                </a:gsLst>
                <a:lin ang="18900000" scaled="1"/>
                <a:tileRect/>
              </a:gra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0" name="Picture 89"/>
            <p:cNvPicPr>
              <a:picLocks noChangeAspect="1"/>
            </p:cNvPicPr>
            <p:nvPr/>
          </p:nvPicPr>
          <p:blipFill rotWithShape="1">
            <a:blip r:embed="rId11">
              <a:extLst>
                <a:ext uri="{28A0092B-C50C-407E-A947-70E740481C1C}">
                  <a14:useLocalDpi xmlns:a14="http://schemas.microsoft.com/office/drawing/2010/main" val="0"/>
                </a:ext>
              </a:extLst>
            </a:blip>
            <a:srcRect l="10454" t="14440" r="50754" b="17804"/>
            <a:stretch/>
          </p:blipFill>
          <p:spPr>
            <a:xfrm>
              <a:off x="8786796" y="4564361"/>
              <a:ext cx="422392" cy="419309"/>
            </a:xfrm>
            <a:prstGeom prst="rect">
              <a:avLst/>
            </a:prstGeom>
          </p:spPr>
        </p:pic>
      </p:grpSp>
      <p:sp>
        <p:nvSpPr>
          <p:cNvPr id="96" name="Flowchart: Connector 95"/>
          <p:cNvSpPr/>
          <p:nvPr/>
        </p:nvSpPr>
        <p:spPr>
          <a:xfrm>
            <a:off x="2979420" y="3604369"/>
            <a:ext cx="161691" cy="156101"/>
          </a:xfrm>
          <a:prstGeom prst="flowChartConnector">
            <a:avLst/>
          </a:prstGeom>
          <a:solidFill>
            <a:schemeClr val="bg1">
              <a:lumMod val="95000"/>
            </a:schemeClr>
          </a:solidFill>
          <a:ln>
            <a:solidFill>
              <a:schemeClr val="bg1">
                <a:lumMod val="9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445382">
            <a:off x="3064873" y="2920226"/>
            <a:ext cx="115846" cy="1735369"/>
          </a:xfrm>
          <a:custGeom>
            <a:avLst/>
            <a:gdLst>
              <a:gd name="connsiteX0" fmla="*/ 0 w 168901"/>
              <a:gd name="connsiteY0" fmla="*/ 0 h 1217345"/>
              <a:gd name="connsiteX1" fmla="*/ 168901 w 168901"/>
              <a:gd name="connsiteY1" fmla="*/ 0 h 1217345"/>
              <a:gd name="connsiteX2" fmla="*/ 168901 w 168901"/>
              <a:gd name="connsiteY2" fmla="*/ 1217345 h 1217345"/>
              <a:gd name="connsiteX3" fmla="*/ 0 w 168901"/>
              <a:gd name="connsiteY3" fmla="*/ 1217345 h 1217345"/>
              <a:gd name="connsiteX4" fmla="*/ 0 w 168901"/>
              <a:gd name="connsiteY4" fmla="*/ 0 h 1217345"/>
              <a:gd name="connsiteX0" fmla="*/ 1715 w 168901"/>
              <a:gd name="connsiteY0" fmla="*/ 116730 h 1217345"/>
              <a:gd name="connsiteX1" fmla="*/ 168901 w 168901"/>
              <a:gd name="connsiteY1" fmla="*/ 0 h 1217345"/>
              <a:gd name="connsiteX2" fmla="*/ 168901 w 168901"/>
              <a:gd name="connsiteY2" fmla="*/ 1217345 h 1217345"/>
              <a:gd name="connsiteX3" fmla="*/ 0 w 168901"/>
              <a:gd name="connsiteY3" fmla="*/ 1217345 h 1217345"/>
              <a:gd name="connsiteX4" fmla="*/ 1715 w 168901"/>
              <a:gd name="connsiteY4" fmla="*/ 116730 h 121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01" h="1217345">
                <a:moveTo>
                  <a:pt x="1715" y="116730"/>
                </a:moveTo>
                <a:lnTo>
                  <a:pt x="168901" y="0"/>
                </a:lnTo>
                <a:lnTo>
                  <a:pt x="168901" y="1217345"/>
                </a:lnTo>
                <a:lnTo>
                  <a:pt x="0" y="1217345"/>
                </a:lnTo>
                <a:cubicBezTo>
                  <a:pt x="572" y="850473"/>
                  <a:pt x="1143" y="483602"/>
                  <a:pt x="1715" y="116730"/>
                </a:cubicBezTo>
                <a:close/>
              </a:path>
            </a:pathLst>
          </a:custGeom>
          <a:solidFill>
            <a:schemeClr val="bg1">
              <a:lumMod val="75000"/>
              <a:alpha val="61000"/>
            </a:schemeClr>
          </a:solidFill>
          <a:ln>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7" name="Flowchart: Connector 96"/>
          <p:cNvSpPr/>
          <p:nvPr/>
        </p:nvSpPr>
        <p:spPr>
          <a:xfrm rot="8511263">
            <a:off x="1882814" y="3590846"/>
            <a:ext cx="161691" cy="156101"/>
          </a:xfrm>
          <a:prstGeom prst="flowChartConnector">
            <a:avLst/>
          </a:prstGeom>
          <a:solidFill>
            <a:schemeClr val="bg1">
              <a:lumMod val="95000"/>
            </a:schemeClr>
          </a:solidFill>
          <a:ln>
            <a:solidFill>
              <a:schemeClr val="bg1">
                <a:lumMod val="9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8"/>
          <p:cNvSpPr/>
          <p:nvPr/>
        </p:nvSpPr>
        <p:spPr>
          <a:xfrm rot="474260" flipH="1">
            <a:off x="1897695" y="2720053"/>
            <a:ext cx="115846" cy="1735369"/>
          </a:xfrm>
          <a:custGeom>
            <a:avLst/>
            <a:gdLst>
              <a:gd name="connsiteX0" fmla="*/ 0 w 168901"/>
              <a:gd name="connsiteY0" fmla="*/ 0 h 1217345"/>
              <a:gd name="connsiteX1" fmla="*/ 168901 w 168901"/>
              <a:gd name="connsiteY1" fmla="*/ 0 h 1217345"/>
              <a:gd name="connsiteX2" fmla="*/ 168901 w 168901"/>
              <a:gd name="connsiteY2" fmla="*/ 1217345 h 1217345"/>
              <a:gd name="connsiteX3" fmla="*/ 0 w 168901"/>
              <a:gd name="connsiteY3" fmla="*/ 1217345 h 1217345"/>
              <a:gd name="connsiteX4" fmla="*/ 0 w 168901"/>
              <a:gd name="connsiteY4" fmla="*/ 0 h 1217345"/>
              <a:gd name="connsiteX0" fmla="*/ 1715 w 168901"/>
              <a:gd name="connsiteY0" fmla="*/ 116730 h 1217345"/>
              <a:gd name="connsiteX1" fmla="*/ 168901 w 168901"/>
              <a:gd name="connsiteY1" fmla="*/ 0 h 1217345"/>
              <a:gd name="connsiteX2" fmla="*/ 168901 w 168901"/>
              <a:gd name="connsiteY2" fmla="*/ 1217345 h 1217345"/>
              <a:gd name="connsiteX3" fmla="*/ 0 w 168901"/>
              <a:gd name="connsiteY3" fmla="*/ 1217345 h 1217345"/>
              <a:gd name="connsiteX4" fmla="*/ 1715 w 168901"/>
              <a:gd name="connsiteY4" fmla="*/ 116730 h 121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01" h="1217345">
                <a:moveTo>
                  <a:pt x="1715" y="116730"/>
                </a:moveTo>
                <a:lnTo>
                  <a:pt x="168901" y="0"/>
                </a:lnTo>
                <a:lnTo>
                  <a:pt x="168901" y="1217345"/>
                </a:lnTo>
                <a:lnTo>
                  <a:pt x="0" y="1217345"/>
                </a:lnTo>
                <a:cubicBezTo>
                  <a:pt x="572" y="850473"/>
                  <a:pt x="1143" y="483602"/>
                  <a:pt x="1715" y="116730"/>
                </a:cubicBezTo>
                <a:close/>
              </a:path>
            </a:pathLst>
          </a:custGeom>
          <a:solidFill>
            <a:schemeClr val="bg1">
              <a:lumMod val="75000"/>
              <a:alpha val="61000"/>
            </a:schemeClr>
          </a:solidFill>
          <a:ln>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71" name="Group 70"/>
          <p:cNvGrpSpPr/>
          <p:nvPr/>
        </p:nvGrpSpPr>
        <p:grpSpPr>
          <a:xfrm>
            <a:off x="451283" y="2364187"/>
            <a:ext cx="1322341" cy="2362458"/>
            <a:chOff x="741268" y="3371307"/>
            <a:chExt cx="1136754" cy="1657242"/>
          </a:xfrm>
        </p:grpSpPr>
        <p:pic>
          <p:nvPicPr>
            <p:cNvPr id="49" name="Picture 4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foregroundMark x1="74000" y1="17717" x2="73857" y2="75981"/>
                          <a14:foregroundMark x1="26857" y1="17241" x2="28286" y2="76576"/>
                        </a14:backgroundRemoval>
                      </a14:imgEffect>
                    </a14:imgLayer>
                  </a14:imgProps>
                </a:ext>
              </a:extLst>
            </a:blip>
            <a:srcRect l="25516" t="12612" r="26690" b="19673"/>
            <a:stretch/>
          </p:blipFill>
          <p:spPr>
            <a:xfrm rot="20901259">
              <a:off x="741268" y="3371307"/>
              <a:ext cx="1117626" cy="1657242"/>
            </a:xfrm>
            <a:prstGeom prst="rect">
              <a:avLst/>
            </a:prstGeom>
          </p:spPr>
        </p:pic>
        <p:pic>
          <p:nvPicPr>
            <p:cNvPr id="13" name="Picture 12"/>
            <p:cNvPicPr>
              <a:picLocks noChangeAspect="1"/>
            </p:cNvPicPr>
            <p:nvPr/>
          </p:nvPicPr>
          <p:blipFill rotWithShape="1">
            <a:blip r:embed="rId11">
              <a:extLst>
                <a:ext uri="{28A0092B-C50C-407E-A947-70E740481C1C}">
                  <a14:useLocalDpi xmlns:a14="http://schemas.microsoft.com/office/drawing/2010/main" val="0"/>
                </a:ext>
              </a:extLst>
            </a:blip>
            <a:srcRect l="10454" t="14440" r="50754" b="17804"/>
            <a:stretch/>
          </p:blipFill>
          <p:spPr>
            <a:xfrm rot="20770199">
              <a:off x="1616608" y="4550068"/>
              <a:ext cx="261414" cy="259506"/>
            </a:xfrm>
            <a:prstGeom prst="rect">
              <a:avLst/>
            </a:prstGeom>
          </p:spPr>
        </p:pic>
      </p:grpSp>
      <p:sp>
        <p:nvSpPr>
          <p:cNvPr id="99" name="Flowchart: Connector 98"/>
          <p:cNvSpPr/>
          <p:nvPr/>
        </p:nvSpPr>
        <p:spPr>
          <a:xfrm>
            <a:off x="2810904" y="3472056"/>
            <a:ext cx="454348" cy="426984"/>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Straight Arrow Connector 100"/>
          <p:cNvCxnSpPr/>
          <p:nvPr/>
        </p:nvCxnSpPr>
        <p:spPr>
          <a:xfrm>
            <a:off x="5732060" y="2226402"/>
            <a:ext cx="0" cy="7377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10159520" y="2635755"/>
            <a:ext cx="455396" cy="7535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729273"/>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06"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8945" y="1461477"/>
            <a:ext cx="10910380" cy="574326"/>
          </a:xfrm>
        </p:spPr>
        <p:txBody>
          <a:bodyPr>
            <a:noAutofit/>
          </a:bodyPr>
          <a:lstStyle/>
          <a:p>
            <a:r>
              <a:rPr lang="en-US" sz="4000" dirty="0" smtClean="0">
                <a:solidFill>
                  <a:schemeClr val="tx2"/>
                </a:solidFill>
                <a:latin typeface="Arial" panose="020B0604020202020204" pitchFamily="34" charset="0"/>
                <a:cs typeface="Arial" panose="020B0604020202020204" pitchFamily="34" charset="0"/>
              </a:rPr>
              <a:t>Pesticide Disclosure </a:t>
            </a:r>
            <a:endParaRPr lang="en-US" sz="4000" dirty="0">
              <a:solidFill>
                <a:schemeClr val="tx2"/>
              </a:solidFill>
              <a:latin typeface="Arial" panose="020B0604020202020204" pitchFamily="34" charset="0"/>
              <a:cs typeface="Arial" panose="020B0604020202020204" pitchFamily="34" charset="0"/>
            </a:endParaRPr>
          </a:p>
        </p:txBody>
      </p:sp>
      <p:sp>
        <p:nvSpPr>
          <p:cNvPr id="6" name="Rectangle 5"/>
          <p:cNvSpPr/>
          <p:nvPr/>
        </p:nvSpPr>
        <p:spPr>
          <a:xfrm>
            <a:off x="693337" y="2245567"/>
            <a:ext cx="10882364" cy="3631763"/>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Pesticide testing is only </a:t>
            </a:r>
            <a:r>
              <a:rPr lang="en-US" dirty="0">
                <a:solidFill>
                  <a:schemeClr val="accent5">
                    <a:lumMod val="50000"/>
                  </a:schemeClr>
                </a:solidFill>
                <a:latin typeface="Arial" panose="020B0604020202020204" pitchFamily="34" charset="0"/>
                <a:cs typeface="Arial" panose="020B0604020202020204" pitchFamily="34" charset="0"/>
              </a:rPr>
              <a:t>required </a:t>
            </a:r>
            <a:r>
              <a:rPr lang="en-US" dirty="0" smtClean="0">
                <a:solidFill>
                  <a:schemeClr val="accent5">
                    <a:lumMod val="50000"/>
                  </a:schemeClr>
                </a:solidFill>
                <a:latin typeface="Arial" panose="020B0604020202020204" pitchFamily="34" charset="0"/>
                <a:cs typeface="Arial" panose="020B0604020202020204" pitchFamily="34" charset="0"/>
              </a:rPr>
              <a:t>for </a:t>
            </a:r>
            <a:r>
              <a:rPr lang="en-US" dirty="0">
                <a:solidFill>
                  <a:schemeClr val="accent5">
                    <a:lumMod val="50000"/>
                  </a:schemeClr>
                </a:solidFill>
                <a:latin typeface="Arial" panose="020B0604020202020204" pitchFamily="34" charset="0"/>
                <a:cs typeface="Arial" panose="020B0604020202020204" pitchFamily="34" charset="0"/>
              </a:rPr>
              <a:t>products that are Department of Health </a:t>
            </a:r>
            <a:r>
              <a:rPr lang="en-US" dirty="0" smtClean="0">
                <a:solidFill>
                  <a:schemeClr val="accent5">
                    <a:lumMod val="50000"/>
                  </a:schemeClr>
                </a:solidFill>
                <a:latin typeface="Arial" panose="020B0604020202020204" pitchFamily="34" charset="0"/>
                <a:cs typeface="Arial" panose="020B0604020202020204" pitchFamily="34" charset="0"/>
              </a:rPr>
              <a:t>compliant. </a:t>
            </a:r>
            <a:endParaRPr lang="en-US" dirty="0">
              <a:solidFill>
                <a:schemeClr val="accent5">
                  <a:lumMod val="50000"/>
                </a:schemeClr>
              </a:solidFill>
              <a:latin typeface="Arial" panose="020B060402020202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US" dirty="0" smtClean="0">
                <a:solidFill>
                  <a:schemeClr val="tx2"/>
                </a:solidFill>
                <a:latin typeface="Arial" panose="020B0604020202020204" pitchFamily="34" charset="0"/>
                <a:cs typeface="Arial" panose="020B0604020202020204" pitchFamily="34" charset="0"/>
              </a:rPr>
              <a:t>Listing pesticide information such as but not limited to “</a:t>
            </a:r>
            <a:r>
              <a:rPr lang="en-US" u="sng" dirty="0" smtClean="0">
                <a:solidFill>
                  <a:schemeClr val="accent5">
                    <a:lumMod val="50000"/>
                  </a:schemeClr>
                </a:solidFill>
                <a:latin typeface="Arial" panose="020B0604020202020204" pitchFamily="34" charset="0"/>
                <a:cs typeface="Arial" panose="020B0604020202020204" pitchFamily="34" charset="0"/>
              </a:rPr>
              <a:t>may have</a:t>
            </a:r>
            <a:r>
              <a:rPr lang="en-US" dirty="0" smtClean="0">
                <a:solidFill>
                  <a:schemeClr val="accent5">
                    <a:lumMod val="50000"/>
                  </a:schemeClr>
                </a:solidFill>
                <a:latin typeface="Arial" panose="020B0604020202020204" pitchFamily="34" charset="0"/>
                <a:cs typeface="Arial" panose="020B0604020202020204" pitchFamily="34" charset="0"/>
              </a:rPr>
              <a:t> or </a:t>
            </a:r>
            <a:r>
              <a:rPr lang="en-US" u="sng" dirty="0" smtClean="0">
                <a:solidFill>
                  <a:schemeClr val="accent5">
                    <a:lumMod val="50000"/>
                  </a:schemeClr>
                </a:solidFill>
                <a:latin typeface="Arial" panose="020B0604020202020204" pitchFamily="34" charset="0"/>
                <a:cs typeface="Arial" panose="020B0604020202020204" pitchFamily="34" charset="0"/>
              </a:rPr>
              <a:t>could have</a:t>
            </a:r>
            <a:r>
              <a:rPr lang="en-US" dirty="0" smtClean="0">
                <a:solidFill>
                  <a:schemeClr val="accent5">
                    <a:lumMod val="50000"/>
                  </a:schemeClr>
                </a:solidFill>
                <a:latin typeface="Arial" panose="020B0604020202020204" pitchFamily="34" charset="0"/>
                <a:cs typeface="Arial" panose="020B0604020202020204" pitchFamily="34" charset="0"/>
              </a:rPr>
              <a:t> </a:t>
            </a:r>
            <a:r>
              <a:rPr lang="en-US" dirty="0" smtClean="0">
                <a:solidFill>
                  <a:schemeClr val="tx2"/>
                </a:solidFill>
                <a:latin typeface="Arial" panose="020B0604020202020204" pitchFamily="34" charset="0"/>
                <a:cs typeface="Arial" panose="020B0604020202020204" pitchFamily="34" charset="0"/>
              </a:rPr>
              <a:t>been used” is non-compliant.  The licensee must list the </a:t>
            </a:r>
            <a:r>
              <a:rPr lang="en-US" u="sng" dirty="0" smtClean="0">
                <a:solidFill>
                  <a:schemeClr val="tx2"/>
                </a:solidFill>
                <a:latin typeface="Arial" panose="020B0604020202020204" pitchFamily="34" charset="0"/>
                <a:cs typeface="Arial" panose="020B0604020202020204" pitchFamily="34" charset="0"/>
              </a:rPr>
              <a:t>product specific</a:t>
            </a:r>
            <a:r>
              <a:rPr lang="en-US" dirty="0" smtClean="0">
                <a:solidFill>
                  <a:schemeClr val="tx2"/>
                </a:solidFill>
                <a:latin typeface="Arial" panose="020B0604020202020204" pitchFamily="34" charset="0"/>
                <a:cs typeface="Arial" panose="020B0604020202020204" pitchFamily="34" charset="0"/>
              </a:rPr>
              <a:t> pesticide </a:t>
            </a:r>
            <a:r>
              <a:rPr lang="en-US" dirty="0" smtClean="0">
                <a:solidFill>
                  <a:schemeClr val="accent5">
                    <a:lumMod val="50000"/>
                  </a:schemeClr>
                </a:solidFill>
                <a:latin typeface="Arial" panose="020B0604020202020204" pitchFamily="34" charset="0"/>
                <a:cs typeface="Arial" panose="020B0604020202020204" pitchFamily="34" charset="0"/>
              </a:rPr>
              <a:t>product(s) </a:t>
            </a:r>
            <a:r>
              <a:rPr lang="en-US" dirty="0" smtClean="0">
                <a:solidFill>
                  <a:schemeClr val="tx2"/>
                </a:solidFill>
                <a:latin typeface="Arial" panose="020B0604020202020204" pitchFamily="34" charset="0"/>
                <a:cs typeface="Arial" panose="020B0604020202020204" pitchFamily="34" charset="0"/>
              </a:rPr>
              <a:t>used.</a:t>
            </a:r>
          </a:p>
          <a:p>
            <a:pPr marL="285750" indent="-285750">
              <a:spcBef>
                <a:spcPts val="600"/>
              </a:spcBef>
              <a:spcAft>
                <a:spcPts val="600"/>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If cannabis from multiple lots are used, pesticide information must be listed for each lot. </a:t>
            </a:r>
            <a:endParaRPr lang="en-US" dirty="0" smtClean="0">
              <a:solidFill>
                <a:schemeClr val="tx2"/>
              </a:solidFill>
              <a:latin typeface="Arial" panose="020B060402020202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US" dirty="0" smtClean="0">
                <a:solidFill>
                  <a:schemeClr val="tx2"/>
                </a:solidFill>
                <a:latin typeface="Arial" panose="020B0604020202020204" pitchFamily="34" charset="0"/>
                <a:cs typeface="Arial" panose="020B0604020202020204" pitchFamily="34" charset="0"/>
              </a:rPr>
              <a:t>No residual pesticides in the finished product does not mean it is pesticide free.  </a:t>
            </a:r>
            <a:r>
              <a:rPr lang="en-US" dirty="0" smtClean="0">
                <a:solidFill>
                  <a:schemeClr val="accent5">
                    <a:lumMod val="50000"/>
                  </a:schemeClr>
                </a:solidFill>
                <a:latin typeface="Arial" panose="020B0604020202020204" pitchFamily="34" charset="0"/>
                <a:cs typeface="Arial" panose="020B0604020202020204" pitchFamily="34" charset="0"/>
              </a:rPr>
              <a:t>The pesticide requirement applies to the pesticide used in the growing process.</a:t>
            </a:r>
            <a:r>
              <a:rPr lang="en-US" dirty="0" smtClean="0">
                <a:solidFill>
                  <a:schemeClr val="tx2"/>
                </a:solidFill>
                <a:latin typeface="Arial" panose="020B0604020202020204" pitchFamily="34" charset="0"/>
                <a:cs typeface="Arial" panose="020B0604020202020204" pitchFamily="34" charset="0"/>
              </a:rPr>
              <a:t>  Any type of pesticide used during the growing process is required to be listed. </a:t>
            </a:r>
          </a:p>
          <a:p>
            <a:pPr marL="285750" indent="-285750">
              <a:spcBef>
                <a:spcPts val="600"/>
              </a:spcBef>
              <a:spcAft>
                <a:spcPts val="600"/>
              </a:spcAft>
              <a:buFont typeface="Arial" panose="020B0604020202020204" pitchFamily="34" charset="0"/>
              <a:buChar char="•"/>
            </a:pPr>
            <a:r>
              <a:rPr lang="en-US" dirty="0" smtClean="0">
                <a:solidFill>
                  <a:schemeClr val="tx2"/>
                </a:solidFill>
                <a:latin typeface="Arial" panose="020B0604020202020204" pitchFamily="34" charset="0"/>
                <a:cs typeface="Arial" panose="020B0604020202020204" pitchFamily="34" charset="0"/>
              </a:rPr>
              <a:t>If no pesticides were applied </a:t>
            </a:r>
            <a:r>
              <a:rPr lang="en-US" dirty="0">
                <a:solidFill>
                  <a:schemeClr val="tx2"/>
                </a:solidFill>
                <a:latin typeface="Arial" panose="020B0604020202020204" pitchFamily="34" charset="0"/>
                <a:cs typeface="Arial" panose="020B0604020202020204" pitchFamily="34" charset="0"/>
              </a:rPr>
              <a:t>to the marijuana plants and growing medium during production, </a:t>
            </a:r>
            <a:r>
              <a:rPr lang="en-US" dirty="0" smtClean="0">
                <a:solidFill>
                  <a:schemeClr val="tx2"/>
                </a:solidFill>
                <a:latin typeface="Arial" panose="020B0604020202020204" pitchFamily="34" charset="0"/>
                <a:cs typeface="Arial" panose="020B0604020202020204" pitchFamily="34" charset="0"/>
              </a:rPr>
              <a:t>it is acceptable to list “no pesticides used” or “pesticide free”. </a:t>
            </a:r>
          </a:p>
          <a:p>
            <a:pPr marL="285750" indent="-285750">
              <a:spcBef>
                <a:spcPts val="600"/>
              </a:spcBef>
              <a:spcAft>
                <a:spcPts val="600"/>
              </a:spcAft>
              <a:buFont typeface="Arial" panose="020B0604020202020204" pitchFamily="34" charset="0"/>
              <a:buChar char="•"/>
            </a:pPr>
            <a:r>
              <a:rPr lang="en-US" dirty="0" smtClean="0">
                <a:solidFill>
                  <a:schemeClr val="tx2"/>
                </a:solidFill>
                <a:latin typeface="Arial" panose="020B0604020202020204" pitchFamily="34" charset="0"/>
                <a:cs typeface="Arial" panose="020B0604020202020204" pitchFamily="34" charset="0"/>
              </a:rPr>
              <a:t>It would be considered false and misleading if pesticides were used but it is listed as pesticide free. </a:t>
            </a:r>
          </a:p>
        </p:txBody>
      </p:sp>
      <p:pic>
        <p:nvPicPr>
          <p:cNvPr id="4" name="Picture 3"/>
          <p:cNvPicPr>
            <a:picLocks noChangeAspect="1"/>
          </p:cNvPicPr>
          <p:nvPr/>
        </p:nvPicPr>
        <p:blipFill>
          <a:blip r:embed="rId5"/>
          <a:stretch>
            <a:fillRect/>
          </a:stretch>
        </p:blipFill>
        <p:spPr>
          <a:xfrm>
            <a:off x="0" y="0"/>
            <a:ext cx="12199153" cy="106079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0901" y="5877330"/>
            <a:ext cx="609600" cy="609600"/>
          </a:xfrm>
          <a:prstGeom prst="rect">
            <a:avLst/>
          </a:prstGeom>
        </p:spPr>
      </p:pic>
    </p:spTree>
    <p:extLst>
      <p:ext uri="{BB962C8B-B14F-4D97-AF65-F5344CB8AC3E}">
        <p14:creationId xmlns:p14="http://schemas.microsoft.com/office/powerpoint/2010/main" val="2718329359"/>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3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7705" y="1239650"/>
            <a:ext cx="11009316" cy="798162"/>
          </a:xfrm>
        </p:spPr>
        <p:txBody>
          <a:bodyPr>
            <a:noAutofit/>
          </a:bodyPr>
          <a:lstStyle/>
          <a:p>
            <a:r>
              <a:rPr lang="en-US" sz="4000" dirty="0" smtClean="0">
                <a:solidFill>
                  <a:schemeClr val="tx2"/>
                </a:solidFill>
                <a:latin typeface="Arial" panose="020B0604020202020204" pitchFamily="34" charset="0"/>
                <a:cs typeface="Arial" panose="020B0604020202020204" pitchFamily="34" charset="0"/>
              </a:rPr>
              <a:t>Ways to Provide Pesticide Information </a:t>
            </a:r>
            <a:endParaRPr lang="en-US" sz="4000" dirty="0">
              <a:solidFill>
                <a:schemeClr val="tx2"/>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0" y="-456"/>
            <a:ext cx="12199153" cy="1060796"/>
          </a:xfrm>
          <a:prstGeom prst="rect">
            <a:avLst/>
          </a:prstGeom>
        </p:spPr>
      </p:pic>
      <p:grpSp>
        <p:nvGrpSpPr>
          <p:cNvPr id="3" name="Group 2"/>
          <p:cNvGrpSpPr/>
          <p:nvPr/>
        </p:nvGrpSpPr>
        <p:grpSpPr>
          <a:xfrm>
            <a:off x="533480" y="2242620"/>
            <a:ext cx="11075041" cy="3504238"/>
            <a:chOff x="501009" y="2370700"/>
            <a:chExt cx="10579961" cy="3504238"/>
          </a:xfrm>
        </p:grpSpPr>
        <p:pic>
          <p:nvPicPr>
            <p:cNvPr id="8" name="Picture 7"/>
            <p:cNvPicPr>
              <a:picLocks noChangeAspect="1"/>
            </p:cNvPicPr>
            <p:nvPr/>
          </p:nvPicPr>
          <p:blipFill>
            <a:blip r:embed="rId6"/>
            <a:stretch>
              <a:fillRect/>
            </a:stretch>
          </p:blipFill>
          <p:spPr>
            <a:xfrm>
              <a:off x="9275966" y="3690626"/>
              <a:ext cx="1552503" cy="1505155"/>
            </a:xfrm>
            <a:prstGeom prst="rect">
              <a:avLst/>
            </a:prstGeom>
          </p:spPr>
        </p:pic>
        <p:sp>
          <p:nvSpPr>
            <p:cNvPr id="16" name="TextBox 15"/>
            <p:cNvSpPr txBox="1"/>
            <p:nvPr/>
          </p:nvSpPr>
          <p:spPr>
            <a:xfrm>
              <a:off x="6436513" y="3690626"/>
              <a:ext cx="1983731" cy="1200329"/>
            </a:xfrm>
            <a:prstGeom prst="rect">
              <a:avLst/>
            </a:prstGeom>
            <a:noFill/>
          </p:spPr>
          <p:txBody>
            <a:bodyPr wrap="square" rtlCol="0">
              <a:spAutoFit/>
            </a:bodyPr>
            <a:lstStyle/>
            <a:p>
              <a:r>
                <a:rPr lang="en-US" dirty="0" smtClean="0">
                  <a:solidFill>
                    <a:schemeClr val="tx2"/>
                  </a:solidFill>
                  <a:latin typeface="Arial" panose="020B0604020202020204" pitchFamily="34" charset="0"/>
                  <a:cs typeface="Arial" panose="020B0604020202020204" pitchFamily="34" charset="0"/>
                </a:rPr>
                <a:t>For pesticide </a:t>
              </a:r>
              <a:r>
                <a:rPr lang="en-US" dirty="0" smtClean="0">
                  <a:solidFill>
                    <a:schemeClr val="tx2"/>
                  </a:solidFill>
                  <a:latin typeface="Arial" panose="020B0604020202020204" pitchFamily="34" charset="0"/>
                  <a:cs typeface="Arial" panose="020B0604020202020204" pitchFamily="34" charset="0"/>
                  <a:hlinkClick r:id="rId7"/>
                </a:rPr>
                <a:t>ABCannabis@ABC.com/Pesticide-Info</a:t>
              </a:r>
              <a:r>
                <a:rPr lang="en-US" dirty="0" smtClean="0">
                  <a:solidFill>
                    <a:schemeClr val="tx2"/>
                  </a:solidFill>
                  <a:latin typeface="Arial" panose="020B0604020202020204" pitchFamily="34" charset="0"/>
                  <a:cs typeface="Arial" panose="020B0604020202020204" pitchFamily="34" charset="0"/>
                </a:rPr>
                <a:t> for details</a:t>
              </a:r>
              <a:endParaRPr lang="en-US" dirty="0">
                <a:solidFill>
                  <a:schemeClr val="tx2"/>
                </a:solidFill>
                <a:latin typeface="Arial" panose="020B0604020202020204" pitchFamily="34" charset="0"/>
                <a:cs typeface="Arial" panose="020B0604020202020204" pitchFamily="34" charset="0"/>
              </a:endParaRPr>
            </a:p>
          </p:txBody>
        </p:sp>
        <p:sp>
          <p:nvSpPr>
            <p:cNvPr id="18" name="Rounded Rectangle 17"/>
            <p:cNvSpPr/>
            <p:nvPr/>
          </p:nvSpPr>
          <p:spPr>
            <a:xfrm>
              <a:off x="3298499" y="3573891"/>
              <a:ext cx="2507273" cy="19299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sz="1200" dirty="0" smtClean="0">
                  <a:solidFill>
                    <a:schemeClr val="tx2"/>
                  </a:solidFill>
                </a:rPr>
                <a:t>Product name </a:t>
              </a:r>
              <a:br>
                <a:rPr lang="en-US" sz="1200" dirty="0" smtClean="0">
                  <a:solidFill>
                    <a:schemeClr val="tx2"/>
                  </a:solidFill>
                </a:rPr>
              </a:br>
              <a:r>
                <a:rPr lang="en-US" sz="1200" dirty="0" smtClean="0">
                  <a:solidFill>
                    <a:schemeClr val="tx2"/>
                  </a:solidFill>
                </a:rPr>
                <a:t>Total: THC </a:t>
              </a:r>
              <a:r>
                <a:rPr lang="en-US" sz="1200" dirty="0" err="1" smtClean="0">
                  <a:solidFill>
                    <a:schemeClr val="tx2"/>
                  </a:solidFill>
                </a:rPr>
                <a:t>XXmg</a:t>
              </a:r>
              <a:r>
                <a:rPr lang="en-US" sz="1200" dirty="0" smtClean="0">
                  <a:solidFill>
                    <a:schemeClr val="tx2"/>
                  </a:solidFill>
                </a:rPr>
                <a:t>, THCA </a:t>
              </a:r>
              <a:r>
                <a:rPr lang="en-US" sz="1200" dirty="0" err="1" smtClean="0">
                  <a:solidFill>
                    <a:schemeClr val="tx2"/>
                  </a:solidFill>
                </a:rPr>
                <a:t>XXmg</a:t>
              </a:r>
              <a:r>
                <a:rPr lang="en-US" sz="1200" dirty="0" smtClean="0">
                  <a:solidFill>
                    <a:schemeClr val="tx2"/>
                  </a:solidFill>
                </a:rPr>
                <a:t/>
              </a:r>
              <a:br>
                <a:rPr lang="en-US" sz="1200" dirty="0" smtClean="0">
                  <a:solidFill>
                    <a:schemeClr val="tx2"/>
                  </a:solidFill>
                </a:rPr>
              </a:br>
              <a:r>
                <a:rPr lang="en-US" sz="1200" dirty="0" smtClean="0">
                  <a:solidFill>
                    <a:schemeClr val="tx2"/>
                  </a:solidFill>
                </a:rPr>
                <a:t>          CBD </a:t>
              </a:r>
              <a:r>
                <a:rPr lang="en-US" sz="1200" dirty="0" err="1" smtClean="0">
                  <a:solidFill>
                    <a:schemeClr val="tx2"/>
                  </a:solidFill>
                </a:rPr>
                <a:t>XXmg</a:t>
              </a:r>
              <a:r>
                <a:rPr lang="en-US" sz="1200" dirty="0" smtClean="0">
                  <a:solidFill>
                    <a:schemeClr val="tx2"/>
                  </a:solidFill>
                </a:rPr>
                <a:t>, CBDA </a:t>
              </a:r>
              <a:r>
                <a:rPr lang="en-US" sz="1200" dirty="0" err="1" smtClean="0">
                  <a:solidFill>
                    <a:schemeClr val="tx2"/>
                  </a:solidFill>
                </a:rPr>
                <a:t>XXmg</a:t>
              </a:r>
              <a:r>
                <a:rPr lang="en-US" sz="1200" dirty="0" smtClean="0">
                  <a:solidFill>
                    <a:schemeClr val="tx2"/>
                  </a:solidFill>
                </a:rPr>
                <a:t/>
              </a:r>
              <a:br>
                <a:rPr lang="en-US" sz="1200" dirty="0" smtClean="0">
                  <a:solidFill>
                    <a:schemeClr val="tx2"/>
                  </a:solidFill>
                </a:rPr>
              </a:br>
              <a:r>
                <a:rPr lang="en-US" sz="1200" dirty="0" smtClean="0">
                  <a:solidFill>
                    <a:schemeClr val="tx2"/>
                  </a:solidFill>
                </a:rPr>
                <a:t>Extraction method: Ethanol </a:t>
              </a:r>
              <a:br>
                <a:rPr lang="en-US" sz="1200" dirty="0" smtClean="0">
                  <a:solidFill>
                    <a:schemeClr val="tx2"/>
                  </a:solidFill>
                </a:rPr>
              </a:br>
              <a:r>
                <a:rPr lang="en-US" sz="1200" dirty="0" smtClean="0">
                  <a:solidFill>
                    <a:schemeClr val="tx2"/>
                  </a:solidFill>
                </a:rPr>
                <a:t>Pesticide(s) used: </a:t>
              </a:r>
              <a:r>
                <a:rPr lang="en-US" sz="1200" dirty="0" err="1" smtClean="0">
                  <a:solidFill>
                    <a:schemeClr val="tx2"/>
                  </a:solidFill>
                </a:rPr>
                <a:t>AzaGuard</a:t>
              </a:r>
              <a:r>
                <a:rPr lang="en-US" sz="1200" dirty="0" smtClean="0">
                  <a:solidFill>
                    <a:schemeClr val="tx2"/>
                  </a:solidFill>
                </a:rPr>
                <a:t/>
              </a:r>
              <a:br>
                <a:rPr lang="en-US" sz="1200" dirty="0" smtClean="0">
                  <a:solidFill>
                    <a:schemeClr val="tx2"/>
                  </a:solidFill>
                </a:rPr>
              </a:br>
              <a:r>
                <a:rPr lang="en-US" sz="1200" dirty="0" smtClean="0">
                  <a:solidFill>
                    <a:schemeClr val="tx2"/>
                  </a:solidFill>
                </a:rPr>
                <a:t>Producer name and UBI number </a:t>
              </a:r>
              <a:br>
                <a:rPr lang="en-US" sz="1200" dirty="0" smtClean="0">
                  <a:solidFill>
                    <a:schemeClr val="tx2"/>
                  </a:solidFill>
                </a:rPr>
              </a:br>
              <a:r>
                <a:rPr lang="en-US" sz="1200" dirty="0" smtClean="0">
                  <a:solidFill>
                    <a:schemeClr val="tx2"/>
                  </a:solidFill>
                </a:rPr>
                <a:t>Processor name and UBI number</a:t>
              </a:r>
            </a:p>
            <a:p>
              <a:pPr algn="ctr">
                <a:spcBef>
                  <a:spcPts val="600"/>
                </a:spcBef>
                <a:spcAft>
                  <a:spcPts val="600"/>
                </a:spcAft>
              </a:pPr>
              <a:endParaRPr lang="en-US" sz="1050" dirty="0" smtClean="0">
                <a:solidFill>
                  <a:schemeClr val="tx2"/>
                </a:solidFill>
              </a:endParaRPr>
            </a:p>
            <a:p>
              <a:pPr algn="ctr">
                <a:spcBef>
                  <a:spcPts val="600"/>
                </a:spcBef>
                <a:spcAft>
                  <a:spcPts val="600"/>
                </a:spcAft>
              </a:pPr>
              <a:r>
                <a:rPr lang="en-US" sz="1050" dirty="0" smtClean="0">
                  <a:solidFill>
                    <a:schemeClr val="tx2"/>
                  </a:solidFill>
                </a:rPr>
                <a:t>WASL012456.IT3GX</a:t>
              </a:r>
              <a:endParaRPr lang="en-US" sz="1050" dirty="0">
                <a:solidFill>
                  <a:schemeClr val="tx2"/>
                </a:solidFill>
              </a:endParaRPr>
            </a:p>
          </p:txBody>
        </p:sp>
        <p:pic>
          <p:nvPicPr>
            <p:cNvPr id="23" name="Picture 22"/>
            <p:cNvPicPr>
              <a:picLocks noChangeAspect="1"/>
            </p:cNvPicPr>
            <p:nvPr/>
          </p:nvPicPr>
          <p:blipFill>
            <a:blip r:embed="rId8"/>
            <a:stretch>
              <a:fillRect/>
            </a:stretch>
          </p:blipFill>
          <p:spPr>
            <a:xfrm>
              <a:off x="501009" y="3357072"/>
              <a:ext cx="2167379" cy="2517866"/>
            </a:xfrm>
            <a:prstGeom prst="rect">
              <a:avLst/>
            </a:prstGeom>
          </p:spPr>
        </p:pic>
        <p:sp>
          <p:nvSpPr>
            <p:cNvPr id="27" name="TextBox 26"/>
            <p:cNvSpPr txBox="1"/>
            <p:nvPr/>
          </p:nvSpPr>
          <p:spPr>
            <a:xfrm>
              <a:off x="501009" y="2370700"/>
              <a:ext cx="2839453" cy="830997"/>
            </a:xfrm>
            <a:prstGeom prst="rect">
              <a:avLst/>
            </a:prstGeom>
            <a:noFill/>
          </p:spPr>
          <p:txBody>
            <a:bodyPr wrap="square" rtlCol="0">
              <a:spAutoFit/>
            </a:bodyPr>
            <a:lstStyle/>
            <a:p>
              <a:r>
                <a:rPr lang="en-US" sz="1600" dirty="0" smtClean="0">
                  <a:solidFill>
                    <a:schemeClr val="tx2"/>
                  </a:solidFill>
                  <a:latin typeface="Arial" panose="020B0604020202020204" pitchFamily="34" charset="0"/>
                  <a:cs typeface="Arial" panose="020B0604020202020204" pitchFamily="34" charset="0"/>
                </a:rPr>
                <a:t>With the product via written material at the time of the purchase </a:t>
              </a:r>
              <a:endParaRPr lang="en-US" sz="1600" dirty="0">
                <a:solidFill>
                  <a:schemeClr val="tx2"/>
                </a:solidFill>
                <a:latin typeface="Arial" panose="020B0604020202020204" pitchFamily="34" charset="0"/>
                <a:cs typeface="Arial" panose="020B0604020202020204" pitchFamily="34" charset="0"/>
              </a:endParaRPr>
            </a:p>
          </p:txBody>
        </p:sp>
        <p:sp>
          <p:nvSpPr>
            <p:cNvPr id="30" name="TextBox 29"/>
            <p:cNvSpPr txBox="1"/>
            <p:nvPr/>
          </p:nvSpPr>
          <p:spPr>
            <a:xfrm>
              <a:off x="3222171" y="2402222"/>
              <a:ext cx="3047660" cy="338554"/>
            </a:xfrm>
            <a:prstGeom prst="rect">
              <a:avLst/>
            </a:prstGeom>
            <a:noFill/>
          </p:spPr>
          <p:txBody>
            <a:bodyPr wrap="square" rtlCol="0">
              <a:spAutoFit/>
            </a:bodyPr>
            <a:lstStyle/>
            <a:p>
              <a:r>
                <a:rPr lang="en-US" sz="1600" dirty="0" smtClean="0">
                  <a:solidFill>
                    <a:schemeClr val="tx2"/>
                  </a:solidFill>
                  <a:latin typeface="Arial" panose="020B0604020202020204" pitchFamily="34" charset="0"/>
                  <a:cs typeface="Arial" panose="020B0604020202020204" pitchFamily="34" charset="0"/>
                </a:rPr>
                <a:t>On the label or on the packaging </a:t>
              </a:r>
              <a:endParaRPr lang="en-US" sz="1600" dirty="0">
                <a:solidFill>
                  <a:schemeClr val="tx2"/>
                </a:solidFill>
                <a:latin typeface="Arial" panose="020B0604020202020204" pitchFamily="34" charset="0"/>
                <a:cs typeface="Arial" panose="020B0604020202020204" pitchFamily="34" charset="0"/>
              </a:endParaRPr>
            </a:p>
          </p:txBody>
        </p:sp>
        <p:sp>
          <p:nvSpPr>
            <p:cNvPr id="31" name="TextBox 30"/>
            <p:cNvSpPr txBox="1"/>
            <p:nvPr/>
          </p:nvSpPr>
          <p:spPr>
            <a:xfrm>
              <a:off x="6436513" y="2408556"/>
              <a:ext cx="2839453" cy="584775"/>
            </a:xfrm>
            <a:prstGeom prst="rect">
              <a:avLst/>
            </a:prstGeom>
            <a:noFill/>
          </p:spPr>
          <p:txBody>
            <a:bodyPr wrap="square" rtlCol="0">
              <a:spAutoFit/>
            </a:bodyPr>
            <a:lstStyle/>
            <a:p>
              <a:r>
                <a:rPr lang="en-US" sz="1600" dirty="0" smtClean="0">
                  <a:solidFill>
                    <a:schemeClr val="tx2"/>
                  </a:solidFill>
                  <a:latin typeface="Arial" panose="020B0604020202020204" pitchFamily="34" charset="0"/>
                  <a:cs typeface="Arial" panose="020B0604020202020204" pitchFamily="34" charset="0"/>
                </a:rPr>
                <a:t>Via internet link or web</a:t>
              </a:r>
              <a:br>
                <a:rPr lang="en-US" sz="1600" dirty="0" smtClean="0">
                  <a:solidFill>
                    <a:schemeClr val="tx2"/>
                  </a:solidFill>
                  <a:latin typeface="Arial" panose="020B0604020202020204" pitchFamily="34" charset="0"/>
                  <a:cs typeface="Arial" panose="020B0604020202020204" pitchFamily="34" charset="0"/>
                </a:rPr>
              </a:br>
              <a:r>
                <a:rPr lang="en-US" sz="1600" dirty="0" smtClean="0">
                  <a:solidFill>
                    <a:schemeClr val="tx2"/>
                  </a:solidFill>
                  <a:latin typeface="Arial" panose="020B0604020202020204" pitchFamily="34" charset="0"/>
                  <a:cs typeface="Arial" panose="020B0604020202020204" pitchFamily="34" charset="0"/>
                </a:rPr>
                <a:t>address </a:t>
              </a:r>
              <a:endParaRPr lang="en-US" sz="1600" dirty="0">
                <a:solidFill>
                  <a:schemeClr val="tx2"/>
                </a:solidFill>
                <a:latin typeface="Arial" panose="020B0604020202020204" pitchFamily="34" charset="0"/>
                <a:cs typeface="Arial" panose="020B0604020202020204" pitchFamily="34" charset="0"/>
              </a:endParaRPr>
            </a:p>
          </p:txBody>
        </p:sp>
        <p:sp>
          <p:nvSpPr>
            <p:cNvPr id="32" name="TextBox 31"/>
            <p:cNvSpPr txBox="1"/>
            <p:nvPr/>
          </p:nvSpPr>
          <p:spPr>
            <a:xfrm>
              <a:off x="9221373" y="2370700"/>
              <a:ext cx="1859597" cy="369332"/>
            </a:xfrm>
            <a:prstGeom prst="rect">
              <a:avLst/>
            </a:prstGeom>
            <a:noFill/>
          </p:spPr>
          <p:txBody>
            <a:bodyPr wrap="square" rtlCol="0">
              <a:spAutoFit/>
            </a:bodyPr>
            <a:lstStyle/>
            <a:p>
              <a:r>
                <a:rPr lang="en-US" dirty="0" smtClean="0">
                  <a:solidFill>
                    <a:schemeClr val="tx2"/>
                  </a:solidFill>
                  <a:latin typeface="Arial" panose="020B0604020202020204" pitchFamily="34" charset="0"/>
                  <a:cs typeface="Arial" panose="020B0604020202020204" pitchFamily="34" charset="0"/>
                </a:rPr>
                <a:t>QR Code</a:t>
              </a:r>
              <a:endParaRPr lang="en-US" dirty="0">
                <a:solidFill>
                  <a:schemeClr val="tx2"/>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9"/>
            <a:stretch>
              <a:fillRect/>
            </a:stretch>
          </p:blipFill>
          <p:spPr>
            <a:xfrm>
              <a:off x="3966288" y="4911749"/>
              <a:ext cx="1269791" cy="284032"/>
            </a:xfrm>
            <a:prstGeom prst="rect">
              <a:avLst/>
            </a:prstGeom>
          </p:spPr>
        </p:pic>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03721" y="5887720"/>
            <a:ext cx="609600" cy="609600"/>
          </a:xfrm>
          <a:prstGeom prst="rect">
            <a:avLst/>
          </a:prstGeom>
        </p:spPr>
      </p:pic>
    </p:spTree>
    <p:extLst>
      <p:ext uri="{BB962C8B-B14F-4D97-AF65-F5344CB8AC3E}">
        <p14:creationId xmlns:p14="http://schemas.microsoft.com/office/powerpoint/2010/main" val="3809113435"/>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8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0" y="0"/>
            <a:ext cx="12199153" cy="1060796"/>
          </a:xfrm>
          <a:prstGeom prst="rect">
            <a:avLst/>
          </a:prstGeom>
        </p:spPr>
      </p:pic>
      <p:sp>
        <p:nvSpPr>
          <p:cNvPr id="6" name="Title 1"/>
          <p:cNvSpPr>
            <a:spLocks noGrp="1"/>
          </p:cNvSpPr>
          <p:nvPr>
            <p:ph type="title"/>
          </p:nvPr>
        </p:nvSpPr>
        <p:spPr>
          <a:xfrm>
            <a:off x="489924" y="1489464"/>
            <a:ext cx="11219304" cy="542123"/>
          </a:xfrm>
        </p:spPr>
        <p:txBody>
          <a:bodyPr>
            <a:noAutofit/>
          </a:bodyPr>
          <a:lstStyle/>
          <a:p>
            <a:r>
              <a:rPr lang="en-US" sz="4000" dirty="0" smtClean="0">
                <a:solidFill>
                  <a:schemeClr val="tx2"/>
                </a:solidFill>
                <a:latin typeface="Arial" panose="020B0604020202020204" pitchFamily="34" charset="0"/>
                <a:cs typeface="Arial" panose="020B0604020202020204" pitchFamily="34" charset="0"/>
              </a:rPr>
              <a:t>Required Symbols </a:t>
            </a:r>
            <a:endParaRPr lang="en-US" sz="4000" dirty="0">
              <a:solidFill>
                <a:schemeClr val="tx2"/>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rotWithShape="1">
          <a:blip r:embed="rId6">
            <a:extLst>
              <a:ext uri="{BEBA8EAE-BF5A-486C-A8C5-ECC9F3942E4B}">
                <a14:imgProps xmlns:a14="http://schemas.microsoft.com/office/drawing/2010/main">
                  <a14:imgLayer r:embed="rId7">
                    <a14:imgEffect>
                      <a14:backgroundRemoval t="6745" b="87390" l="8500" r="50167">
                        <a14:foregroundMark x1="30000" y1="76540" x2="30500" y2="60117"/>
                        <a14:foregroundMark x1="36833" y1="65103" x2="24000" y2="65396"/>
                      </a14:backgroundRemoval>
                    </a14:imgEffect>
                  </a14:imgLayer>
                </a14:imgProps>
              </a:ext>
            </a:extLst>
          </a:blip>
          <a:srcRect l="9640" t="14156" r="50174" b="17427"/>
          <a:stretch/>
        </p:blipFill>
        <p:spPr>
          <a:xfrm rot="18888196">
            <a:off x="8624056" y="5215809"/>
            <a:ext cx="1125807" cy="1097282"/>
          </a:xfrm>
          <a:prstGeom prst="rect">
            <a:avLst/>
          </a:prstGeom>
        </p:spPr>
      </p:pic>
      <p:pic>
        <p:nvPicPr>
          <p:cNvPr id="32" name="Picture 31"/>
          <p:cNvPicPr>
            <a:picLocks noChangeAspect="1"/>
          </p:cNvPicPr>
          <p:nvPr/>
        </p:nvPicPr>
        <p:blipFill>
          <a:blip r:embed="rId8"/>
          <a:stretch>
            <a:fillRect/>
          </a:stretch>
        </p:blipFill>
        <p:spPr>
          <a:xfrm rot="2741803">
            <a:off x="6722706" y="5016803"/>
            <a:ext cx="1560711" cy="1589080"/>
          </a:xfrm>
          <a:prstGeom prst="rect">
            <a:avLst/>
          </a:prstGeom>
        </p:spPr>
      </p:pic>
      <p:pic>
        <p:nvPicPr>
          <p:cNvPr id="36" name="Picture 35"/>
          <p:cNvPicPr>
            <a:picLocks noChangeAspect="1"/>
          </p:cNvPicPr>
          <p:nvPr/>
        </p:nvPicPr>
        <p:blipFill>
          <a:blip r:embed="rId9"/>
          <a:stretch>
            <a:fillRect/>
          </a:stretch>
        </p:blipFill>
        <p:spPr>
          <a:xfrm>
            <a:off x="7112174" y="2881270"/>
            <a:ext cx="781772" cy="1019333"/>
          </a:xfrm>
          <a:prstGeom prst="rect">
            <a:avLst/>
          </a:prstGeom>
          <a:ln>
            <a:solidFill>
              <a:schemeClr val="tx1"/>
            </a:solidFill>
          </a:ln>
        </p:spPr>
      </p:pic>
      <p:pic>
        <p:nvPicPr>
          <p:cNvPr id="38" name="Picture 37"/>
          <p:cNvPicPr>
            <a:picLocks noChangeAspect="1"/>
          </p:cNvPicPr>
          <p:nvPr/>
        </p:nvPicPr>
        <p:blipFill>
          <a:blip r:embed="rId9"/>
          <a:stretch>
            <a:fillRect/>
          </a:stretch>
        </p:blipFill>
        <p:spPr>
          <a:xfrm>
            <a:off x="8787542" y="2832511"/>
            <a:ext cx="853542" cy="1125550"/>
          </a:xfrm>
          <a:prstGeom prst="rect">
            <a:avLst/>
          </a:prstGeom>
          <a:ln>
            <a:noFill/>
          </a:ln>
        </p:spPr>
      </p:pic>
      <p:sp>
        <p:nvSpPr>
          <p:cNvPr id="40" name="TextBox 39"/>
          <p:cNvSpPr txBox="1"/>
          <p:nvPr/>
        </p:nvSpPr>
        <p:spPr>
          <a:xfrm>
            <a:off x="6892259" y="2284328"/>
            <a:ext cx="1276311"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Compliant</a:t>
            </a:r>
            <a:r>
              <a:rPr lang="en-US" dirty="0" smtClean="0"/>
              <a:t> </a:t>
            </a:r>
            <a:endParaRPr lang="en-US" dirty="0"/>
          </a:p>
        </p:txBody>
      </p:sp>
      <p:sp>
        <p:nvSpPr>
          <p:cNvPr id="41" name="TextBox 40"/>
          <p:cNvSpPr txBox="1"/>
          <p:nvPr/>
        </p:nvSpPr>
        <p:spPr>
          <a:xfrm>
            <a:off x="8713771" y="2284328"/>
            <a:ext cx="178766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Non-Compliant </a:t>
            </a:r>
            <a:endParaRPr lang="en-US" dirty="0">
              <a:latin typeface="Arial" panose="020B0604020202020204" pitchFamily="34" charset="0"/>
              <a:cs typeface="Arial" panose="020B0604020202020204" pitchFamily="34" charset="0"/>
            </a:endParaRPr>
          </a:p>
        </p:txBody>
      </p:sp>
      <p:grpSp>
        <p:nvGrpSpPr>
          <p:cNvPr id="2" name="Group 1"/>
          <p:cNvGrpSpPr/>
          <p:nvPr/>
        </p:nvGrpSpPr>
        <p:grpSpPr>
          <a:xfrm>
            <a:off x="4198549" y="2858411"/>
            <a:ext cx="1706620" cy="1256484"/>
            <a:chOff x="3871395" y="2713991"/>
            <a:chExt cx="1706620" cy="1256484"/>
          </a:xfrm>
        </p:grpSpPr>
        <p:sp>
          <p:nvSpPr>
            <p:cNvPr id="12" name="TextBox 11"/>
            <p:cNvSpPr txBox="1"/>
            <p:nvPr/>
          </p:nvSpPr>
          <p:spPr>
            <a:xfrm>
              <a:off x="4663615" y="3601143"/>
              <a:ext cx="914400" cy="369332"/>
            </a:xfrm>
            <a:prstGeom prst="rect">
              <a:avLst/>
            </a:prstGeom>
            <a:noFill/>
          </p:spPr>
          <p:txBody>
            <a:bodyPr wrap="square" rtlCol="0">
              <a:spAutoFit/>
            </a:bodyPr>
            <a:lstStyle/>
            <a:p>
              <a:pPr algn="ctr"/>
              <a:r>
                <a:rPr lang="en-US" dirty="0" smtClean="0"/>
                <a:t>.5”</a:t>
              </a:r>
              <a:endParaRPr lang="en-US" dirty="0"/>
            </a:p>
          </p:txBody>
        </p:sp>
        <p:pic>
          <p:nvPicPr>
            <p:cNvPr id="8" name="Picture 7"/>
            <p:cNvPicPr>
              <a:picLocks noChangeAspect="1"/>
            </p:cNvPicPr>
            <p:nvPr/>
          </p:nvPicPr>
          <p:blipFill>
            <a:blip r:embed="rId9"/>
            <a:stretch>
              <a:fillRect/>
            </a:stretch>
          </p:blipFill>
          <p:spPr>
            <a:xfrm>
              <a:off x="3937659" y="2736850"/>
              <a:ext cx="772874" cy="1019175"/>
            </a:xfrm>
            <a:prstGeom prst="rect">
              <a:avLst/>
            </a:prstGeom>
            <a:ln>
              <a:solidFill>
                <a:schemeClr val="tx1"/>
              </a:solidFill>
            </a:ln>
          </p:spPr>
        </p:pic>
        <p:sp>
          <p:nvSpPr>
            <p:cNvPr id="13" name="TextBox 12"/>
            <p:cNvSpPr txBox="1"/>
            <p:nvPr/>
          </p:nvSpPr>
          <p:spPr>
            <a:xfrm>
              <a:off x="4852059" y="3061769"/>
              <a:ext cx="571690" cy="369332"/>
            </a:xfrm>
            <a:prstGeom prst="rect">
              <a:avLst/>
            </a:prstGeom>
            <a:noFill/>
          </p:spPr>
          <p:txBody>
            <a:bodyPr wrap="square" rtlCol="0">
              <a:spAutoFit/>
            </a:bodyPr>
            <a:lstStyle/>
            <a:p>
              <a:pPr algn="ctr"/>
              <a:r>
                <a:rPr lang="en-US" dirty="0" smtClean="0"/>
                <a:t>.75”</a:t>
              </a:r>
              <a:endParaRPr lang="en-US" dirty="0"/>
            </a:p>
          </p:txBody>
        </p:sp>
        <p:cxnSp>
          <p:nvCxnSpPr>
            <p:cNvPr id="15" name="Straight Arrow Connector 14"/>
            <p:cNvCxnSpPr/>
            <p:nvPr/>
          </p:nvCxnSpPr>
          <p:spPr>
            <a:xfrm>
              <a:off x="3871395" y="3825120"/>
              <a:ext cx="909901" cy="472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4852059" y="2713991"/>
              <a:ext cx="13204" cy="104203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4132674" y="2275589"/>
            <a:ext cx="1967365"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Not For Kids </a:t>
            </a:r>
            <a:endParaRPr lang="en-US" dirty="0">
              <a:latin typeface="Arial" panose="020B0604020202020204" pitchFamily="34" charset="0"/>
              <a:cs typeface="Arial" panose="020B0604020202020204" pitchFamily="34" charset="0"/>
            </a:endParaRPr>
          </a:p>
        </p:txBody>
      </p:sp>
      <p:grpSp>
        <p:nvGrpSpPr>
          <p:cNvPr id="46" name="Group 45"/>
          <p:cNvGrpSpPr/>
          <p:nvPr/>
        </p:nvGrpSpPr>
        <p:grpSpPr>
          <a:xfrm>
            <a:off x="4110202" y="4784647"/>
            <a:ext cx="2087431" cy="1923021"/>
            <a:chOff x="4030092" y="2504584"/>
            <a:chExt cx="2087431" cy="1923021"/>
          </a:xfrm>
        </p:grpSpPr>
        <p:sp>
          <p:nvSpPr>
            <p:cNvPr id="25" name="TextBox 24"/>
            <p:cNvSpPr txBox="1"/>
            <p:nvPr/>
          </p:nvSpPr>
          <p:spPr>
            <a:xfrm>
              <a:off x="5223274" y="3346614"/>
              <a:ext cx="571690" cy="369332"/>
            </a:xfrm>
            <a:prstGeom prst="rect">
              <a:avLst/>
            </a:prstGeom>
            <a:noFill/>
          </p:spPr>
          <p:txBody>
            <a:bodyPr wrap="square" rtlCol="0">
              <a:spAutoFit/>
            </a:bodyPr>
            <a:lstStyle/>
            <a:p>
              <a:pPr algn="ctr"/>
              <a:r>
                <a:rPr lang="en-US" dirty="0" smtClean="0"/>
                <a:t>.75”</a:t>
              </a:r>
              <a:endParaRPr lang="en-US" dirty="0"/>
            </a:p>
          </p:txBody>
        </p:sp>
        <p:pic>
          <p:nvPicPr>
            <p:cNvPr id="7" name="Picture 6"/>
            <p:cNvPicPr>
              <a:picLocks noChangeAspect="1"/>
            </p:cNvPicPr>
            <p:nvPr/>
          </p:nvPicPr>
          <p:blipFill rotWithShape="1">
            <a:blip r:embed="rId10"/>
            <a:srcRect l="10001" t="14516" r="49833" b="17155"/>
            <a:stretch/>
          </p:blipFill>
          <p:spPr>
            <a:xfrm>
              <a:off x="4054703" y="2951943"/>
              <a:ext cx="1101451" cy="1064889"/>
            </a:xfrm>
            <a:prstGeom prst="rect">
              <a:avLst/>
            </a:prstGeom>
          </p:spPr>
        </p:pic>
        <p:sp>
          <p:nvSpPr>
            <p:cNvPr id="24" name="TextBox 23"/>
            <p:cNvSpPr txBox="1"/>
            <p:nvPr/>
          </p:nvSpPr>
          <p:spPr>
            <a:xfrm>
              <a:off x="4340565" y="4058273"/>
              <a:ext cx="571690" cy="369332"/>
            </a:xfrm>
            <a:prstGeom prst="rect">
              <a:avLst/>
            </a:prstGeom>
            <a:noFill/>
          </p:spPr>
          <p:txBody>
            <a:bodyPr wrap="square" rtlCol="0">
              <a:spAutoFit/>
            </a:bodyPr>
            <a:lstStyle/>
            <a:p>
              <a:pPr algn="ctr"/>
              <a:r>
                <a:rPr lang="en-US" dirty="0" smtClean="0"/>
                <a:t>.75”</a:t>
              </a:r>
              <a:endParaRPr lang="en-US" dirty="0"/>
            </a:p>
          </p:txBody>
        </p:sp>
        <p:cxnSp>
          <p:nvCxnSpPr>
            <p:cNvPr id="26" name="Straight Arrow Connector 25"/>
            <p:cNvCxnSpPr/>
            <p:nvPr/>
          </p:nvCxnSpPr>
          <p:spPr>
            <a:xfrm>
              <a:off x="4150477" y="4051412"/>
              <a:ext cx="909901" cy="472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5163915" y="3010264"/>
              <a:ext cx="13204" cy="104203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030092" y="2504584"/>
              <a:ext cx="2087431"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Universal Symbol </a:t>
              </a:r>
              <a:endParaRPr lang="en-US" dirty="0">
                <a:latin typeface="Arial" panose="020B0604020202020204" pitchFamily="34" charset="0"/>
                <a:cs typeface="Arial" panose="020B0604020202020204" pitchFamily="34" charset="0"/>
              </a:endParaRPr>
            </a:p>
          </p:txBody>
        </p:sp>
      </p:grpSp>
      <p:pic>
        <p:nvPicPr>
          <p:cNvPr id="48" name="Picture 47"/>
          <p:cNvPicPr>
            <a:picLocks noChangeAspect="1"/>
          </p:cNvPicPr>
          <p:nvPr/>
        </p:nvPicPr>
        <p:blipFill rotWithShape="1">
          <a:blip r:embed="rId11">
            <a:biLevel thresh="75000"/>
            <a:extLst>
              <a:ext uri="{BEBA8EAE-BF5A-486C-A8C5-ECC9F3942E4B}">
                <a14:imgProps xmlns:a14="http://schemas.microsoft.com/office/drawing/2010/main">
                  <a14:imgLayer r:embed="rId7">
                    <a14:imgEffect>
                      <a14:backgroundRemoval t="12610" b="85337" l="7000" r="51000">
                        <a14:foregroundMark x1="30667" y1="64809" x2="31167" y2="70674"/>
                        <a14:foregroundMark x1="28000" y1="65396" x2="27833" y2="70088"/>
                        <a14:foregroundMark x1="32833" y1="65103" x2="33167" y2="66276"/>
                        <a14:foregroundMark x1="43333" y1="56305" x2="43333" y2="56305"/>
                        <a14:backgroundMark x1="18333" y1="43109" x2="18333" y2="43109"/>
                        <a14:backgroundMark x1="27333" y1="29912" x2="27333" y2="29912"/>
                        <a14:backgroundMark x1="24833" y1="32845" x2="30167" y2="24047"/>
                        <a14:backgroundMark x1="33500" y1="27273" x2="33667" y2="36657"/>
                        <a14:backgroundMark x1="41333" y1="43695" x2="36333" y2="45748"/>
                        <a14:backgroundMark x1="44333" y1="48974" x2="37333" y2="58358"/>
                        <a14:backgroundMark x1="19833" y1="37537" x2="18167" y2="56012"/>
                        <a14:backgroundMark x1="27000" y1="59531" x2="28667" y2="57771"/>
                        <a14:backgroundMark x1="31667" y1="59238" x2="34000" y2="60117"/>
                      </a14:backgroundRemoval>
                    </a14:imgEffect>
                  </a14:imgLayer>
                </a14:imgProps>
              </a:ext>
            </a:extLst>
          </a:blip>
          <a:srcRect l="10123" t="13827" r="50435" b="18083"/>
          <a:stretch/>
        </p:blipFill>
        <p:spPr>
          <a:xfrm>
            <a:off x="9679903" y="5223331"/>
            <a:ext cx="1105599" cy="1082237"/>
          </a:xfrm>
          <a:prstGeom prst="rect">
            <a:avLst/>
          </a:prstGeom>
        </p:spPr>
      </p:pic>
      <p:pic>
        <p:nvPicPr>
          <p:cNvPr id="49" name="Picture 48"/>
          <p:cNvPicPr>
            <a:picLocks noChangeAspect="1"/>
          </p:cNvPicPr>
          <p:nvPr/>
        </p:nvPicPr>
        <p:blipFill>
          <a:blip r:embed="rId12">
            <a:biLevel thresh="75000"/>
          </a:blip>
          <a:stretch>
            <a:fillRect/>
          </a:stretch>
        </p:blipFill>
        <p:spPr>
          <a:xfrm>
            <a:off x="10063461" y="2830203"/>
            <a:ext cx="853514" cy="1127858"/>
          </a:xfrm>
          <a:prstGeom prst="rect">
            <a:avLst/>
          </a:prstGeom>
        </p:spPr>
      </p:pic>
      <p:sp>
        <p:nvSpPr>
          <p:cNvPr id="50" name="TextBox 49"/>
          <p:cNvSpPr txBox="1"/>
          <p:nvPr/>
        </p:nvSpPr>
        <p:spPr>
          <a:xfrm>
            <a:off x="520120" y="2355531"/>
            <a:ext cx="3066817" cy="64633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Required for all infused edible product packaging </a:t>
            </a:r>
            <a:endParaRPr lang="en-US" dirty="0">
              <a:latin typeface="Arial" panose="020B0604020202020204" pitchFamily="34" charset="0"/>
              <a:cs typeface="Arial" panose="020B0604020202020204" pitchFamily="34" charset="0"/>
            </a:endParaRPr>
          </a:p>
        </p:txBody>
      </p:sp>
      <p:sp>
        <p:nvSpPr>
          <p:cNvPr id="51" name="TextBox 50"/>
          <p:cNvSpPr txBox="1"/>
          <p:nvPr/>
        </p:nvSpPr>
        <p:spPr>
          <a:xfrm>
            <a:off x="505946" y="4784647"/>
            <a:ext cx="3052298" cy="64633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Required on all cannabis product packaging  </a:t>
            </a:r>
            <a:endParaRPr lang="en-US" dirty="0">
              <a:latin typeface="Arial" panose="020B0604020202020204" pitchFamily="34" charset="0"/>
              <a:cs typeface="Arial" panose="020B0604020202020204" pitchFamily="34" charset="0"/>
            </a:endParaRPr>
          </a:p>
        </p:txBody>
      </p:sp>
      <p:sp>
        <p:nvSpPr>
          <p:cNvPr id="33" name="TextBox 32"/>
          <p:cNvSpPr txBox="1"/>
          <p:nvPr/>
        </p:nvSpPr>
        <p:spPr>
          <a:xfrm>
            <a:off x="6864905" y="4784647"/>
            <a:ext cx="1276311"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Compliant</a:t>
            </a:r>
            <a:r>
              <a:rPr lang="en-US" dirty="0" smtClean="0"/>
              <a:t> </a:t>
            </a:r>
            <a:endParaRPr lang="en-US" dirty="0"/>
          </a:p>
        </p:txBody>
      </p:sp>
      <p:sp>
        <p:nvSpPr>
          <p:cNvPr id="34" name="TextBox 33"/>
          <p:cNvSpPr txBox="1"/>
          <p:nvPr/>
        </p:nvSpPr>
        <p:spPr>
          <a:xfrm>
            <a:off x="8713771" y="4784647"/>
            <a:ext cx="1776448"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Non-Compliant</a:t>
            </a:r>
            <a:r>
              <a:rPr lang="en-US" dirty="0" smtClean="0"/>
              <a:t> </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73880" y="5897598"/>
            <a:ext cx="609600" cy="609600"/>
          </a:xfrm>
          <a:prstGeom prst="rect">
            <a:avLst/>
          </a:prstGeom>
        </p:spPr>
      </p:pic>
      <p:sp>
        <p:nvSpPr>
          <p:cNvPr id="37" name="TextBox 36"/>
          <p:cNvSpPr txBox="1"/>
          <p:nvPr/>
        </p:nvSpPr>
        <p:spPr>
          <a:xfrm>
            <a:off x="8713771" y="3959658"/>
            <a:ext cx="1231870" cy="738664"/>
          </a:xfrm>
          <a:prstGeom prst="rect">
            <a:avLst/>
          </a:prstGeom>
          <a:noFill/>
        </p:spPr>
        <p:txBody>
          <a:bodyPr wrap="square" rtlCol="0">
            <a:spAutoFit/>
          </a:bodyPr>
          <a:lstStyle/>
          <a:p>
            <a:r>
              <a:rPr lang="en-US" sz="1050" dirty="0" smtClean="0">
                <a:latin typeface="Arial" panose="020B0604020202020204" pitchFamily="34" charset="0"/>
                <a:cs typeface="Arial" panose="020B0604020202020204" pitchFamily="34" charset="0"/>
              </a:rPr>
              <a:t>A black border is required when placed on a white background.</a:t>
            </a:r>
          </a:p>
        </p:txBody>
      </p:sp>
      <p:sp>
        <p:nvSpPr>
          <p:cNvPr id="39" name="Rectangle 38"/>
          <p:cNvSpPr/>
          <p:nvPr/>
        </p:nvSpPr>
        <p:spPr>
          <a:xfrm>
            <a:off x="10019412" y="3956389"/>
            <a:ext cx="1158789" cy="577081"/>
          </a:xfrm>
          <a:prstGeom prst="rect">
            <a:avLst/>
          </a:prstGeom>
        </p:spPr>
        <p:txBody>
          <a:bodyPr wrap="square">
            <a:spAutoFit/>
          </a:bodyPr>
          <a:lstStyle/>
          <a:p>
            <a:r>
              <a:rPr lang="en-US" sz="1050" dirty="0">
                <a:latin typeface="Arial" panose="020B0604020202020204" pitchFamily="34" charset="0"/>
                <a:cs typeface="Arial" panose="020B0604020202020204" pitchFamily="34" charset="0"/>
              </a:rPr>
              <a:t>Symbol must remain the color as designed. </a:t>
            </a:r>
          </a:p>
        </p:txBody>
      </p:sp>
    </p:spTree>
    <p:extLst>
      <p:ext uri="{BB962C8B-B14F-4D97-AF65-F5344CB8AC3E}">
        <p14:creationId xmlns:p14="http://schemas.microsoft.com/office/powerpoint/2010/main" val="4131164696"/>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3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0125" y="1309958"/>
            <a:ext cx="11112331" cy="778613"/>
          </a:xfrm>
        </p:spPr>
        <p:txBody>
          <a:bodyPr>
            <a:noAutofit/>
          </a:bodyPr>
          <a:lstStyle/>
          <a:p>
            <a:r>
              <a:rPr lang="en-US" sz="4000" dirty="0">
                <a:solidFill>
                  <a:schemeClr val="tx2"/>
                </a:solidFill>
                <a:latin typeface="Arial" panose="020B0604020202020204" pitchFamily="34" charset="0"/>
                <a:cs typeface="Arial" panose="020B0604020202020204" pitchFamily="34" charset="0"/>
              </a:rPr>
              <a:t>Cannabis Packaging and Labeling Resources</a:t>
            </a:r>
          </a:p>
        </p:txBody>
      </p:sp>
      <p:sp>
        <p:nvSpPr>
          <p:cNvPr id="3" name="Content Placeholder 2"/>
          <p:cNvSpPr>
            <a:spLocks noGrp="1"/>
          </p:cNvSpPr>
          <p:nvPr>
            <p:ph idx="1"/>
          </p:nvPr>
        </p:nvSpPr>
        <p:spPr>
          <a:xfrm>
            <a:off x="517059" y="5919238"/>
            <a:ext cx="12199153" cy="882648"/>
          </a:xfrm>
        </p:spPr>
        <p:txBody>
          <a:bodyPr>
            <a:normAutofit/>
          </a:bodyPr>
          <a:lstStyle/>
          <a:p>
            <a:pPr marL="0" indent="0">
              <a:lnSpc>
                <a:spcPct val="100000"/>
              </a:lnSpc>
              <a:spcBef>
                <a:spcPts val="600"/>
              </a:spcBef>
              <a:spcAft>
                <a:spcPts val="600"/>
              </a:spcAft>
              <a:buNone/>
            </a:pPr>
            <a:r>
              <a:rPr lang="en-US" sz="1800" dirty="0" smtClean="0">
                <a:latin typeface="Arial" panose="020B0604020202020204" pitchFamily="34" charset="0"/>
                <a:cs typeface="Arial" panose="020B0604020202020204" pitchFamily="34" charset="0"/>
              </a:rPr>
              <a:t>Link to the </a:t>
            </a:r>
            <a:r>
              <a:rPr lang="en-US" sz="1800" b="1" dirty="0" smtClean="0">
                <a:latin typeface="Arial" panose="020B0604020202020204" pitchFamily="34" charset="0"/>
                <a:cs typeface="Arial" panose="020B0604020202020204" pitchFamily="34" charset="0"/>
              </a:rPr>
              <a:t>Packaging and Labeling Guide </a:t>
            </a:r>
            <a:r>
              <a:rPr lang="en-US" sz="1800" dirty="0" smtClean="0">
                <a:latin typeface="Arial" panose="020B0604020202020204" pitchFamily="34" charset="0"/>
                <a:cs typeface="Arial" panose="020B0604020202020204" pitchFamily="34" charset="0"/>
              </a:rPr>
              <a:t>is located on the agency website home page </a:t>
            </a:r>
            <a:br>
              <a:rPr lang="en-US" sz="1800"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hlinkClick r:id="rId5"/>
              </a:rPr>
              <a:t>https</a:t>
            </a:r>
            <a:r>
              <a:rPr lang="en-US" sz="1800" dirty="0">
                <a:latin typeface="Arial" panose="020B0604020202020204" pitchFamily="34" charset="0"/>
                <a:cs typeface="Arial" panose="020B0604020202020204" pitchFamily="34" charset="0"/>
                <a:hlinkClick r:id="rId5"/>
              </a:rPr>
              <a:t>://</a:t>
            </a:r>
            <a:r>
              <a:rPr lang="en-US" sz="1800" dirty="0" smtClean="0">
                <a:latin typeface="Arial" panose="020B0604020202020204" pitchFamily="34" charset="0"/>
                <a:cs typeface="Arial" panose="020B0604020202020204" pitchFamily="34" charset="0"/>
                <a:hlinkClick r:id="rId5"/>
              </a:rPr>
              <a:t>lcb.wa.gov/laws/labeling-resources</a:t>
            </a:r>
            <a:endParaRPr lang="en-US" sz="1800" dirty="0" smtClean="0">
              <a:latin typeface="Arial" panose="020B0604020202020204" pitchFamily="34" charset="0"/>
              <a:cs typeface="Arial" panose="020B0604020202020204" pitchFamily="34" charset="0"/>
            </a:endParaRPr>
          </a:p>
        </p:txBody>
      </p:sp>
      <p:grpSp>
        <p:nvGrpSpPr>
          <p:cNvPr id="24" name="Group 23"/>
          <p:cNvGrpSpPr/>
          <p:nvPr/>
        </p:nvGrpSpPr>
        <p:grpSpPr>
          <a:xfrm>
            <a:off x="619256" y="2436740"/>
            <a:ext cx="10993200" cy="3134328"/>
            <a:chOff x="1295400" y="1918750"/>
            <a:chExt cx="10103852" cy="3134328"/>
          </a:xfrm>
        </p:grpSpPr>
        <p:grpSp>
          <p:nvGrpSpPr>
            <p:cNvPr id="19" name="Group 18"/>
            <p:cNvGrpSpPr/>
            <p:nvPr/>
          </p:nvGrpSpPr>
          <p:grpSpPr>
            <a:xfrm>
              <a:off x="1295400" y="1918750"/>
              <a:ext cx="4922729" cy="3134328"/>
              <a:chOff x="1703673" y="2237596"/>
              <a:chExt cx="3585658" cy="2085706"/>
            </a:xfrm>
          </p:grpSpPr>
          <p:pic>
            <p:nvPicPr>
              <p:cNvPr id="11" name="Picture 10"/>
              <p:cNvPicPr>
                <a:picLocks noChangeAspect="1"/>
              </p:cNvPicPr>
              <p:nvPr/>
            </p:nvPicPr>
            <p:blipFill>
              <a:blip r:embed="rId6"/>
              <a:stretch>
                <a:fillRect/>
              </a:stretch>
            </p:blipFill>
            <p:spPr>
              <a:xfrm>
                <a:off x="1703673" y="2237596"/>
                <a:ext cx="3585658" cy="2085706"/>
              </a:xfrm>
              <a:prstGeom prst="rect">
                <a:avLst/>
              </a:prstGeom>
              <a:ln>
                <a:noFill/>
              </a:ln>
              <a:effectLst>
                <a:outerShdw blurRad="292100" dist="139700" dir="2700000" algn="tl" rotWithShape="0">
                  <a:srgbClr val="333333">
                    <a:alpha val="65000"/>
                  </a:srgbClr>
                </a:outerShdw>
              </a:effectLst>
            </p:spPr>
          </p:pic>
          <p:sp>
            <p:nvSpPr>
              <p:cNvPr id="15" name="Flowchart: Connector 14"/>
              <p:cNvSpPr/>
              <p:nvPr/>
            </p:nvSpPr>
            <p:spPr>
              <a:xfrm>
                <a:off x="3574027" y="3600562"/>
                <a:ext cx="727586" cy="701168"/>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7"/>
            <a:stretch>
              <a:fillRect/>
            </a:stretch>
          </p:blipFill>
          <p:spPr>
            <a:xfrm>
              <a:off x="6476523" y="1918750"/>
              <a:ext cx="4922729" cy="3134328"/>
            </a:xfrm>
            <a:prstGeom prst="rect">
              <a:avLst/>
            </a:prstGeom>
            <a:ln>
              <a:noFill/>
            </a:ln>
            <a:effectLst>
              <a:outerShdw blurRad="292100" dist="139700" dir="2700000" algn="tl" rotWithShape="0">
                <a:srgbClr val="333333">
                  <a:alpha val="65000"/>
                </a:srgbClr>
              </a:outerShdw>
            </a:effectLst>
          </p:spPr>
        </p:pic>
        <p:sp>
          <p:nvSpPr>
            <p:cNvPr id="23" name="Oval 22"/>
            <p:cNvSpPr/>
            <p:nvPr/>
          </p:nvSpPr>
          <p:spPr>
            <a:xfrm>
              <a:off x="7815843" y="3477094"/>
              <a:ext cx="1246175" cy="18878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8"/>
          <a:stretch>
            <a:fillRect/>
          </a:stretch>
        </p:blipFill>
        <p:spPr>
          <a:xfrm>
            <a:off x="0" y="-7025"/>
            <a:ext cx="12199153" cy="1060796"/>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07656" y="5919237"/>
            <a:ext cx="609600" cy="609600"/>
          </a:xfrm>
          <a:prstGeom prst="rect">
            <a:avLst/>
          </a:prstGeom>
        </p:spPr>
      </p:pic>
    </p:spTree>
    <p:extLst>
      <p:ext uri="{BB962C8B-B14F-4D97-AF65-F5344CB8AC3E}">
        <p14:creationId xmlns:p14="http://schemas.microsoft.com/office/powerpoint/2010/main" val="3969558268"/>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5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2"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0" y="0"/>
            <a:ext cx="12199153" cy="1060796"/>
          </a:xfrm>
          <a:prstGeom prst="rect">
            <a:avLst/>
          </a:prstGeom>
        </p:spPr>
      </p:pic>
      <p:sp>
        <p:nvSpPr>
          <p:cNvPr id="6" name="Title 1"/>
          <p:cNvSpPr>
            <a:spLocks noGrp="1"/>
          </p:cNvSpPr>
          <p:nvPr>
            <p:ph type="title"/>
          </p:nvPr>
        </p:nvSpPr>
        <p:spPr>
          <a:xfrm>
            <a:off x="494788" y="1486535"/>
            <a:ext cx="11209576" cy="542123"/>
          </a:xfrm>
        </p:spPr>
        <p:txBody>
          <a:bodyPr>
            <a:noAutofit/>
          </a:bodyPr>
          <a:lstStyle/>
          <a:p>
            <a:r>
              <a:rPr lang="en-US" sz="4000" dirty="0" smtClean="0">
                <a:solidFill>
                  <a:schemeClr val="tx2"/>
                </a:solidFill>
                <a:latin typeface="Arial" panose="020B0604020202020204" pitchFamily="34" charset="0"/>
                <a:cs typeface="Arial" panose="020B0604020202020204" pitchFamily="34" charset="0"/>
              </a:rPr>
              <a:t>Principal Display Panel </a:t>
            </a:r>
            <a:endParaRPr lang="en-US" sz="4000" dirty="0">
              <a:solidFill>
                <a:schemeClr val="tx2"/>
              </a:solidFill>
              <a:latin typeface="Arial" panose="020B0604020202020204" pitchFamily="34" charset="0"/>
              <a:cs typeface="Arial" panose="020B0604020202020204" pitchFamily="34" charset="0"/>
            </a:endParaRPr>
          </a:p>
        </p:txBody>
      </p:sp>
      <p:grpSp>
        <p:nvGrpSpPr>
          <p:cNvPr id="52" name="Group 51"/>
          <p:cNvGrpSpPr>
            <a:grpSpLocks/>
          </p:cNvGrpSpPr>
          <p:nvPr/>
        </p:nvGrpSpPr>
        <p:grpSpPr bwMode="auto">
          <a:xfrm>
            <a:off x="1111107" y="2382688"/>
            <a:ext cx="9140931" cy="3985839"/>
            <a:chOff x="0" y="0"/>
            <a:chExt cx="9263" cy="4007"/>
          </a:xfrm>
        </p:grpSpPr>
        <p:pic>
          <p:nvPicPr>
            <p:cNvPr id="53" name="Picture 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7375" cy="4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Freeform 53"/>
            <p:cNvSpPr>
              <a:spLocks/>
            </p:cNvSpPr>
            <p:nvPr/>
          </p:nvSpPr>
          <p:spPr bwMode="auto">
            <a:xfrm>
              <a:off x="317" y="491"/>
              <a:ext cx="1314" cy="720"/>
            </a:xfrm>
            <a:custGeom>
              <a:avLst/>
              <a:gdLst>
                <a:gd name="T0" fmla="+- 0 335 317"/>
                <a:gd name="T1" fmla="*/ T0 w 1314"/>
                <a:gd name="T2" fmla="+- 0 1211 491"/>
                <a:gd name="T3" fmla="*/ 1211 h 720"/>
                <a:gd name="T4" fmla="+- 0 317 317"/>
                <a:gd name="T5" fmla="*/ T4 w 1314"/>
                <a:gd name="T6" fmla="+- 0 672 491"/>
                <a:gd name="T7" fmla="*/ 672 h 720"/>
                <a:gd name="T8" fmla="+- 0 1612 317"/>
                <a:gd name="T9" fmla="*/ T8 w 1314"/>
                <a:gd name="T10" fmla="+- 0 491 491"/>
                <a:gd name="T11" fmla="*/ 491 h 720"/>
                <a:gd name="T12" fmla="+- 0 1631 317"/>
                <a:gd name="T13" fmla="*/ T12 w 1314"/>
                <a:gd name="T14" fmla="+- 0 1030 491"/>
                <a:gd name="T15" fmla="*/ 1030 h 720"/>
                <a:gd name="T16" fmla="+- 0 335 317"/>
                <a:gd name="T17" fmla="*/ T16 w 1314"/>
                <a:gd name="T18" fmla="+- 0 1211 491"/>
                <a:gd name="T19" fmla="*/ 1211 h 720"/>
              </a:gdLst>
              <a:ahLst/>
              <a:cxnLst>
                <a:cxn ang="0">
                  <a:pos x="T1" y="T3"/>
                </a:cxn>
                <a:cxn ang="0">
                  <a:pos x="T5" y="T7"/>
                </a:cxn>
                <a:cxn ang="0">
                  <a:pos x="T9" y="T11"/>
                </a:cxn>
                <a:cxn ang="0">
                  <a:pos x="T13" y="T15"/>
                </a:cxn>
                <a:cxn ang="0">
                  <a:pos x="T17" y="T19"/>
                </a:cxn>
              </a:cxnLst>
              <a:rect l="0" t="0" r="r" b="b"/>
              <a:pathLst>
                <a:path w="1314" h="720">
                  <a:moveTo>
                    <a:pt x="18" y="720"/>
                  </a:moveTo>
                  <a:lnTo>
                    <a:pt x="0" y="181"/>
                  </a:lnTo>
                  <a:lnTo>
                    <a:pt x="1295" y="0"/>
                  </a:lnTo>
                  <a:lnTo>
                    <a:pt x="1314" y="539"/>
                  </a:lnTo>
                  <a:lnTo>
                    <a:pt x="18" y="720"/>
                  </a:lnTo>
                  <a:close/>
                </a:path>
              </a:pathLst>
            </a:custGeom>
            <a:noFill/>
            <a:ln w="127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55" name="Line 52"/>
            <p:cNvCxnSpPr>
              <a:cxnSpLocks noChangeShapeType="1"/>
            </p:cNvCxnSpPr>
            <p:nvPr/>
          </p:nvCxnSpPr>
          <p:spPr bwMode="auto">
            <a:xfrm>
              <a:off x="2913" y="746"/>
              <a:ext cx="0" cy="6"/>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cxnSp>
        <p:pic>
          <p:nvPicPr>
            <p:cNvPr id="57" name="Picture 56" descr="Box mockup. 3d white package. carton cardboard set Premium Vec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7" y="1861"/>
              <a:ext cx="2036" cy="2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6" y="1898"/>
              <a:ext cx="1635"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65" y="2222"/>
              <a:ext cx="1203" cy="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77600" y="5908174"/>
            <a:ext cx="609600" cy="609600"/>
          </a:xfrm>
          <a:prstGeom prst="rect">
            <a:avLst/>
          </a:prstGeom>
        </p:spPr>
      </p:pic>
    </p:spTree>
    <p:extLst>
      <p:ext uri="{BB962C8B-B14F-4D97-AF65-F5344CB8AC3E}">
        <p14:creationId xmlns:p14="http://schemas.microsoft.com/office/powerpoint/2010/main" val="2194916342"/>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7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0" y="0"/>
            <a:ext cx="12199153" cy="1060796"/>
          </a:xfrm>
          <a:prstGeom prst="rect">
            <a:avLst/>
          </a:prstGeom>
        </p:spPr>
      </p:pic>
      <p:sp>
        <p:nvSpPr>
          <p:cNvPr id="6" name="Title 1"/>
          <p:cNvSpPr txBox="1">
            <a:spLocks/>
          </p:cNvSpPr>
          <p:nvPr/>
        </p:nvSpPr>
        <p:spPr>
          <a:xfrm>
            <a:off x="499993" y="1493209"/>
            <a:ext cx="11332793" cy="54212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smtClean="0">
                <a:solidFill>
                  <a:schemeClr val="tx2"/>
                </a:solidFill>
                <a:latin typeface="Arial" panose="020B0604020202020204" pitchFamily="34" charset="0"/>
                <a:cs typeface="Arial" panose="020B0604020202020204" pitchFamily="34" charset="0"/>
              </a:rPr>
              <a:t>Business Name and Unique Identifier Number </a:t>
            </a:r>
            <a:endParaRPr lang="en-US" dirty="0">
              <a:solidFill>
                <a:schemeClr val="tx2"/>
              </a:solidFill>
              <a:latin typeface="Arial" panose="020B0604020202020204" pitchFamily="34" charset="0"/>
              <a:cs typeface="Arial" panose="020B0604020202020204" pitchFamily="34" charset="0"/>
            </a:endParaRPr>
          </a:p>
        </p:txBody>
      </p:sp>
      <p:sp>
        <p:nvSpPr>
          <p:cNvPr id="7" name="TextBox 6"/>
          <p:cNvSpPr txBox="1"/>
          <p:nvPr/>
        </p:nvSpPr>
        <p:spPr>
          <a:xfrm>
            <a:off x="499993" y="2216538"/>
            <a:ext cx="11085756" cy="3170099"/>
          </a:xfrm>
          <a:prstGeom prst="rect">
            <a:avLst/>
          </a:prstGeom>
          <a:noFill/>
        </p:spPr>
        <p:txBody>
          <a:bodyPr wrap="square" rtlCol="0">
            <a:spAutoFit/>
          </a:bodyPr>
          <a:lstStyle/>
          <a:p>
            <a:r>
              <a:rPr lang="en-US" sz="2000" dirty="0" smtClean="0">
                <a:solidFill>
                  <a:schemeClr val="tx2">
                    <a:lumMod val="75000"/>
                  </a:schemeClr>
                </a:solidFill>
                <a:latin typeface="Arial" panose="020B0604020202020204" pitchFamily="34" charset="0"/>
                <a:cs typeface="Arial" panose="020B0604020202020204" pitchFamily="34" charset="0"/>
              </a:rPr>
              <a:t>The business or trade name </a:t>
            </a:r>
            <a:r>
              <a:rPr lang="en-US" sz="2000" b="1" u="sng" dirty="0" smtClean="0">
                <a:solidFill>
                  <a:schemeClr val="accent5">
                    <a:lumMod val="50000"/>
                  </a:schemeClr>
                </a:solidFill>
                <a:latin typeface="Arial" panose="020B0604020202020204" pitchFamily="34" charset="0"/>
                <a:cs typeface="Arial" panose="020B0604020202020204" pitchFamily="34" charset="0"/>
              </a:rPr>
              <a:t>and</a:t>
            </a:r>
            <a:r>
              <a:rPr lang="en-US" sz="2000" dirty="0" smtClean="0">
                <a:solidFill>
                  <a:schemeClr val="accent5">
                    <a:lumMod val="50000"/>
                  </a:schemeClr>
                </a:solidFill>
                <a:latin typeface="Arial" panose="020B0604020202020204" pitchFamily="34" charset="0"/>
                <a:cs typeface="Arial" panose="020B0604020202020204" pitchFamily="34" charset="0"/>
              </a:rPr>
              <a:t> unified business identifier number must be listed for both the producer and processor. If there is cannabis from more than one producer used to manufacture the product, information must be listed for all producers.  Same for processors. If there are more than one processor used to manufacture the product then all processors information must be listed.  </a:t>
            </a:r>
            <a:endParaRPr lang="en-US" sz="2000" dirty="0">
              <a:solidFill>
                <a:schemeClr val="accent5">
                  <a:lumMod val="50000"/>
                </a:schemeClr>
              </a:solidFill>
              <a:latin typeface="Arial" panose="020B0604020202020204" pitchFamily="34" charset="0"/>
              <a:cs typeface="Arial" panose="020B0604020202020204" pitchFamily="34" charset="0"/>
            </a:endParaRPr>
          </a:p>
          <a:p>
            <a:r>
              <a:rPr lang="en-US" sz="2000" dirty="0" smtClean="0">
                <a:solidFill>
                  <a:schemeClr val="tx2">
                    <a:lumMod val="75000"/>
                  </a:schemeClr>
                </a:solidFill>
                <a:latin typeface="Arial" panose="020B0604020202020204" pitchFamily="34" charset="0"/>
                <a:cs typeface="Arial" panose="020B0604020202020204" pitchFamily="34" charset="0"/>
              </a:rPr>
              <a:t> </a:t>
            </a:r>
          </a:p>
          <a:p>
            <a:r>
              <a:rPr lang="en-US" sz="2000" dirty="0">
                <a:solidFill>
                  <a:schemeClr val="tx2">
                    <a:lumMod val="75000"/>
                  </a:schemeClr>
                </a:solidFill>
                <a:latin typeface="Arial" panose="020B0604020202020204" pitchFamily="34" charset="0"/>
                <a:cs typeface="Arial" panose="020B0604020202020204" pitchFamily="34" charset="0"/>
              </a:rPr>
              <a:t>The lot number of the product (the unique identifier number generated by the board's traceability system). This must be the same number that appears on the transport </a:t>
            </a:r>
            <a:r>
              <a:rPr lang="en-US" sz="2000" dirty="0" smtClean="0">
                <a:solidFill>
                  <a:schemeClr val="tx2">
                    <a:lumMod val="75000"/>
                  </a:schemeClr>
                </a:solidFill>
                <a:latin typeface="Arial" panose="020B0604020202020204" pitchFamily="34" charset="0"/>
                <a:cs typeface="Arial" panose="020B0604020202020204" pitchFamily="34" charset="0"/>
              </a:rPr>
              <a:t>manifest. </a:t>
            </a:r>
          </a:p>
          <a:p>
            <a:endParaRPr lang="en-US" sz="2000" dirty="0" smtClean="0">
              <a:solidFill>
                <a:schemeClr val="tx2">
                  <a:lumMod val="75000"/>
                </a:schemeClr>
              </a:solidFill>
              <a:latin typeface="Arial" panose="020B0604020202020204" pitchFamily="34" charset="0"/>
              <a:cs typeface="Arial" panose="020B0604020202020204" pitchFamily="34" charset="0"/>
            </a:endParaRPr>
          </a:p>
          <a:p>
            <a:r>
              <a:rPr lang="en-US" sz="2000" dirty="0" smtClean="0">
                <a:solidFill>
                  <a:schemeClr val="tx2">
                    <a:lumMod val="75000"/>
                  </a:schemeClr>
                </a:solidFill>
                <a:latin typeface="Arial" panose="020B0604020202020204" pitchFamily="34" charset="0"/>
                <a:cs typeface="Arial" panose="020B0604020202020204" pitchFamily="34" charset="0"/>
              </a:rPr>
              <a:t>This number can be listed on a separate label and applied to the packaging. </a:t>
            </a:r>
            <a:endParaRPr lang="en-US" sz="2000" dirty="0">
              <a:solidFill>
                <a:schemeClr val="tx2">
                  <a:lumMod val="75000"/>
                </a:schemeClr>
              </a:solidFill>
              <a:latin typeface="Arial" panose="020B0604020202020204" pitchFamily="34" charset="0"/>
              <a:cs typeface="Arial" panose="020B060402020202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3186" y="5878032"/>
            <a:ext cx="609600" cy="609600"/>
          </a:xfrm>
          <a:prstGeom prst="rect">
            <a:avLst/>
          </a:prstGeom>
        </p:spPr>
      </p:pic>
    </p:spTree>
    <p:extLst>
      <p:ext uri="{BB962C8B-B14F-4D97-AF65-F5344CB8AC3E}">
        <p14:creationId xmlns:p14="http://schemas.microsoft.com/office/powerpoint/2010/main" val="2769502025"/>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5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0" y="0"/>
            <a:ext cx="12199153" cy="1060796"/>
          </a:xfrm>
          <a:prstGeom prst="rect">
            <a:avLst/>
          </a:prstGeom>
        </p:spPr>
      </p:pic>
      <p:sp>
        <p:nvSpPr>
          <p:cNvPr id="6" name="Title 1"/>
          <p:cNvSpPr txBox="1">
            <a:spLocks/>
          </p:cNvSpPr>
          <p:nvPr/>
        </p:nvSpPr>
        <p:spPr>
          <a:xfrm>
            <a:off x="499992" y="2029802"/>
            <a:ext cx="11332793" cy="54212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chemeClr val="tx2"/>
                </a:solidFill>
                <a:latin typeface="Arial" panose="020B0604020202020204" pitchFamily="34" charset="0"/>
                <a:cs typeface="Arial" panose="020B0604020202020204" pitchFamily="34" charset="0"/>
              </a:rPr>
              <a:t>The serving size and the number of servings contained within the unit</a:t>
            </a:r>
          </a:p>
        </p:txBody>
      </p:sp>
      <p:sp>
        <p:nvSpPr>
          <p:cNvPr id="7" name="TextBox 6"/>
          <p:cNvSpPr txBox="1"/>
          <p:nvPr/>
        </p:nvSpPr>
        <p:spPr>
          <a:xfrm>
            <a:off x="532565" y="2833045"/>
            <a:ext cx="10998025" cy="707886"/>
          </a:xfrm>
          <a:prstGeom prst="rect">
            <a:avLst/>
          </a:prstGeom>
          <a:noFill/>
        </p:spPr>
        <p:txBody>
          <a:bodyPr wrap="square" rtlCol="0">
            <a:spAutoFit/>
          </a:bodyPr>
          <a:lstStyle/>
          <a:p>
            <a:r>
              <a:rPr lang="en-US" sz="2000" dirty="0">
                <a:solidFill>
                  <a:schemeClr val="tx2">
                    <a:lumMod val="75000"/>
                  </a:schemeClr>
                </a:solidFill>
                <a:latin typeface="Arial" panose="020B0604020202020204" pitchFamily="34" charset="0"/>
                <a:cs typeface="Arial" panose="020B0604020202020204" pitchFamily="34" charset="0"/>
              </a:rPr>
              <a:t>If more than one serving is in </a:t>
            </a:r>
            <a:r>
              <a:rPr lang="en-US" sz="2000" dirty="0" smtClean="0">
                <a:solidFill>
                  <a:schemeClr val="tx2">
                    <a:lumMod val="75000"/>
                  </a:schemeClr>
                </a:solidFill>
                <a:latin typeface="Arial" panose="020B0604020202020204" pitchFamily="34" charset="0"/>
                <a:cs typeface="Arial" panose="020B0604020202020204" pitchFamily="34" charset="0"/>
              </a:rPr>
              <a:t>an infused edible </a:t>
            </a:r>
            <a:r>
              <a:rPr lang="en-US" sz="2000" dirty="0">
                <a:solidFill>
                  <a:schemeClr val="tx2">
                    <a:lumMod val="75000"/>
                  </a:schemeClr>
                </a:solidFill>
                <a:latin typeface="Arial" panose="020B0604020202020204" pitchFamily="34" charset="0"/>
                <a:cs typeface="Arial" panose="020B0604020202020204" pitchFamily="34" charset="0"/>
              </a:rPr>
              <a:t>package, the label must prominently display the serving size, the number of servings in the package and the amount of product per </a:t>
            </a:r>
            <a:r>
              <a:rPr lang="en-US" sz="2000" dirty="0" smtClean="0">
                <a:solidFill>
                  <a:schemeClr val="tx2">
                    <a:lumMod val="75000"/>
                  </a:schemeClr>
                </a:solidFill>
                <a:latin typeface="Arial" panose="020B0604020202020204" pitchFamily="34" charset="0"/>
                <a:cs typeface="Arial" panose="020B0604020202020204" pitchFamily="34" charset="0"/>
              </a:rPr>
              <a:t>serving</a:t>
            </a:r>
            <a:r>
              <a:rPr lang="en-US" sz="2000" dirty="0" smtClean="0">
                <a:solidFill>
                  <a:schemeClr val="accent5">
                    <a:lumMod val="50000"/>
                  </a:schemeClr>
                </a:solidFill>
                <a:latin typeface="Arial" panose="020B0604020202020204" pitchFamily="34" charset="0"/>
                <a:cs typeface="Arial" panose="020B0604020202020204" pitchFamily="34" charset="0"/>
              </a:rPr>
              <a:t>:</a:t>
            </a:r>
            <a:endParaRPr lang="en-US" sz="2000" dirty="0">
              <a:solidFill>
                <a:schemeClr val="accent5">
                  <a:lumMod val="50000"/>
                </a:schemeClr>
              </a:solidFill>
              <a:latin typeface="Arial" panose="020B0604020202020204" pitchFamily="34" charset="0"/>
              <a:cs typeface="Arial" panose="020B0604020202020204" pitchFamily="34" charset="0"/>
            </a:endParaRPr>
          </a:p>
        </p:txBody>
      </p:sp>
      <p:sp>
        <p:nvSpPr>
          <p:cNvPr id="8" name="TextBox 7"/>
          <p:cNvSpPr txBox="1"/>
          <p:nvPr/>
        </p:nvSpPr>
        <p:spPr>
          <a:xfrm>
            <a:off x="532566" y="3802051"/>
            <a:ext cx="10998024" cy="1785104"/>
          </a:xfrm>
          <a:prstGeom prst="rect">
            <a:avLst/>
          </a:prstGeom>
          <a:noFill/>
        </p:spPr>
        <p:txBody>
          <a:bodyPr wrap="square" rtlCol="0">
            <a:spAutoFit/>
          </a:bodyPr>
          <a:lstStyle/>
          <a:p>
            <a:pPr>
              <a:spcBef>
                <a:spcPts val="600"/>
              </a:spcBef>
              <a:spcAft>
                <a:spcPts val="600"/>
              </a:spcAft>
            </a:pPr>
            <a:r>
              <a:rPr lang="en-US" sz="2000" dirty="0" smtClean="0">
                <a:solidFill>
                  <a:schemeClr val="tx2">
                    <a:lumMod val="75000"/>
                  </a:schemeClr>
                </a:solidFill>
                <a:latin typeface="Arial" panose="020B0604020202020204" pitchFamily="34" charset="0"/>
                <a:cs typeface="Arial" panose="020B0604020202020204" pitchFamily="34" charset="0"/>
              </a:rPr>
              <a:t>Solid </a:t>
            </a:r>
            <a:r>
              <a:rPr lang="en-US" sz="2000" dirty="0">
                <a:solidFill>
                  <a:schemeClr val="tx2">
                    <a:lumMod val="75000"/>
                  </a:schemeClr>
                </a:solidFill>
                <a:latin typeface="Arial" panose="020B0604020202020204" pitchFamily="34" charset="0"/>
                <a:cs typeface="Arial" panose="020B0604020202020204" pitchFamily="34" charset="0"/>
              </a:rPr>
              <a:t>example: 10 servings | 10mg THC per serving | 1 serving = 1 </a:t>
            </a:r>
            <a:r>
              <a:rPr lang="en-US" sz="2000" dirty="0" smtClean="0">
                <a:solidFill>
                  <a:schemeClr val="tx2">
                    <a:lumMod val="75000"/>
                  </a:schemeClr>
                </a:solidFill>
                <a:latin typeface="Arial" panose="020B0604020202020204" pitchFamily="34" charset="0"/>
                <a:cs typeface="Arial" panose="020B0604020202020204" pitchFamily="34" charset="0"/>
              </a:rPr>
              <a:t>piece</a:t>
            </a:r>
          </a:p>
          <a:p>
            <a:pPr>
              <a:spcBef>
                <a:spcPts val="600"/>
              </a:spcBef>
              <a:spcAft>
                <a:spcPts val="600"/>
              </a:spcAft>
            </a:pPr>
            <a:r>
              <a:rPr lang="en-US" sz="2000" dirty="0">
                <a:solidFill>
                  <a:schemeClr val="tx2">
                    <a:lumMod val="75000"/>
                  </a:schemeClr>
                </a:solidFill>
                <a:latin typeface="Arial" panose="020B0604020202020204" pitchFamily="34" charset="0"/>
                <a:cs typeface="Arial" panose="020B0604020202020204" pitchFamily="34" charset="0"/>
              </a:rPr>
              <a:t>Solid example: 10 servings | 10mg </a:t>
            </a:r>
            <a:r>
              <a:rPr lang="en-US" sz="2000" dirty="0" smtClean="0">
                <a:solidFill>
                  <a:schemeClr val="tx2">
                    <a:lumMod val="75000"/>
                  </a:schemeClr>
                </a:solidFill>
                <a:latin typeface="Arial" panose="020B0604020202020204" pitchFamily="34" charset="0"/>
                <a:cs typeface="Arial" panose="020B0604020202020204" pitchFamily="34" charset="0"/>
              </a:rPr>
              <a:t>THC, 10mg CBD </a:t>
            </a:r>
            <a:r>
              <a:rPr lang="en-US" sz="2000" dirty="0">
                <a:solidFill>
                  <a:schemeClr val="tx2">
                    <a:lumMod val="75000"/>
                  </a:schemeClr>
                </a:solidFill>
                <a:latin typeface="Arial" panose="020B0604020202020204" pitchFamily="34" charset="0"/>
                <a:cs typeface="Arial" panose="020B0604020202020204" pitchFamily="34" charset="0"/>
              </a:rPr>
              <a:t>per serving | 1 serving = 1 piece</a:t>
            </a:r>
          </a:p>
          <a:p>
            <a:pPr>
              <a:spcBef>
                <a:spcPts val="600"/>
              </a:spcBef>
              <a:spcAft>
                <a:spcPts val="600"/>
              </a:spcAft>
            </a:pPr>
            <a:r>
              <a:rPr lang="en-US" sz="2000" dirty="0" smtClean="0">
                <a:solidFill>
                  <a:schemeClr val="tx2">
                    <a:lumMod val="75000"/>
                  </a:schemeClr>
                </a:solidFill>
                <a:latin typeface="Arial" panose="020B0604020202020204" pitchFamily="34" charset="0"/>
                <a:cs typeface="Arial" panose="020B0604020202020204" pitchFamily="34" charset="0"/>
              </a:rPr>
              <a:t>Liquid </a:t>
            </a:r>
            <a:r>
              <a:rPr lang="en-US" sz="2000" dirty="0">
                <a:solidFill>
                  <a:schemeClr val="tx2">
                    <a:lumMod val="75000"/>
                  </a:schemeClr>
                </a:solidFill>
                <a:latin typeface="Arial" panose="020B0604020202020204" pitchFamily="34" charset="0"/>
                <a:cs typeface="Arial" panose="020B0604020202020204" pitchFamily="34" charset="0"/>
              </a:rPr>
              <a:t>example: 10 servings | 10mg THC per serving | 1 serving = 1 </a:t>
            </a:r>
            <a:r>
              <a:rPr lang="en-US" sz="2000" dirty="0" err="1">
                <a:solidFill>
                  <a:schemeClr val="tx2">
                    <a:lumMod val="75000"/>
                  </a:schemeClr>
                </a:solidFill>
                <a:latin typeface="Arial" panose="020B0604020202020204" pitchFamily="34" charset="0"/>
                <a:cs typeface="Arial" panose="020B0604020202020204" pitchFamily="34" charset="0"/>
              </a:rPr>
              <a:t>fl.oz</a:t>
            </a:r>
            <a:r>
              <a:rPr lang="en-US" sz="2000" dirty="0" smtClean="0">
                <a:solidFill>
                  <a:schemeClr val="tx2">
                    <a:lumMod val="75000"/>
                  </a:schemeClr>
                </a:solidFill>
                <a:latin typeface="Arial" panose="020B0604020202020204" pitchFamily="34" charset="0"/>
                <a:cs typeface="Arial" panose="020B0604020202020204" pitchFamily="34" charset="0"/>
              </a:rPr>
              <a:t>.</a:t>
            </a:r>
          </a:p>
          <a:p>
            <a:pPr>
              <a:spcBef>
                <a:spcPts val="600"/>
              </a:spcBef>
              <a:spcAft>
                <a:spcPts val="600"/>
              </a:spcAft>
            </a:pPr>
            <a:r>
              <a:rPr lang="en-US" sz="2000" dirty="0">
                <a:solidFill>
                  <a:schemeClr val="tx2">
                    <a:lumMod val="75000"/>
                  </a:schemeClr>
                </a:solidFill>
                <a:latin typeface="Arial" panose="020B0604020202020204" pitchFamily="34" charset="0"/>
                <a:cs typeface="Arial" panose="020B0604020202020204" pitchFamily="34" charset="0"/>
              </a:rPr>
              <a:t>Liquid example: 10 servings | 10mg </a:t>
            </a:r>
            <a:r>
              <a:rPr lang="en-US" sz="2000" dirty="0" smtClean="0">
                <a:solidFill>
                  <a:schemeClr val="tx2">
                    <a:lumMod val="75000"/>
                  </a:schemeClr>
                </a:solidFill>
                <a:latin typeface="Arial" panose="020B0604020202020204" pitchFamily="34" charset="0"/>
                <a:cs typeface="Arial" panose="020B0604020202020204" pitchFamily="34" charset="0"/>
              </a:rPr>
              <a:t>THC, 20mg CBD </a:t>
            </a:r>
            <a:r>
              <a:rPr lang="en-US" sz="2000" dirty="0">
                <a:solidFill>
                  <a:schemeClr val="tx2">
                    <a:lumMod val="75000"/>
                  </a:schemeClr>
                </a:solidFill>
                <a:latin typeface="Arial" panose="020B0604020202020204" pitchFamily="34" charset="0"/>
                <a:cs typeface="Arial" panose="020B0604020202020204" pitchFamily="34" charset="0"/>
              </a:rPr>
              <a:t>per serving | 1 serving = 1 </a:t>
            </a:r>
            <a:r>
              <a:rPr lang="en-US" sz="2000" dirty="0" err="1">
                <a:solidFill>
                  <a:schemeClr val="tx2">
                    <a:lumMod val="75000"/>
                  </a:schemeClr>
                </a:solidFill>
                <a:latin typeface="Arial" panose="020B0604020202020204" pitchFamily="34" charset="0"/>
                <a:cs typeface="Arial" panose="020B0604020202020204" pitchFamily="34" charset="0"/>
              </a:rPr>
              <a:t>fl.oz</a:t>
            </a:r>
            <a:r>
              <a:rPr lang="en-US" sz="2000" dirty="0">
                <a:solidFill>
                  <a:schemeClr val="tx2">
                    <a:lumMod val="75000"/>
                  </a:schemeClr>
                </a:solidFill>
                <a:latin typeface="Arial" panose="020B0604020202020204" pitchFamily="34" charset="0"/>
                <a:cs typeface="Arial" panose="020B0604020202020204" pitchFamily="34" charset="0"/>
              </a:rPr>
              <a: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9498" y="5901440"/>
            <a:ext cx="609600" cy="609600"/>
          </a:xfrm>
          <a:prstGeom prst="rect">
            <a:avLst/>
          </a:prstGeom>
        </p:spPr>
      </p:pic>
    </p:spTree>
    <p:extLst>
      <p:ext uri="{BB962C8B-B14F-4D97-AF65-F5344CB8AC3E}">
        <p14:creationId xmlns:p14="http://schemas.microsoft.com/office/powerpoint/2010/main" val="85810955"/>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0" y="0"/>
            <a:ext cx="12199153" cy="1060796"/>
          </a:xfrm>
          <a:prstGeom prst="rect">
            <a:avLst/>
          </a:prstGeom>
        </p:spPr>
      </p:pic>
      <p:sp>
        <p:nvSpPr>
          <p:cNvPr id="6" name="Title 1"/>
          <p:cNvSpPr txBox="1">
            <a:spLocks/>
          </p:cNvSpPr>
          <p:nvPr/>
        </p:nvSpPr>
        <p:spPr>
          <a:xfrm>
            <a:off x="499993" y="1493209"/>
            <a:ext cx="11332793" cy="54212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smtClean="0">
                <a:solidFill>
                  <a:schemeClr val="tx2"/>
                </a:solidFill>
                <a:latin typeface="Arial" panose="020B0604020202020204" pitchFamily="34" charset="0"/>
                <a:cs typeface="Arial" panose="020B0604020202020204" pitchFamily="34" charset="0"/>
              </a:rPr>
              <a:t>Net Weight </a:t>
            </a:r>
            <a:endParaRPr lang="en-US" dirty="0">
              <a:solidFill>
                <a:schemeClr val="tx2"/>
              </a:solidFill>
              <a:latin typeface="Arial" panose="020B0604020202020204" pitchFamily="34" charset="0"/>
              <a:cs typeface="Arial" panose="020B0604020202020204" pitchFamily="34" charset="0"/>
            </a:endParaRPr>
          </a:p>
        </p:txBody>
      </p:sp>
      <p:sp>
        <p:nvSpPr>
          <p:cNvPr id="7" name="TextBox 6"/>
          <p:cNvSpPr txBox="1"/>
          <p:nvPr/>
        </p:nvSpPr>
        <p:spPr>
          <a:xfrm>
            <a:off x="499993" y="2381233"/>
            <a:ext cx="6892585" cy="2015936"/>
          </a:xfrm>
          <a:prstGeom prst="rect">
            <a:avLst/>
          </a:prstGeom>
          <a:noFill/>
        </p:spPr>
        <p:txBody>
          <a:bodyPr wrap="square" rtlCol="0">
            <a:spAutoFit/>
          </a:bodyPr>
          <a:lstStyle/>
          <a:p>
            <a:r>
              <a:rPr lang="en-US" sz="2000" dirty="0">
                <a:solidFill>
                  <a:schemeClr val="tx2">
                    <a:lumMod val="75000"/>
                  </a:schemeClr>
                </a:solidFill>
                <a:latin typeface="Arial" panose="020B0604020202020204" pitchFamily="34" charset="0"/>
                <a:cs typeface="Arial" panose="020B0604020202020204" pitchFamily="34" charset="0"/>
              </a:rPr>
              <a:t>Net </a:t>
            </a:r>
            <a:r>
              <a:rPr lang="en-US" sz="2000" dirty="0" smtClean="0">
                <a:solidFill>
                  <a:schemeClr val="tx2">
                    <a:lumMod val="75000"/>
                  </a:schemeClr>
                </a:solidFill>
                <a:latin typeface="Arial" panose="020B0604020202020204" pitchFamily="34" charset="0"/>
                <a:cs typeface="Arial" panose="020B0604020202020204" pitchFamily="34" charset="0"/>
              </a:rPr>
              <a:t>weight </a:t>
            </a:r>
            <a:r>
              <a:rPr lang="en-US" sz="2000" dirty="0">
                <a:solidFill>
                  <a:schemeClr val="tx2">
                    <a:lumMod val="75000"/>
                  </a:schemeClr>
                </a:solidFill>
                <a:latin typeface="Arial" panose="020B0604020202020204" pitchFamily="34" charset="0"/>
                <a:cs typeface="Arial" panose="020B0604020202020204" pitchFamily="34" charset="0"/>
              </a:rPr>
              <a:t>in ounces </a:t>
            </a:r>
            <a:r>
              <a:rPr lang="en-US" sz="2000" u="sng" dirty="0">
                <a:solidFill>
                  <a:schemeClr val="tx2">
                    <a:lumMod val="75000"/>
                  </a:schemeClr>
                </a:solidFill>
                <a:latin typeface="Arial" panose="020B0604020202020204" pitchFamily="34" charset="0"/>
                <a:cs typeface="Arial" panose="020B0604020202020204" pitchFamily="34" charset="0"/>
              </a:rPr>
              <a:t>and</a:t>
            </a:r>
            <a:r>
              <a:rPr lang="en-US" sz="2000" dirty="0">
                <a:solidFill>
                  <a:schemeClr val="tx2">
                    <a:lumMod val="75000"/>
                  </a:schemeClr>
                </a:solidFill>
                <a:latin typeface="Arial" panose="020B0604020202020204" pitchFamily="34" charset="0"/>
                <a:cs typeface="Arial" panose="020B0604020202020204" pitchFamily="34" charset="0"/>
              </a:rPr>
              <a:t> grams or volume as </a:t>
            </a:r>
            <a:r>
              <a:rPr lang="en-US" sz="2000" dirty="0" smtClean="0">
                <a:solidFill>
                  <a:schemeClr val="tx2">
                    <a:lumMod val="75000"/>
                  </a:schemeClr>
                </a:solidFill>
                <a:latin typeface="Arial" panose="020B0604020202020204" pitchFamily="34" charset="0"/>
                <a:cs typeface="Arial" panose="020B0604020202020204" pitchFamily="34" charset="0"/>
              </a:rPr>
              <a:t>applicable. </a:t>
            </a:r>
          </a:p>
          <a:p>
            <a:endParaRPr lang="en-US" sz="2000" dirty="0" smtClean="0">
              <a:solidFill>
                <a:schemeClr val="tx2">
                  <a:lumMod val="75000"/>
                </a:schemeClr>
              </a:solidFill>
              <a:latin typeface="Arial" panose="020B0604020202020204" pitchFamily="34" charset="0"/>
              <a:cs typeface="Arial" panose="020B0604020202020204" pitchFamily="34" charset="0"/>
            </a:endParaRPr>
          </a:p>
          <a:p>
            <a:pPr>
              <a:spcBef>
                <a:spcPts val="600"/>
              </a:spcBef>
              <a:spcAft>
                <a:spcPts val="600"/>
              </a:spcAft>
            </a:pPr>
            <a:r>
              <a:rPr lang="en-US" sz="2000" dirty="0" smtClean="0">
                <a:solidFill>
                  <a:schemeClr val="tx2">
                    <a:lumMod val="75000"/>
                  </a:schemeClr>
                </a:solidFill>
                <a:latin typeface="Arial" panose="020B0604020202020204" pitchFamily="34" charset="0"/>
                <a:cs typeface="Arial" panose="020B0604020202020204" pitchFamily="34" charset="0"/>
              </a:rPr>
              <a:t>Example:</a:t>
            </a:r>
            <a:endParaRPr lang="en-US" sz="2000" dirty="0">
              <a:solidFill>
                <a:schemeClr val="tx2">
                  <a:lumMod val="75000"/>
                </a:schemeClr>
              </a:solidFill>
              <a:latin typeface="Arial" panose="020B0604020202020204" pitchFamily="34" charset="0"/>
              <a:cs typeface="Arial" panose="020B0604020202020204" pitchFamily="34" charset="0"/>
            </a:endParaRPr>
          </a:p>
          <a:p>
            <a:pPr>
              <a:spcBef>
                <a:spcPts val="600"/>
              </a:spcBef>
              <a:spcAft>
                <a:spcPts val="600"/>
              </a:spcAft>
            </a:pPr>
            <a:r>
              <a:rPr lang="en-US" sz="2000" dirty="0" smtClean="0">
                <a:solidFill>
                  <a:schemeClr val="tx2">
                    <a:lumMod val="75000"/>
                  </a:schemeClr>
                </a:solidFill>
                <a:latin typeface="Arial" panose="020B0604020202020204" pitchFamily="34" charset="0"/>
                <a:cs typeface="Arial" panose="020B0604020202020204" pitchFamily="34" charset="0"/>
              </a:rPr>
              <a:t>Solids – 3 oz. (85g)</a:t>
            </a:r>
          </a:p>
          <a:p>
            <a:pPr>
              <a:spcBef>
                <a:spcPts val="600"/>
              </a:spcBef>
              <a:spcAft>
                <a:spcPts val="600"/>
              </a:spcAft>
            </a:pPr>
            <a:r>
              <a:rPr lang="en-US" sz="2000" dirty="0" smtClean="0">
                <a:solidFill>
                  <a:schemeClr val="tx2">
                    <a:lumMod val="75000"/>
                  </a:schemeClr>
                </a:solidFill>
                <a:latin typeface="Arial" panose="020B0604020202020204" pitchFamily="34" charset="0"/>
                <a:cs typeface="Arial" panose="020B0604020202020204" pitchFamily="34" charset="0"/>
              </a:rPr>
              <a:t>Liquids – 4 </a:t>
            </a:r>
            <a:r>
              <a:rPr lang="en-US" sz="2000" dirty="0" err="1" smtClean="0">
                <a:solidFill>
                  <a:schemeClr val="tx2">
                    <a:lumMod val="75000"/>
                  </a:schemeClr>
                </a:solidFill>
                <a:latin typeface="Arial" panose="020B0604020202020204" pitchFamily="34" charset="0"/>
                <a:cs typeface="Arial" panose="020B0604020202020204" pitchFamily="34" charset="0"/>
              </a:rPr>
              <a:t>fl.oz</a:t>
            </a:r>
            <a:r>
              <a:rPr lang="en-US" sz="2000" dirty="0" smtClean="0">
                <a:solidFill>
                  <a:schemeClr val="tx2">
                    <a:lumMod val="75000"/>
                  </a:schemeClr>
                </a:solidFill>
                <a:latin typeface="Arial" panose="020B0604020202020204" pitchFamily="34" charset="0"/>
                <a:cs typeface="Arial" panose="020B0604020202020204" pitchFamily="34" charset="0"/>
              </a:rPr>
              <a:t>. (118mL)</a:t>
            </a:r>
            <a:endParaRPr lang="en-US" sz="2000" dirty="0">
              <a:solidFill>
                <a:schemeClr val="tx2">
                  <a:lumMod val="75000"/>
                </a:schemeClr>
              </a:solidFill>
              <a:latin typeface="Arial" panose="020B0604020202020204" pitchFamily="34" charset="0"/>
              <a:cs typeface="Arial" panose="020B0604020202020204" pitchFamily="34" charset="0"/>
            </a:endParaRPr>
          </a:p>
        </p:txBody>
      </p:sp>
      <p:sp>
        <p:nvSpPr>
          <p:cNvPr id="15" name="TextBox 14"/>
          <p:cNvSpPr txBox="1"/>
          <p:nvPr/>
        </p:nvSpPr>
        <p:spPr>
          <a:xfrm>
            <a:off x="3474720" y="5907727"/>
            <a:ext cx="2769999" cy="369332"/>
          </a:xfrm>
          <a:prstGeom prst="rect">
            <a:avLst/>
          </a:prstGeom>
          <a:noFill/>
        </p:spPr>
        <p:txBody>
          <a:bodyPr wrap="square" rtlCol="0">
            <a:spAutoFit/>
          </a:bodyPr>
          <a:lstStyle/>
          <a:p>
            <a:pPr algn="ctr"/>
            <a:r>
              <a:rPr lang="en-US" dirty="0" smtClean="0">
                <a:solidFill>
                  <a:schemeClr val="accent5">
                    <a:lumMod val="50000"/>
                  </a:schemeClr>
                </a:solidFill>
                <a:latin typeface="Arial" panose="020B0604020202020204" pitchFamily="34" charset="0"/>
                <a:cs typeface="Arial" panose="020B0604020202020204" pitchFamily="34" charset="0"/>
              </a:rPr>
              <a:t>NET WT 4.4 Oz. (125g)</a:t>
            </a:r>
            <a:endParaRPr lang="en-US" dirty="0">
              <a:solidFill>
                <a:schemeClr val="accent5">
                  <a:lumMod val="50000"/>
                </a:schemeClr>
              </a:solidFill>
              <a:latin typeface="Arial" panose="020B0604020202020204" pitchFamily="34" charset="0"/>
              <a:cs typeface="Arial" panose="020B060402020202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0950" y="5907727"/>
            <a:ext cx="609600" cy="609600"/>
          </a:xfrm>
          <a:prstGeom prst="rect">
            <a:avLst/>
          </a:prstGeom>
        </p:spPr>
      </p:pic>
      <p:sp>
        <p:nvSpPr>
          <p:cNvPr id="3" name="Cube 2"/>
          <p:cNvSpPr/>
          <p:nvPr/>
        </p:nvSpPr>
        <p:spPr>
          <a:xfrm>
            <a:off x="7612176" y="1493209"/>
            <a:ext cx="3002507" cy="5024118"/>
          </a:xfrm>
          <a:prstGeom prst="cube">
            <a:avLst>
              <a:gd name="adj" fmla="val 10765"/>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7612176" y="1814472"/>
            <a:ext cx="2684803" cy="804457"/>
          </a:xfrm>
          <a:prstGeom prst="roundRect">
            <a:avLst>
              <a:gd name="adj" fmla="val 39621"/>
            </a:avLst>
          </a:prstGeom>
          <a:solidFill>
            <a:schemeClr val="accent2"/>
          </a:solidFill>
          <a:ln>
            <a:solidFill>
              <a:srgbClr val="256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19463" y="1822688"/>
            <a:ext cx="2677516" cy="3119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6163169" y="6092393"/>
            <a:ext cx="2141295" cy="144524"/>
          </a:xfrm>
          <a:prstGeom prst="straightConnector1">
            <a:avLst/>
          </a:prstGeom>
          <a:ln>
            <a:solidFill>
              <a:srgbClr val="FF33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9338" t="14110" r="49867" b="17981"/>
          <a:stretch/>
        </p:blipFill>
        <p:spPr>
          <a:xfrm>
            <a:off x="9571366" y="2728077"/>
            <a:ext cx="725613" cy="686487"/>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0142" y="2790715"/>
            <a:ext cx="496471" cy="654687"/>
          </a:xfrm>
          <a:prstGeom prst="rect">
            <a:avLst/>
          </a:prstGeom>
        </p:spPr>
      </p:pic>
      <p:sp>
        <p:nvSpPr>
          <p:cNvPr id="17" name="Rectangle 16"/>
          <p:cNvSpPr/>
          <p:nvPr/>
        </p:nvSpPr>
        <p:spPr>
          <a:xfrm>
            <a:off x="8285265" y="6161643"/>
            <a:ext cx="1225015" cy="230832"/>
          </a:xfrm>
          <a:prstGeom prst="rect">
            <a:avLst/>
          </a:prstGeom>
        </p:spPr>
        <p:txBody>
          <a:bodyPr wrap="none">
            <a:spAutoFit/>
          </a:bodyPr>
          <a:lstStyle/>
          <a:p>
            <a:r>
              <a:rPr lang="nl-NL" sz="900" dirty="0"/>
              <a:t>NET WT 4.4 Oz. (125g)</a:t>
            </a:r>
          </a:p>
        </p:txBody>
      </p:sp>
      <p:sp>
        <p:nvSpPr>
          <p:cNvPr id="23" name="Flowchart: Connector 22"/>
          <p:cNvSpPr/>
          <p:nvPr/>
        </p:nvSpPr>
        <p:spPr>
          <a:xfrm>
            <a:off x="7685213" y="3205513"/>
            <a:ext cx="2538727" cy="2483318"/>
          </a:xfrm>
          <a:prstGeom prst="flowChartConnector">
            <a:avLst/>
          </a:prstGeom>
          <a:gradFill>
            <a:gsLst>
              <a:gs pos="99000">
                <a:schemeClr val="accent2">
                  <a:lumMod val="40000"/>
                  <a:lumOff val="60000"/>
                </a:schemeClr>
              </a:gs>
              <a:gs pos="0">
                <a:schemeClr val="accent1">
                  <a:lumMod val="5000"/>
                  <a:lumOff val="95000"/>
                </a:schemeClr>
              </a:gs>
              <a:gs pos="42000">
                <a:schemeClr val="accent2">
                  <a:lumMod val="20000"/>
                  <a:lumOff val="80000"/>
                </a:schemeClr>
              </a:gs>
            </a:gsLst>
            <a:lin ang="18900000" scaled="1"/>
          </a:gra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8008377" y="3623936"/>
            <a:ext cx="2058577" cy="1323439"/>
          </a:xfrm>
          <a:prstGeom prst="rect">
            <a:avLst/>
          </a:prstGeom>
          <a:noFill/>
        </p:spPr>
        <p:txBody>
          <a:bodyPr wrap="none" rtlCol="0">
            <a:spAutoFit/>
          </a:bodyPr>
          <a:lstStyle/>
          <a:p>
            <a:pPr algn="ctr"/>
            <a:r>
              <a:rPr lang="en-US" sz="4000" dirty="0" smtClean="0">
                <a:effectLst>
                  <a:outerShdw blurRad="38100" dist="38100" dir="2700000" algn="tl">
                    <a:srgbClr val="000000">
                      <a:alpha val="43137"/>
                    </a:srgbClr>
                  </a:outerShdw>
                </a:effectLst>
                <a:latin typeface="Brush Script MT" panose="03060802040406070304" pitchFamily="66" charset="0"/>
              </a:rPr>
              <a:t>Premium </a:t>
            </a:r>
            <a:br>
              <a:rPr lang="en-US" sz="4000" dirty="0" smtClean="0">
                <a:effectLst>
                  <a:outerShdw blurRad="38100" dist="38100" dir="2700000" algn="tl">
                    <a:srgbClr val="000000">
                      <a:alpha val="43137"/>
                    </a:srgbClr>
                  </a:outerShdw>
                </a:effectLst>
                <a:latin typeface="Brush Script MT" panose="03060802040406070304" pitchFamily="66" charset="0"/>
              </a:rPr>
            </a:br>
            <a:r>
              <a:rPr lang="en-US" sz="4000" dirty="0" smtClean="0">
                <a:effectLst>
                  <a:outerShdw blurRad="38100" dist="38100" dir="2700000" algn="tl">
                    <a:srgbClr val="000000">
                      <a:alpha val="43137"/>
                    </a:srgbClr>
                  </a:outerShdw>
                </a:effectLst>
                <a:latin typeface="Brush Script MT" panose="03060802040406070304" pitchFamily="66" charset="0"/>
              </a:rPr>
              <a:t>Chocolates </a:t>
            </a:r>
            <a:endParaRPr lang="en-US" sz="4000" dirty="0">
              <a:effectLst>
                <a:outerShdw blurRad="38100" dist="38100" dir="2700000" algn="tl">
                  <a:srgbClr val="000000">
                    <a:alpha val="43137"/>
                  </a:srgbClr>
                </a:outerShdw>
              </a:effectLst>
              <a:latin typeface="Brush Script MT" panose="03060802040406070304" pitchFamily="66" charset="0"/>
            </a:endParaRPr>
          </a:p>
        </p:txBody>
      </p:sp>
      <p:grpSp>
        <p:nvGrpSpPr>
          <p:cNvPr id="26" name="Group 25"/>
          <p:cNvGrpSpPr/>
          <p:nvPr/>
        </p:nvGrpSpPr>
        <p:grpSpPr>
          <a:xfrm>
            <a:off x="7941570" y="4747000"/>
            <a:ext cx="2125384" cy="1267348"/>
            <a:chOff x="7941570" y="4757326"/>
            <a:chExt cx="2117573" cy="1257022"/>
          </a:xfrm>
        </p:grpSpPr>
        <p:pic>
          <p:nvPicPr>
            <p:cNvPr id="20" name="Picture 19"/>
            <p:cNvPicPr>
              <a:picLocks noChangeAspect="1"/>
            </p:cNvPicPr>
            <p:nvPr/>
          </p:nvPicPr>
          <p:blipFill rotWithShape="1">
            <a:blip r:embed="rId9">
              <a:extLst>
                <a:ext uri="{BEBA8EAE-BF5A-486C-A8C5-ECC9F3942E4B}">
                  <a14:imgProps xmlns:a14="http://schemas.microsoft.com/office/drawing/2010/main">
                    <a14:imgLayer r:embed="rId10">
                      <a14:imgEffect>
                        <a14:backgroundRemoval t="25722" b="84514" l="0" r="40000"/>
                      </a14:imgEffect>
                    </a14:imgLayer>
                  </a14:imgProps>
                </a:ext>
              </a:extLst>
            </a:blip>
            <a:srcRect t="22598" r="59956" b="15984"/>
            <a:stretch/>
          </p:blipFill>
          <p:spPr>
            <a:xfrm>
              <a:off x="9153925" y="4757326"/>
              <a:ext cx="905218" cy="1175477"/>
            </a:xfrm>
            <a:prstGeom prst="rect">
              <a:avLst/>
            </a:prstGeom>
          </p:spPr>
        </p:pic>
        <p:pic>
          <p:nvPicPr>
            <p:cNvPr id="19" name="Picture 18"/>
            <p:cNvPicPr>
              <a:picLocks noChangeAspect="1"/>
            </p:cNvPicPr>
            <p:nvPr/>
          </p:nvPicPr>
          <p:blipFill rotWithShape="1">
            <a:blip r:embed="rId9">
              <a:extLst>
                <a:ext uri="{BEBA8EAE-BF5A-486C-A8C5-ECC9F3942E4B}">
                  <a14:imgProps xmlns:a14="http://schemas.microsoft.com/office/drawing/2010/main">
                    <a14:imgLayer r:embed="rId10">
                      <a14:imgEffect>
                        <a14:backgroundRemoval t="25722" b="84514" l="0" r="40000"/>
                      </a14:imgEffect>
                    </a14:imgLayer>
                  </a14:imgProps>
                </a:ext>
              </a:extLst>
            </a:blip>
            <a:srcRect t="22598" r="59956" b="15984"/>
            <a:stretch/>
          </p:blipFill>
          <p:spPr>
            <a:xfrm>
              <a:off x="7941570" y="4793273"/>
              <a:ext cx="857678" cy="1113744"/>
            </a:xfrm>
            <a:prstGeom prst="rect">
              <a:avLst/>
            </a:prstGeom>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25722" b="84514" l="0" r="40000"/>
                      </a14:imgEffect>
                    </a14:imgLayer>
                  </a14:imgProps>
                </a:ext>
              </a:extLst>
            </a:blip>
            <a:srcRect t="22598" r="59956" b="15984"/>
            <a:stretch/>
          </p:blipFill>
          <p:spPr>
            <a:xfrm>
              <a:off x="8489548" y="4804245"/>
              <a:ext cx="931883" cy="1210103"/>
            </a:xfrm>
            <a:prstGeom prst="rect">
              <a:avLst/>
            </a:prstGeom>
          </p:spPr>
        </p:pic>
      </p:grpSp>
      <p:sp>
        <p:nvSpPr>
          <p:cNvPr id="24" name="TextBox 23"/>
          <p:cNvSpPr txBox="1"/>
          <p:nvPr/>
        </p:nvSpPr>
        <p:spPr>
          <a:xfrm>
            <a:off x="8535519" y="3375459"/>
            <a:ext cx="915636" cy="369332"/>
          </a:xfrm>
          <a:prstGeom prst="rect">
            <a:avLst/>
          </a:prstGeom>
          <a:noFill/>
        </p:spPr>
        <p:txBody>
          <a:bodyPr wrap="none" rtlCol="0">
            <a:spAutoFit/>
          </a:bodyPr>
          <a:lstStyle/>
          <a:p>
            <a:pPr algn="ctr"/>
            <a:r>
              <a:rPr lang="en-US" dirty="0" smtClean="0">
                <a:effectLst>
                  <a:outerShdw blurRad="38100" dist="38100" dir="2700000" algn="tl">
                    <a:srgbClr val="000000">
                      <a:alpha val="43137"/>
                    </a:srgbClr>
                  </a:outerShdw>
                </a:effectLst>
                <a:latin typeface="Bodoni MT Condensed" panose="02070606080606020203" pitchFamily="18" charset="0"/>
              </a:rPr>
              <a:t>100mg THC</a:t>
            </a:r>
            <a:endParaRPr lang="en-US" dirty="0">
              <a:effectLst>
                <a:outerShdw blurRad="38100" dist="38100" dir="2700000" algn="tl">
                  <a:srgbClr val="000000">
                    <a:alpha val="43137"/>
                  </a:srgbClr>
                </a:outerShdw>
              </a:effectLst>
              <a:latin typeface="Bodoni MT Condensed" panose="02070606080606020203" pitchFamily="18" charset="0"/>
            </a:endParaRPr>
          </a:p>
        </p:txBody>
      </p:sp>
      <p:sp>
        <p:nvSpPr>
          <p:cNvPr id="25" name="TextBox 24"/>
          <p:cNvSpPr txBox="1"/>
          <p:nvPr/>
        </p:nvSpPr>
        <p:spPr>
          <a:xfrm>
            <a:off x="8126388" y="5772578"/>
            <a:ext cx="1550424" cy="461665"/>
          </a:xfrm>
          <a:prstGeom prst="rect">
            <a:avLst/>
          </a:prstGeom>
          <a:noFill/>
        </p:spPr>
        <p:txBody>
          <a:bodyPr wrap="none" rtlCol="0">
            <a:spAutoFit/>
          </a:bodyPr>
          <a:lstStyle/>
          <a:p>
            <a:pPr algn="ctr"/>
            <a:r>
              <a:rPr lang="en-US" sz="1200" dirty="0" smtClean="0">
                <a:latin typeface="Bodoni MT Condensed" panose="02070606080606020203" pitchFamily="18" charset="0"/>
              </a:rPr>
              <a:t>10 servings | 10mg per serving</a:t>
            </a:r>
            <a:br>
              <a:rPr lang="en-US" sz="1200" dirty="0" smtClean="0">
                <a:latin typeface="Bodoni MT Condensed" panose="02070606080606020203" pitchFamily="18" charset="0"/>
              </a:rPr>
            </a:br>
            <a:r>
              <a:rPr lang="en-US" sz="1200" dirty="0" smtClean="0">
                <a:latin typeface="Bodoni MT Condensed" panose="02070606080606020203" pitchFamily="18" charset="0"/>
              </a:rPr>
              <a:t>1 piece = 1 serving </a:t>
            </a:r>
            <a:endParaRPr lang="en-US" sz="1200" dirty="0">
              <a:latin typeface="Bodoni MT Condensed" panose="02070606080606020203" pitchFamily="18" charset="0"/>
            </a:endParaRPr>
          </a:p>
        </p:txBody>
      </p:sp>
    </p:spTree>
    <p:extLst>
      <p:ext uri="{BB962C8B-B14F-4D97-AF65-F5344CB8AC3E}">
        <p14:creationId xmlns:p14="http://schemas.microsoft.com/office/powerpoint/2010/main" val="543196206"/>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4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9191" y="1206804"/>
            <a:ext cx="11316511" cy="813013"/>
          </a:xfrm>
        </p:spPr>
        <p:txBody>
          <a:bodyPr>
            <a:normAutofit/>
          </a:bodyPr>
          <a:lstStyle/>
          <a:p>
            <a:r>
              <a:rPr lang="en-US" sz="4000" dirty="0">
                <a:solidFill>
                  <a:schemeClr val="tx2"/>
                </a:solidFill>
                <a:latin typeface="Arial" panose="020B0604020202020204" pitchFamily="34" charset="0"/>
                <a:cs typeface="Arial" panose="020B0604020202020204" pitchFamily="34" charset="0"/>
              </a:rPr>
              <a:t>Total THC,THCA,CBDA and CBD</a:t>
            </a:r>
          </a:p>
        </p:txBody>
      </p:sp>
      <p:pic>
        <p:nvPicPr>
          <p:cNvPr id="3" name="Picture 2"/>
          <p:cNvPicPr>
            <a:picLocks noChangeAspect="1"/>
          </p:cNvPicPr>
          <p:nvPr/>
        </p:nvPicPr>
        <p:blipFill>
          <a:blip r:embed="rId5"/>
          <a:stretch>
            <a:fillRect/>
          </a:stretch>
        </p:blipFill>
        <p:spPr>
          <a:xfrm>
            <a:off x="0" y="0"/>
            <a:ext cx="12199153" cy="1060796"/>
          </a:xfrm>
          <a:prstGeom prst="rect">
            <a:avLst/>
          </a:prstGeom>
        </p:spPr>
      </p:pic>
      <p:pic>
        <p:nvPicPr>
          <p:cNvPr id="4" name="Picture 3"/>
          <p:cNvPicPr>
            <a:picLocks noChangeAspect="1"/>
          </p:cNvPicPr>
          <p:nvPr/>
        </p:nvPicPr>
        <p:blipFill rotWithShape="1">
          <a:blip r:embed="rId6"/>
          <a:srcRect b="58106"/>
          <a:stretch/>
        </p:blipFill>
        <p:spPr>
          <a:xfrm>
            <a:off x="667616" y="2458987"/>
            <a:ext cx="3462828" cy="1741874"/>
          </a:xfrm>
          <a:prstGeom prst="rect">
            <a:avLst/>
          </a:prstGeom>
        </p:spPr>
      </p:pic>
      <p:sp>
        <p:nvSpPr>
          <p:cNvPr id="9" name="TextBox 8"/>
          <p:cNvSpPr txBox="1"/>
          <p:nvPr/>
        </p:nvSpPr>
        <p:spPr>
          <a:xfrm>
            <a:off x="4326340" y="2458987"/>
            <a:ext cx="7124132" cy="1277273"/>
          </a:xfrm>
          <a:prstGeom prst="rect">
            <a:avLst/>
          </a:prstGeom>
          <a:noFill/>
        </p:spPr>
        <p:txBody>
          <a:bodyPr wrap="square" rtlCol="0">
            <a:spAutoFit/>
          </a:bodyPr>
          <a:lstStyle/>
          <a:p>
            <a:r>
              <a:rPr lang="en-US" dirty="0" smtClean="0">
                <a:solidFill>
                  <a:schemeClr val="tx2">
                    <a:lumMod val="75000"/>
                  </a:schemeClr>
                </a:solidFill>
                <a:latin typeface="Arial" panose="020B0604020202020204" pitchFamily="34" charset="0"/>
                <a:cs typeface="Arial" panose="020B0604020202020204" pitchFamily="34" charset="0"/>
              </a:rPr>
              <a:t>THC and THCA can be added together for a total milligram of THC. </a:t>
            </a:r>
          </a:p>
          <a:p>
            <a:r>
              <a:rPr lang="en-US" dirty="0" smtClean="0">
                <a:solidFill>
                  <a:schemeClr val="tx2">
                    <a:lumMod val="75000"/>
                  </a:schemeClr>
                </a:solidFill>
                <a:latin typeface="Arial" panose="020B0604020202020204" pitchFamily="34" charset="0"/>
                <a:cs typeface="Arial" panose="020B0604020202020204" pitchFamily="34" charset="0"/>
              </a:rPr>
              <a:t>CBD and CBDA can be added together for a total milligram of CBD. </a:t>
            </a:r>
          </a:p>
          <a:p>
            <a:pPr>
              <a:spcBef>
                <a:spcPts val="600"/>
              </a:spcBef>
              <a:spcAft>
                <a:spcPts val="600"/>
              </a:spcAft>
            </a:pPr>
            <a:r>
              <a:rPr lang="en-US" dirty="0" smtClean="0">
                <a:solidFill>
                  <a:schemeClr val="tx2">
                    <a:lumMod val="75000"/>
                  </a:schemeClr>
                </a:solidFill>
                <a:latin typeface="Arial" panose="020B0604020202020204" pitchFamily="34" charset="0"/>
                <a:cs typeface="Arial" panose="020B0604020202020204" pitchFamily="34" charset="0"/>
              </a:rPr>
              <a:t>The total THC and CBD cannot be added together for a total milligram without listing the totals separately</a:t>
            </a:r>
            <a:r>
              <a:rPr lang="en-US" dirty="0">
                <a:solidFill>
                  <a:schemeClr val="tx2">
                    <a:lumMod val="75000"/>
                  </a:schemeClr>
                </a:solidFill>
                <a:latin typeface="Arial" panose="020B0604020202020204" pitchFamily="34" charset="0"/>
                <a:cs typeface="Arial" panose="020B0604020202020204" pitchFamily="34" charset="0"/>
              </a:rPr>
              <a:t>. </a:t>
            </a:r>
            <a:endParaRPr lang="en-US" dirty="0" smtClean="0">
              <a:solidFill>
                <a:schemeClr val="tx2">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4326340" y="4545879"/>
            <a:ext cx="7347225" cy="1200329"/>
          </a:xfrm>
          <a:prstGeom prst="rect">
            <a:avLst/>
          </a:prstGeom>
        </p:spPr>
        <p:txBody>
          <a:bodyPr wrap="square">
            <a:spAutoFit/>
          </a:bodyPr>
          <a:lstStyle/>
          <a:p>
            <a:r>
              <a:rPr lang="en-US" dirty="0">
                <a:solidFill>
                  <a:schemeClr val="tx2">
                    <a:lumMod val="75000"/>
                  </a:schemeClr>
                </a:solidFill>
                <a:latin typeface="Arial" panose="020B0604020202020204" pitchFamily="34" charset="0"/>
                <a:cs typeface="Arial" panose="020B0604020202020204" pitchFamily="34" charset="0"/>
              </a:rPr>
              <a:t>The less than symbol is allowed on the front of the packaging if the actual amount of the THC and CBD are listed elsewhere on the packaging.  The amount must be clearly visible and is not obstructed to the consumer. </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8765" y="6067836"/>
            <a:ext cx="609600" cy="609600"/>
          </a:xfrm>
          <a:prstGeom prst="rect">
            <a:avLst/>
          </a:prstGeom>
        </p:spPr>
      </p:pic>
      <p:sp>
        <p:nvSpPr>
          <p:cNvPr id="5" name="Rectangle 4"/>
          <p:cNvSpPr/>
          <p:nvPr/>
        </p:nvSpPr>
        <p:spPr>
          <a:xfrm>
            <a:off x="906666" y="4545879"/>
            <a:ext cx="2958902" cy="1284508"/>
          </a:xfrm>
          <a:prstGeom prst="rect">
            <a:avLst/>
          </a:prstGeom>
          <a:solidFill>
            <a:schemeClr val="bg1">
              <a:lumMod val="95000"/>
            </a:schemeClr>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960729" y="4545879"/>
            <a:ext cx="2850776" cy="1292662"/>
          </a:xfrm>
          <a:prstGeom prst="rect">
            <a:avLst/>
          </a:prstGeom>
          <a:noFill/>
        </p:spPr>
        <p:txBody>
          <a:bodyPr wrap="square" rtlCol="0">
            <a:spAutoFit/>
          </a:bodyPr>
          <a:lstStyle/>
          <a:p>
            <a:pPr algn="ctr"/>
            <a:r>
              <a:rPr lang="en-US" sz="2400" dirty="0" smtClean="0">
                <a:latin typeface="Bodoni MT Condensed" panose="02070606080606020203" pitchFamily="18" charset="0"/>
              </a:rPr>
              <a:t>100 MG THC | &lt; 25 MG CBD</a:t>
            </a:r>
          </a:p>
          <a:p>
            <a:pPr algn="ctr"/>
            <a:r>
              <a:rPr lang="en-US" dirty="0" smtClean="0">
                <a:latin typeface="Bodoni MT Condensed" panose="02070606080606020203" pitchFamily="18" charset="0"/>
              </a:rPr>
              <a:t>10 servings per package</a:t>
            </a:r>
          </a:p>
          <a:p>
            <a:pPr algn="ctr"/>
            <a:r>
              <a:rPr lang="en-US" dirty="0" smtClean="0">
                <a:latin typeface="Bodoni MT Condensed" panose="02070606080606020203" pitchFamily="18" charset="0"/>
              </a:rPr>
              <a:t>10 MG THC, &lt;2.5MG CBD per serving</a:t>
            </a:r>
          </a:p>
          <a:p>
            <a:pPr algn="ctr"/>
            <a:r>
              <a:rPr lang="en-US" dirty="0" smtClean="0">
                <a:latin typeface="Bodoni MT Condensed" panose="02070606080606020203" pitchFamily="18" charset="0"/>
              </a:rPr>
              <a:t>Net Weight 1.4oz (40g) </a:t>
            </a:r>
            <a:endParaRPr lang="en-US" dirty="0">
              <a:latin typeface="Bodoni MT Condensed" panose="02070606080606020203" pitchFamily="18" charset="0"/>
            </a:endParaRPr>
          </a:p>
        </p:txBody>
      </p:sp>
    </p:spTree>
    <p:extLst>
      <p:ext uri="{BB962C8B-B14F-4D97-AF65-F5344CB8AC3E}">
        <p14:creationId xmlns:p14="http://schemas.microsoft.com/office/powerpoint/2010/main" val="3309131752"/>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9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5034" y="1229811"/>
            <a:ext cx="10848976" cy="813013"/>
          </a:xfrm>
        </p:spPr>
        <p:txBody>
          <a:bodyPr>
            <a:normAutofit/>
          </a:bodyPr>
          <a:lstStyle/>
          <a:p>
            <a:r>
              <a:rPr lang="en-US" sz="4000" dirty="0" smtClean="0">
                <a:solidFill>
                  <a:schemeClr val="tx2"/>
                </a:solidFill>
                <a:latin typeface="Arial" panose="020B0604020202020204" pitchFamily="34" charset="0"/>
                <a:cs typeface="Arial" panose="020B0604020202020204" pitchFamily="34" charset="0"/>
              </a:rPr>
              <a:t>Cannabis Extraction </a:t>
            </a:r>
            <a:endParaRPr lang="en-US" sz="4000" dirty="0">
              <a:solidFill>
                <a:schemeClr val="tx2"/>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0" y="0"/>
            <a:ext cx="12199153" cy="1060796"/>
          </a:xfrm>
          <a:prstGeom prst="rect">
            <a:avLst/>
          </a:prstGeom>
        </p:spPr>
      </p:pic>
      <p:sp>
        <p:nvSpPr>
          <p:cNvPr id="8" name="Rectangle 7"/>
          <p:cNvSpPr/>
          <p:nvPr/>
        </p:nvSpPr>
        <p:spPr>
          <a:xfrm>
            <a:off x="515082" y="2252031"/>
            <a:ext cx="6850918" cy="1323439"/>
          </a:xfrm>
          <a:prstGeom prst="rect">
            <a:avLst/>
          </a:prstGeom>
        </p:spPr>
        <p:txBody>
          <a:bodyPr wrap="square">
            <a:spAutoFit/>
          </a:bodyPr>
          <a:lstStyle/>
          <a:p>
            <a:r>
              <a:rPr lang="en-US" sz="2000" dirty="0">
                <a:solidFill>
                  <a:schemeClr val="accent5">
                    <a:lumMod val="50000"/>
                  </a:schemeClr>
                </a:solidFill>
                <a:latin typeface="Arial" panose="020B0604020202020204" pitchFamily="34" charset="0"/>
                <a:cs typeface="Arial" panose="020B0604020202020204" pitchFamily="34" charset="0"/>
              </a:rPr>
              <a:t>If solvents were used, a statement that discloses the type of extraction method, including any solvents, gases, or other chemicals or compounds used to produce or that were added to the </a:t>
            </a:r>
            <a:r>
              <a:rPr lang="en-US" sz="2000" dirty="0" smtClean="0">
                <a:solidFill>
                  <a:schemeClr val="accent5">
                    <a:lumMod val="50000"/>
                  </a:schemeClr>
                </a:solidFill>
                <a:latin typeface="Arial" panose="020B0604020202020204" pitchFamily="34" charset="0"/>
                <a:cs typeface="Arial" panose="020B0604020202020204" pitchFamily="34" charset="0"/>
              </a:rPr>
              <a:t>extract must be listed on the packaging. </a:t>
            </a:r>
            <a:endParaRPr lang="en-US" sz="2000" dirty="0">
              <a:solidFill>
                <a:schemeClr val="accent5">
                  <a:lumMod val="50000"/>
                </a:schemeClr>
              </a:solidFill>
              <a:latin typeface="Arial" panose="020B0604020202020204" pitchFamily="34" charset="0"/>
              <a:cs typeface="Arial" panose="020B0604020202020204" pitchFamily="34" charset="0"/>
            </a:endParaRPr>
          </a:p>
        </p:txBody>
      </p:sp>
      <p:cxnSp>
        <p:nvCxnSpPr>
          <p:cNvPr id="6" name="Straight Arrow Connector 5"/>
          <p:cNvCxnSpPr/>
          <p:nvPr/>
        </p:nvCxnSpPr>
        <p:spPr>
          <a:xfrm>
            <a:off x="6044084" y="5427784"/>
            <a:ext cx="2162908" cy="5862"/>
          </a:xfrm>
          <a:prstGeom prst="straightConnector1">
            <a:avLst/>
          </a:prstGeom>
          <a:ln>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523193" y="5104619"/>
            <a:ext cx="4060371" cy="646331"/>
          </a:xfrm>
          <a:prstGeom prst="rect">
            <a:avLst/>
          </a:prstGeom>
          <a:noFill/>
        </p:spPr>
        <p:txBody>
          <a:bodyPr wrap="square" rtlCol="0">
            <a:spAutoFit/>
          </a:bodyPr>
          <a:lstStyle/>
          <a:p>
            <a:r>
              <a:rPr lang="en-US" dirty="0" smtClean="0">
                <a:solidFill>
                  <a:schemeClr val="accent5">
                    <a:lumMod val="50000"/>
                  </a:schemeClr>
                </a:solidFill>
                <a:latin typeface="Arial" panose="020B0604020202020204" pitchFamily="34" charset="0"/>
                <a:cs typeface="Arial" panose="020B0604020202020204" pitchFamily="34" charset="0"/>
              </a:rPr>
              <a:t>This product is made from CO2 </a:t>
            </a:r>
            <a:r>
              <a:rPr lang="en-US" dirty="0" smtClean="0">
                <a:solidFill>
                  <a:schemeClr val="accent5">
                    <a:lumMod val="50000"/>
                  </a:schemeClr>
                </a:solidFill>
                <a:latin typeface="Arial" panose="020B0604020202020204" pitchFamily="34" charset="0"/>
                <a:cs typeface="Arial" panose="020B0604020202020204" pitchFamily="34" charset="0"/>
              </a:rPr>
              <a:t>extracted cannabis. </a:t>
            </a:r>
            <a:endParaRPr lang="en-US" dirty="0">
              <a:solidFill>
                <a:schemeClr val="accent5">
                  <a:lumMod val="50000"/>
                </a:schemeClr>
              </a:solidFill>
              <a:latin typeface="Arial" panose="020B0604020202020204" pitchFamily="34" charset="0"/>
              <a:cs typeface="Arial" panose="020B0604020202020204" pitchFamily="34" charset="0"/>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7189" y="6037521"/>
            <a:ext cx="609600" cy="609600"/>
          </a:xfrm>
          <a:prstGeom prst="rect">
            <a:avLst/>
          </a:prstGeom>
        </p:spPr>
      </p:pic>
      <p:sp>
        <p:nvSpPr>
          <p:cNvPr id="5" name="Rounded Rectangle 4"/>
          <p:cNvSpPr/>
          <p:nvPr/>
        </p:nvSpPr>
        <p:spPr>
          <a:xfrm>
            <a:off x="8206992" y="1465729"/>
            <a:ext cx="3259567" cy="4818396"/>
          </a:xfrm>
          <a:prstGeom prst="roundRect">
            <a:avLst>
              <a:gd name="adj" fmla="val 2458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328867" y="4543833"/>
            <a:ext cx="3137183" cy="1477328"/>
          </a:xfrm>
          <a:prstGeom prst="rect">
            <a:avLst/>
          </a:prstGeom>
          <a:noFill/>
        </p:spPr>
        <p:txBody>
          <a:bodyPr wrap="square" rtlCol="0">
            <a:spAutoFit/>
          </a:bodyPr>
          <a:lstStyle/>
          <a:p>
            <a:r>
              <a:rPr lang="en-US" sz="1000" b="1" dirty="0" smtClean="0"/>
              <a:t>WARNING: </a:t>
            </a:r>
            <a:r>
              <a:rPr lang="en-US" sz="1000" dirty="0" smtClean="0"/>
              <a:t>May be habit forming. Unlawful outside Washington State. It is illegal to operate a motor vehicle while under the influence of marijuana. </a:t>
            </a:r>
            <a:br>
              <a:rPr lang="en-US" sz="1000" dirty="0" smtClean="0"/>
            </a:br>
            <a:r>
              <a:rPr lang="en-US" sz="1000" b="1" dirty="0" smtClean="0"/>
              <a:t>CAUTION: </a:t>
            </a:r>
            <a:r>
              <a:rPr lang="en-US" sz="1000" dirty="0" smtClean="0"/>
              <a:t>Intoxicating effects may be delayed by 2+ hours. </a:t>
            </a:r>
          </a:p>
          <a:p>
            <a:r>
              <a:rPr lang="en-US" sz="1000" dirty="0" smtClean="0"/>
              <a:t>This product is made from CO2 extracted cannabis.  </a:t>
            </a:r>
          </a:p>
          <a:p>
            <a:r>
              <a:rPr lang="en-US" sz="1000" dirty="0" smtClean="0"/>
              <a:t>No pesticides </a:t>
            </a:r>
            <a:r>
              <a:rPr lang="en-US" sz="1000" dirty="0"/>
              <a:t>applied to the marijuana plants and growing medium during </a:t>
            </a:r>
            <a:r>
              <a:rPr lang="en-US" sz="1000" dirty="0" smtClean="0"/>
              <a:t>production of the marijuana. </a:t>
            </a:r>
            <a:endParaRPr lang="en-US" sz="1000" dirty="0"/>
          </a:p>
          <a:p>
            <a:endParaRPr lang="en-US" sz="1000" dirty="0"/>
          </a:p>
        </p:txBody>
      </p:sp>
      <p:sp>
        <p:nvSpPr>
          <p:cNvPr id="11" name="TextBox 10"/>
          <p:cNvSpPr txBox="1"/>
          <p:nvPr/>
        </p:nvSpPr>
        <p:spPr>
          <a:xfrm>
            <a:off x="8328867" y="2252031"/>
            <a:ext cx="2671483" cy="923330"/>
          </a:xfrm>
          <a:prstGeom prst="rect">
            <a:avLst/>
          </a:prstGeom>
          <a:noFill/>
        </p:spPr>
        <p:txBody>
          <a:bodyPr wrap="square" rtlCol="0">
            <a:spAutoFit/>
          </a:bodyPr>
          <a:lstStyle/>
          <a:p>
            <a:r>
              <a:rPr lang="en-US" u="sng" dirty="0" smtClean="0">
                <a:latin typeface="Bodoni MT Condensed" panose="02070606080606020203" pitchFamily="18" charset="0"/>
              </a:rPr>
              <a:t>Total Per Package </a:t>
            </a:r>
            <a:r>
              <a:rPr lang="en-US" dirty="0" smtClean="0">
                <a:latin typeface="Bodoni MT Condensed" panose="02070606080606020203" pitchFamily="18" charset="0"/>
              </a:rPr>
              <a:t/>
            </a:r>
            <a:br>
              <a:rPr lang="en-US" dirty="0" smtClean="0">
                <a:latin typeface="Bodoni MT Condensed" panose="02070606080606020203" pitchFamily="18" charset="0"/>
              </a:rPr>
            </a:br>
            <a:r>
              <a:rPr lang="en-US" dirty="0" smtClean="0">
                <a:latin typeface="Bodoni MT Condensed" panose="02070606080606020203" pitchFamily="18" charset="0"/>
              </a:rPr>
              <a:t>100mg 	50mg </a:t>
            </a:r>
            <a:br>
              <a:rPr lang="en-US" dirty="0" smtClean="0">
                <a:latin typeface="Bodoni MT Condensed" panose="02070606080606020203" pitchFamily="18" charset="0"/>
              </a:rPr>
            </a:br>
            <a:r>
              <a:rPr lang="en-US" dirty="0" smtClean="0">
                <a:latin typeface="Bodoni MT Condensed" panose="02070606080606020203" pitchFamily="18" charset="0"/>
              </a:rPr>
              <a:t>CBD	THC </a:t>
            </a:r>
            <a:endParaRPr lang="en-US" dirty="0">
              <a:latin typeface="Bodoni MT Condensed" panose="02070606080606020203" pitchFamily="18" charset="0"/>
            </a:endParaRPr>
          </a:p>
        </p:txBody>
      </p:sp>
      <p:sp>
        <p:nvSpPr>
          <p:cNvPr id="12" name="TextBox 11"/>
          <p:cNvSpPr txBox="1"/>
          <p:nvPr/>
        </p:nvSpPr>
        <p:spPr>
          <a:xfrm>
            <a:off x="8347033" y="3273638"/>
            <a:ext cx="3006977" cy="523220"/>
          </a:xfrm>
          <a:prstGeom prst="rect">
            <a:avLst/>
          </a:prstGeom>
          <a:noFill/>
        </p:spPr>
        <p:txBody>
          <a:bodyPr wrap="square" rtlCol="0">
            <a:spAutoFit/>
          </a:bodyPr>
          <a:lstStyle/>
          <a:p>
            <a:pPr algn="ctr"/>
            <a:r>
              <a:rPr lang="en-US" sz="1400" dirty="0" smtClean="0">
                <a:latin typeface="Bodoni MT Condensed" panose="02070606080606020203" pitchFamily="18" charset="0"/>
              </a:rPr>
              <a:t>10 servings | 10mg per serving</a:t>
            </a:r>
            <a:br>
              <a:rPr lang="en-US" sz="1400" dirty="0" smtClean="0">
                <a:latin typeface="Bodoni MT Condensed" panose="02070606080606020203" pitchFamily="18" charset="0"/>
              </a:rPr>
            </a:br>
            <a:r>
              <a:rPr lang="en-US" sz="1400" dirty="0" smtClean="0">
                <a:latin typeface="Bodoni MT Condensed" panose="02070606080606020203" pitchFamily="18" charset="0"/>
              </a:rPr>
              <a:t>1 piece = 1 serving </a:t>
            </a:r>
            <a:endParaRPr lang="en-US" sz="1400" dirty="0">
              <a:latin typeface="Bodoni MT Condensed" panose="02070606080606020203" pitchFamily="18" charset="0"/>
            </a:endParaRPr>
          </a:p>
        </p:txBody>
      </p:sp>
    </p:spTree>
    <p:extLst>
      <p:ext uri="{BB962C8B-B14F-4D97-AF65-F5344CB8AC3E}">
        <p14:creationId xmlns:p14="http://schemas.microsoft.com/office/powerpoint/2010/main" val="2035450291"/>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0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itle 1"/>
          <p:cNvSpPr>
            <a:spLocks noGrp="1"/>
          </p:cNvSpPr>
          <p:nvPr>
            <p:ph type="title"/>
          </p:nvPr>
        </p:nvSpPr>
        <p:spPr>
          <a:xfrm>
            <a:off x="500917" y="1365465"/>
            <a:ext cx="10738835" cy="670045"/>
          </a:xfrm>
        </p:spPr>
        <p:txBody>
          <a:bodyPr>
            <a:normAutofit/>
          </a:bodyPr>
          <a:lstStyle/>
          <a:p>
            <a:r>
              <a:rPr lang="en-US" sz="4000" dirty="0" smtClean="0">
                <a:solidFill>
                  <a:schemeClr val="tx2"/>
                </a:solidFill>
                <a:latin typeface="Arial" panose="020B0604020202020204" pitchFamily="34" charset="0"/>
                <a:cs typeface="Arial" panose="020B0604020202020204" pitchFamily="34" charset="0"/>
              </a:rPr>
              <a:t>Cartoon</a:t>
            </a:r>
            <a:endParaRPr lang="en-US" sz="4000"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0" y="-14638"/>
            <a:ext cx="12199153" cy="1060796"/>
          </a:xfrm>
          <a:prstGeom prst="rect">
            <a:avLst/>
          </a:prstGeom>
        </p:spPr>
      </p:pic>
      <p:sp>
        <p:nvSpPr>
          <p:cNvPr id="49" name="Rectangle 48"/>
          <p:cNvSpPr/>
          <p:nvPr/>
        </p:nvSpPr>
        <p:spPr>
          <a:xfrm>
            <a:off x="500917" y="2244284"/>
            <a:ext cx="10867962" cy="2554545"/>
          </a:xfrm>
          <a:prstGeom prst="rect">
            <a:avLst/>
          </a:prstGeom>
        </p:spPr>
        <p:txBody>
          <a:bodyPr wrap="square">
            <a:spAutoFit/>
          </a:bodyPr>
          <a:lstStyle/>
          <a:p>
            <a:pPr>
              <a:spcBef>
                <a:spcPts val="600"/>
              </a:spcBef>
              <a:spcAft>
                <a:spcPts val="600"/>
              </a:spcAft>
            </a:pPr>
            <a:r>
              <a:rPr lang="en-US" sz="2000" dirty="0">
                <a:solidFill>
                  <a:schemeClr val="accent5">
                    <a:lumMod val="50000"/>
                  </a:schemeClr>
                </a:solidFill>
                <a:latin typeface="Arial" panose="020B0604020202020204" pitchFamily="34" charset="0"/>
                <a:cs typeface="Arial" panose="020B0604020202020204" pitchFamily="34" charset="0"/>
              </a:rPr>
              <a:t>"Cartoon" means any drawing or other depiction of an object, person, animal, creature, or any similar caricature that meets any of the following criteria:</a:t>
            </a:r>
          </a:p>
          <a:p>
            <a:pPr lvl="1">
              <a:spcBef>
                <a:spcPts val="600"/>
              </a:spcBef>
              <a:spcAft>
                <a:spcPts val="600"/>
              </a:spcAft>
            </a:pPr>
            <a:r>
              <a:rPr lang="en-US" sz="2000" dirty="0">
                <a:solidFill>
                  <a:schemeClr val="accent5">
                    <a:lumMod val="50000"/>
                  </a:schemeClr>
                </a:solidFill>
                <a:latin typeface="Arial" panose="020B0604020202020204" pitchFamily="34" charset="0"/>
                <a:cs typeface="Arial" panose="020B0604020202020204" pitchFamily="34" charset="0"/>
              </a:rPr>
              <a:t>(</a:t>
            </a:r>
            <a:r>
              <a:rPr lang="en-US" sz="2000" dirty="0" err="1">
                <a:solidFill>
                  <a:schemeClr val="accent5">
                    <a:lumMod val="50000"/>
                  </a:schemeClr>
                </a:solidFill>
                <a:latin typeface="Arial" panose="020B0604020202020204" pitchFamily="34" charset="0"/>
                <a:cs typeface="Arial" panose="020B0604020202020204" pitchFamily="34" charset="0"/>
              </a:rPr>
              <a:t>i</a:t>
            </a:r>
            <a:r>
              <a:rPr lang="en-US" sz="2000" dirty="0">
                <a:solidFill>
                  <a:schemeClr val="accent5">
                    <a:lumMod val="50000"/>
                  </a:schemeClr>
                </a:solidFill>
                <a:latin typeface="Arial" panose="020B0604020202020204" pitchFamily="34" charset="0"/>
                <a:cs typeface="Arial" panose="020B0604020202020204" pitchFamily="34" charset="0"/>
              </a:rPr>
              <a:t>) The use of comically exaggerated features;</a:t>
            </a:r>
          </a:p>
          <a:p>
            <a:pPr lvl="1">
              <a:spcBef>
                <a:spcPts val="600"/>
              </a:spcBef>
              <a:spcAft>
                <a:spcPts val="600"/>
              </a:spcAft>
            </a:pPr>
            <a:r>
              <a:rPr lang="en-US" sz="2000" dirty="0">
                <a:solidFill>
                  <a:schemeClr val="accent5">
                    <a:lumMod val="50000"/>
                  </a:schemeClr>
                </a:solidFill>
                <a:latin typeface="Arial" panose="020B0604020202020204" pitchFamily="34" charset="0"/>
                <a:cs typeface="Arial" panose="020B0604020202020204" pitchFamily="34" charset="0"/>
              </a:rPr>
              <a:t>(ii) The attribution of human characteristics to animals, plants, or other objects;</a:t>
            </a:r>
          </a:p>
          <a:p>
            <a:pPr lvl="1">
              <a:spcBef>
                <a:spcPts val="600"/>
              </a:spcBef>
              <a:spcAft>
                <a:spcPts val="600"/>
              </a:spcAft>
            </a:pPr>
            <a:r>
              <a:rPr lang="en-US" sz="2000" dirty="0">
                <a:solidFill>
                  <a:schemeClr val="accent5">
                    <a:lumMod val="50000"/>
                  </a:schemeClr>
                </a:solidFill>
                <a:latin typeface="Arial" panose="020B0604020202020204" pitchFamily="34" charset="0"/>
                <a:cs typeface="Arial" panose="020B0604020202020204" pitchFamily="34" charset="0"/>
              </a:rPr>
              <a:t>(iii) The attribution of animal, plant, or other object characteristics to humans;</a:t>
            </a:r>
          </a:p>
          <a:p>
            <a:pPr lvl="1">
              <a:spcBef>
                <a:spcPts val="600"/>
              </a:spcBef>
              <a:spcAft>
                <a:spcPts val="600"/>
              </a:spcAft>
            </a:pPr>
            <a:r>
              <a:rPr lang="en-US" sz="2000" dirty="0">
                <a:solidFill>
                  <a:schemeClr val="accent5">
                    <a:lumMod val="50000"/>
                  </a:schemeClr>
                </a:solidFill>
                <a:latin typeface="Arial" panose="020B0604020202020204" pitchFamily="34" charset="0"/>
                <a:cs typeface="Arial" panose="020B0604020202020204" pitchFamily="34" charset="0"/>
              </a:rPr>
              <a:t>(iv) The attribution of unnatural or extra-human abilities.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9752" y="5909930"/>
            <a:ext cx="609600" cy="609600"/>
          </a:xfrm>
          <a:prstGeom prst="rect">
            <a:avLst/>
          </a:prstGeom>
        </p:spPr>
      </p:pic>
    </p:spTree>
    <p:extLst>
      <p:ext uri="{BB962C8B-B14F-4D97-AF65-F5344CB8AC3E}">
        <p14:creationId xmlns:p14="http://schemas.microsoft.com/office/powerpoint/2010/main" val="1861877146"/>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8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itle 1"/>
          <p:cNvSpPr>
            <a:spLocks noGrp="1"/>
          </p:cNvSpPr>
          <p:nvPr>
            <p:ph type="title"/>
          </p:nvPr>
        </p:nvSpPr>
        <p:spPr>
          <a:xfrm>
            <a:off x="506354" y="1221756"/>
            <a:ext cx="10738835" cy="813013"/>
          </a:xfrm>
        </p:spPr>
        <p:txBody>
          <a:bodyPr>
            <a:normAutofit/>
          </a:bodyPr>
          <a:lstStyle/>
          <a:p>
            <a:r>
              <a:rPr lang="en-US" sz="4000" dirty="0" smtClean="0">
                <a:solidFill>
                  <a:schemeClr val="tx2"/>
                </a:solidFill>
                <a:latin typeface="Arial" panose="020B0604020202020204" pitchFamily="34" charset="0"/>
                <a:cs typeface="Arial" panose="020B0604020202020204" pitchFamily="34" charset="0"/>
              </a:rPr>
              <a:t>Cartoons</a:t>
            </a:r>
            <a:endParaRPr lang="en-US" sz="4000"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0" y="-14638"/>
            <a:ext cx="12199153" cy="1060796"/>
          </a:xfrm>
          <a:prstGeom prst="rect">
            <a:avLst/>
          </a:prstGeom>
        </p:spPr>
      </p:pic>
      <p:pic>
        <p:nvPicPr>
          <p:cNvPr id="5" name="Picture 4"/>
          <p:cNvPicPr>
            <a:picLocks noChangeAspect="1"/>
          </p:cNvPicPr>
          <p:nvPr/>
        </p:nvPicPr>
        <p:blipFill rotWithShape="1">
          <a:blip r:embed="rId6"/>
          <a:srcRect l="51086" t="17955" r="27285" b="18342"/>
          <a:stretch/>
        </p:blipFill>
        <p:spPr>
          <a:xfrm>
            <a:off x="851116" y="2552534"/>
            <a:ext cx="1180437" cy="1216027"/>
          </a:xfrm>
          <a:prstGeom prst="rect">
            <a:avLst/>
          </a:prstGeom>
        </p:spPr>
      </p:pic>
      <p:pic>
        <p:nvPicPr>
          <p:cNvPr id="10" name="Picture 9"/>
          <p:cNvPicPr>
            <a:picLocks noChangeAspect="1"/>
          </p:cNvPicPr>
          <p:nvPr/>
        </p:nvPicPr>
        <p:blipFill>
          <a:blip r:embed="rId7"/>
          <a:stretch>
            <a:fillRect/>
          </a:stretch>
        </p:blipFill>
        <p:spPr>
          <a:xfrm>
            <a:off x="2439843" y="2562048"/>
            <a:ext cx="1179074" cy="1214136"/>
          </a:xfrm>
          <a:prstGeom prst="rect">
            <a:avLst/>
          </a:prstGeom>
        </p:spPr>
      </p:pic>
      <p:sp>
        <p:nvSpPr>
          <p:cNvPr id="11" name="Oval 10"/>
          <p:cNvSpPr/>
          <p:nvPr/>
        </p:nvSpPr>
        <p:spPr>
          <a:xfrm>
            <a:off x="2692162" y="2947755"/>
            <a:ext cx="634820" cy="634929"/>
          </a:xfrm>
          <a:prstGeom prst="ellipse">
            <a:avLst/>
          </a:prstGeom>
          <a:solidFill>
            <a:srgbClr val="256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473104" y="4518818"/>
            <a:ext cx="3218232" cy="1704293"/>
            <a:chOff x="569356" y="4518818"/>
            <a:chExt cx="3218232" cy="1704293"/>
          </a:xfrm>
        </p:grpSpPr>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308" b="100000" l="0" r="100000"/>
                      </a14:imgEffect>
                    </a14:imgLayer>
                  </a14:imgProps>
                </a:ext>
              </a:extLst>
            </a:blip>
            <a:stretch>
              <a:fillRect/>
            </a:stretch>
          </p:blipFill>
          <p:spPr>
            <a:xfrm>
              <a:off x="1111392" y="4575148"/>
              <a:ext cx="1412924" cy="1647963"/>
            </a:xfrm>
            <a:prstGeom prst="rect">
              <a:avLst/>
            </a:prstGeom>
          </p:spPr>
        </p:pic>
        <p:pic>
          <p:nvPicPr>
            <p:cNvPr id="14" name="Picture 13"/>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96508" l="0" r="100000"/>
                      </a14:imgEffect>
                    </a14:imgLayer>
                  </a14:imgProps>
                </a:ext>
              </a:extLst>
            </a:blip>
            <a:srcRect b="7692"/>
            <a:stretch/>
          </p:blipFill>
          <p:spPr>
            <a:xfrm>
              <a:off x="2788414" y="4518818"/>
              <a:ext cx="999174" cy="1704293"/>
            </a:xfrm>
            <a:prstGeom prst="rect">
              <a:avLst/>
            </a:prstGeom>
          </p:spPr>
        </p:pic>
        <p:pic>
          <p:nvPicPr>
            <p:cNvPr id="15" name="Picture 14"/>
            <p:cNvPicPr>
              <a:picLocks noChangeAspect="1"/>
            </p:cNvPicPr>
            <p:nvPr/>
          </p:nvPicPr>
          <p:blipFill rotWithShape="1">
            <a:blip r:embed="rId12">
              <a:extLst>
                <a:ext uri="{BEBA8EAE-BF5A-486C-A8C5-ECC9F3942E4B}">
                  <a14:imgProps xmlns:a14="http://schemas.microsoft.com/office/drawing/2010/main">
                    <a14:imgLayer r:embed="rId13">
                      <a14:imgEffect>
                        <a14:backgroundRemoval t="213" b="100000" l="0" r="100000">
                          <a14:foregroundMark x1="45087" y1="7234" x2="45087" y2="7234"/>
                          <a14:foregroundMark x1="34104" y1="7447" x2="46821" y2="8298"/>
                          <a14:foregroundMark x1="8960" y1="8723" x2="14451" y2="8298"/>
                          <a14:foregroundMark x1="52312" y1="7021" x2="53468" y2="9149"/>
                        </a14:backgroundRemoval>
                      </a14:imgEffect>
                    </a14:imgLayer>
                  </a14:imgProps>
                </a:ext>
              </a:extLst>
            </a:blip>
            <a:srcRect b="3204"/>
            <a:stretch/>
          </p:blipFill>
          <p:spPr>
            <a:xfrm>
              <a:off x="569356" y="4606265"/>
              <a:ext cx="1104316" cy="1585730"/>
            </a:xfrm>
            <a:prstGeom prst="rect">
              <a:avLst/>
            </a:prstGeom>
          </p:spPr>
        </p:pic>
      </p:grpSp>
      <p:pic>
        <p:nvPicPr>
          <p:cNvPr id="16" name="Picture 15"/>
          <p:cNvPicPr>
            <a:picLocks noChangeAspect="1"/>
          </p:cNvPicPr>
          <p:nvPr/>
        </p:nvPicPr>
        <p:blipFill>
          <a:blip r:embed="rId14"/>
          <a:stretch>
            <a:fillRect/>
          </a:stretch>
        </p:blipFill>
        <p:spPr>
          <a:xfrm>
            <a:off x="4103008" y="2146186"/>
            <a:ext cx="1701878" cy="1676743"/>
          </a:xfrm>
          <a:prstGeom prst="rect">
            <a:avLst/>
          </a:prstGeom>
        </p:spPr>
      </p:pic>
      <p:pic>
        <p:nvPicPr>
          <p:cNvPr id="18" name="Picture 17"/>
          <p:cNvPicPr>
            <a:picLocks noChangeAspect="1"/>
          </p:cNvPicPr>
          <p:nvPr/>
        </p:nvPicPr>
        <p:blipFill rotWithShape="1">
          <a:blip r:embed="rId15">
            <a:extLst>
              <a:ext uri="{BEBA8EAE-BF5A-486C-A8C5-ECC9F3942E4B}">
                <a14:imgProps xmlns:a14="http://schemas.microsoft.com/office/drawing/2010/main">
                  <a14:imgLayer r:embed="rId16">
                    <a14:imgEffect>
                      <a14:backgroundRemoval t="0" b="93704" l="22059" r="75588">
                        <a14:foregroundMark x1="64706" y1="41481" x2="40000" y2="74815"/>
                        <a14:foregroundMark x1="32941" y1="38889" x2="57353" y2="78148"/>
                        <a14:foregroundMark x1="72353" y1="38519" x2="72353" y2="38519"/>
                        <a14:foregroundMark x1="26765" y1="42222" x2="26765" y2="42222"/>
                        <a14:foregroundMark x1="25882" y1="44815" x2="25882" y2="44815"/>
                      </a14:backgroundRemoval>
                    </a14:imgEffect>
                  </a14:imgLayer>
                </a14:imgProps>
              </a:ext>
            </a:extLst>
          </a:blip>
          <a:srcRect l="22013" r="24224" b="6346"/>
          <a:stretch/>
        </p:blipFill>
        <p:spPr>
          <a:xfrm>
            <a:off x="5957728" y="2086138"/>
            <a:ext cx="1291940" cy="1805038"/>
          </a:xfrm>
          <a:prstGeom prst="rect">
            <a:avLst/>
          </a:prstGeom>
        </p:spPr>
      </p:pic>
      <p:pic>
        <p:nvPicPr>
          <p:cNvPr id="31" name="Picture 30"/>
          <p:cNvPicPr>
            <a:picLocks noChangeAspect="1"/>
          </p:cNvPicPr>
          <p:nvPr/>
        </p:nvPicPr>
        <p:blipFill rotWithShape="1">
          <a:blip r:embed="rId17"/>
          <a:srcRect b="6542"/>
          <a:stretch/>
        </p:blipFill>
        <p:spPr>
          <a:xfrm>
            <a:off x="9550504" y="2120709"/>
            <a:ext cx="1874113" cy="1770467"/>
          </a:xfrm>
          <a:prstGeom prst="rect">
            <a:avLst/>
          </a:prstGeom>
        </p:spPr>
      </p:pic>
      <p:pic>
        <p:nvPicPr>
          <p:cNvPr id="35" name="Picture 34"/>
          <p:cNvPicPr>
            <a:picLocks noChangeAspect="1"/>
          </p:cNvPicPr>
          <p:nvPr/>
        </p:nvPicPr>
        <p:blipFill rotWithShape="1">
          <a:blip r:embed="rId18">
            <a:extLst>
              <a:ext uri="{BEBA8EAE-BF5A-486C-A8C5-ECC9F3942E4B}">
                <a14:imgProps xmlns:a14="http://schemas.microsoft.com/office/drawing/2010/main">
                  <a14:imgLayer r:embed="rId19">
                    <a14:imgEffect>
                      <a14:backgroundRemoval t="0" b="100000" l="10000" r="90000">
                        <a14:backgroundMark x1="78916" y1="1094" x2="56747" y2="45469"/>
                        <a14:backgroundMark x1="23133" y1="97656" x2="13373" y2="89844"/>
                      </a14:backgroundRemoval>
                    </a14:imgEffect>
                  </a14:imgLayer>
                </a14:imgProps>
              </a:ext>
            </a:extLst>
          </a:blip>
          <a:srcRect l="18430" r="23892"/>
          <a:stretch/>
        </p:blipFill>
        <p:spPr>
          <a:xfrm>
            <a:off x="7831841" y="2118934"/>
            <a:ext cx="1718663" cy="1715684"/>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9" name="TextBox 38"/>
          <p:cNvSpPr txBox="1"/>
          <p:nvPr/>
        </p:nvSpPr>
        <p:spPr>
          <a:xfrm>
            <a:off x="655873" y="3994213"/>
            <a:ext cx="3089165" cy="369332"/>
          </a:xfrm>
          <a:prstGeom prst="rect">
            <a:avLst/>
          </a:prstGeom>
          <a:noFill/>
        </p:spPr>
        <p:txBody>
          <a:bodyPr wrap="square" rtlCol="0">
            <a:spAutoFit/>
          </a:bodyPr>
          <a:lstStyle/>
          <a:p>
            <a:r>
              <a:rPr lang="en-US" b="1" dirty="0" smtClean="0"/>
              <a:t>Non-Compliant 	Compliant </a:t>
            </a:r>
            <a:endParaRPr lang="en-US" b="1" dirty="0"/>
          </a:p>
        </p:txBody>
      </p:sp>
      <p:sp>
        <p:nvSpPr>
          <p:cNvPr id="40" name="TextBox 39"/>
          <p:cNvSpPr txBox="1"/>
          <p:nvPr/>
        </p:nvSpPr>
        <p:spPr>
          <a:xfrm>
            <a:off x="4240529" y="3968236"/>
            <a:ext cx="3089165" cy="369332"/>
          </a:xfrm>
          <a:prstGeom prst="rect">
            <a:avLst/>
          </a:prstGeom>
          <a:noFill/>
        </p:spPr>
        <p:txBody>
          <a:bodyPr wrap="square" rtlCol="0">
            <a:spAutoFit/>
          </a:bodyPr>
          <a:lstStyle/>
          <a:p>
            <a:r>
              <a:rPr lang="en-US" b="1" dirty="0" smtClean="0"/>
              <a:t>Non-Compliant 	Compliant </a:t>
            </a:r>
            <a:endParaRPr lang="en-US" b="1" dirty="0"/>
          </a:p>
        </p:txBody>
      </p:sp>
      <p:sp>
        <p:nvSpPr>
          <p:cNvPr id="41" name="TextBox 40"/>
          <p:cNvSpPr txBox="1"/>
          <p:nvPr/>
        </p:nvSpPr>
        <p:spPr>
          <a:xfrm>
            <a:off x="7924566" y="4007095"/>
            <a:ext cx="3605253" cy="369332"/>
          </a:xfrm>
          <a:prstGeom prst="rect">
            <a:avLst/>
          </a:prstGeom>
          <a:noFill/>
        </p:spPr>
        <p:txBody>
          <a:bodyPr wrap="square" rtlCol="0">
            <a:spAutoFit/>
          </a:bodyPr>
          <a:lstStyle/>
          <a:p>
            <a:r>
              <a:rPr lang="en-US" b="1" dirty="0" smtClean="0"/>
              <a:t>Non-Compliant             Compliant </a:t>
            </a:r>
            <a:endParaRPr lang="en-US" b="1" dirty="0"/>
          </a:p>
        </p:txBody>
      </p:sp>
      <p:pic>
        <p:nvPicPr>
          <p:cNvPr id="45" name="Picture 44"/>
          <p:cNvPicPr>
            <a:picLocks noChangeAspect="1"/>
          </p:cNvPicPr>
          <p:nvPr/>
        </p:nvPicPr>
        <p:blipFill rotWithShape="1">
          <a:blip r:embed="rId20"/>
          <a:srcRect r="7795" b="22428"/>
          <a:stretch/>
        </p:blipFill>
        <p:spPr>
          <a:xfrm>
            <a:off x="9727192" y="4454512"/>
            <a:ext cx="1920048" cy="1618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304105" y="6151166"/>
            <a:ext cx="609600" cy="609600"/>
          </a:xfrm>
          <a:prstGeom prst="rect">
            <a:avLst/>
          </a:prstGeom>
        </p:spPr>
      </p:pic>
      <p:sp>
        <p:nvSpPr>
          <p:cNvPr id="3" name="Rounded Rectangle 2"/>
          <p:cNvSpPr/>
          <p:nvPr/>
        </p:nvSpPr>
        <p:spPr>
          <a:xfrm>
            <a:off x="4322256" y="4565018"/>
            <a:ext cx="1358247" cy="1230781"/>
          </a:xfrm>
          <a:prstGeom prst="roundRect">
            <a:avLst/>
          </a:prstGeom>
          <a:ln>
            <a:solidFill>
              <a:srgbClr val="0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6" name="Rounded Rectangle 25"/>
          <p:cNvSpPr/>
          <p:nvPr/>
        </p:nvSpPr>
        <p:spPr>
          <a:xfrm>
            <a:off x="6021323" y="4565018"/>
            <a:ext cx="1358247" cy="1230781"/>
          </a:xfrm>
          <a:prstGeom prst="roundRect">
            <a:avLst/>
          </a:prstGeom>
          <a:ln>
            <a:solidFill>
              <a:srgbClr val="0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2">
            <a:extLst>
              <a:ext uri="{BEBA8EAE-BF5A-486C-A8C5-ECC9F3942E4B}">
                <a14:imgProps xmlns:a14="http://schemas.microsoft.com/office/drawing/2010/main">
                  <a14:imgLayer r:embed="rId23">
                    <a14:imgEffect>
                      <a14:backgroundRemoval t="233" b="100000" l="10000" r="90000"/>
                    </a14:imgEffect>
                  </a14:imgLayer>
                </a14:imgProps>
              </a:ext>
            </a:extLst>
          </a:blip>
          <a:stretch>
            <a:fillRect/>
          </a:stretch>
        </p:blipFill>
        <p:spPr>
          <a:xfrm>
            <a:off x="4741864" y="4678290"/>
            <a:ext cx="982023" cy="1004235"/>
          </a:xfrm>
          <a:prstGeom prst="rect">
            <a:avLst/>
          </a:prstGeom>
        </p:spPr>
      </p:pic>
      <p:pic>
        <p:nvPicPr>
          <p:cNvPr id="29" name="Picture 28"/>
          <p:cNvPicPr>
            <a:picLocks noChangeAspect="1"/>
          </p:cNvPicPr>
          <p:nvPr/>
        </p:nvPicPr>
        <p:blipFill>
          <a:blip r:embed="rId22">
            <a:extLst>
              <a:ext uri="{BEBA8EAE-BF5A-486C-A8C5-ECC9F3942E4B}">
                <a14:imgProps xmlns:a14="http://schemas.microsoft.com/office/drawing/2010/main">
                  <a14:imgLayer r:embed="rId23">
                    <a14:imgEffect>
                      <a14:backgroundRemoval t="233" b="100000" l="10000" r="90000"/>
                    </a14:imgEffect>
                  </a14:imgLayer>
                </a14:imgProps>
              </a:ext>
            </a:extLst>
          </a:blip>
          <a:stretch>
            <a:fillRect/>
          </a:stretch>
        </p:blipFill>
        <p:spPr>
          <a:xfrm>
            <a:off x="6507028" y="4666107"/>
            <a:ext cx="982023" cy="1004235"/>
          </a:xfrm>
          <a:prstGeom prst="rect">
            <a:avLst/>
          </a:prstGeom>
        </p:spPr>
      </p:pic>
      <p:pic>
        <p:nvPicPr>
          <p:cNvPr id="7" name="Picture 6"/>
          <p:cNvPicPr>
            <a:picLocks noChangeAspect="1"/>
          </p:cNvPicPr>
          <p:nvPr/>
        </p:nvPicPr>
        <p:blipFill rotWithShape="1">
          <a:blip r:embed="rId24">
            <a:extLst>
              <a:ext uri="{BEBA8EAE-BF5A-486C-A8C5-ECC9F3942E4B}">
                <a14:imgProps xmlns:a14="http://schemas.microsoft.com/office/drawing/2010/main">
                  <a14:imgLayer r:embed="rId25">
                    <a14:imgEffect>
                      <a14:backgroundRemoval t="10000" b="90000" l="10000" r="90000">
                        <a14:foregroundMark x1="30167" y1="28500" x2="34333" y2="28333"/>
                        <a14:foregroundMark x1="64833" y1="17667" x2="70667" y2="19167"/>
                        <a14:foregroundMark x1="54167" y1="75167" x2="64833" y2="71667"/>
                        <a14:foregroundMark x1="52167" y1="83000" x2="54500" y2="83000"/>
                      </a14:backgroundRemoval>
                    </a14:imgEffect>
                  </a14:imgLayer>
                </a14:imgProps>
              </a:ext>
            </a:extLst>
          </a:blip>
          <a:srcRect l="22000" t="13833" r="21500" b="13833"/>
          <a:stretch/>
        </p:blipFill>
        <p:spPr>
          <a:xfrm>
            <a:off x="5048369" y="5214933"/>
            <a:ext cx="333746" cy="427274"/>
          </a:xfrm>
          <a:prstGeom prst="rect">
            <a:avLst/>
          </a:prstGeom>
        </p:spPr>
      </p:pic>
      <p:sp>
        <p:nvSpPr>
          <p:cNvPr id="8" name="TextBox 7"/>
          <p:cNvSpPr txBox="1"/>
          <p:nvPr/>
        </p:nvSpPr>
        <p:spPr>
          <a:xfrm>
            <a:off x="4322256" y="4728418"/>
            <a:ext cx="810866" cy="954107"/>
          </a:xfrm>
          <a:prstGeom prst="rect">
            <a:avLst/>
          </a:prstGeom>
          <a:noFill/>
        </p:spPr>
        <p:txBody>
          <a:bodyPr wrap="square" rtlCol="0">
            <a:spAutoFit/>
          </a:bodyPr>
          <a:lstStyle/>
          <a:p>
            <a:r>
              <a:rPr lang="en-US" sz="2800" dirty="0" smtClean="0">
                <a:effectLst>
                  <a:outerShdw blurRad="38100" dist="38100" dir="2700000" algn="tl">
                    <a:srgbClr val="000000">
                      <a:alpha val="43137"/>
                    </a:srgbClr>
                  </a:outerShdw>
                </a:effectLst>
                <a:latin typeface="Arial Narrow" panose="020B0606020202030204" pitchFamily="34" charset="0"/>
              </a:rPr>
              <a:t>Fire </a:t>
            </a:r>
            <a:br>
              <a:rPr lang="en-US" sz="2800" dirty="0" smtClean="0">
                <a:effectLst>
                  <a:outerShdw blurRad="38100" dist="38100" dir="2700000" algn="tl">
                    <a:srgbClr val="000000">
                      <a:alpha val="43137"/>
                    </a:srgbClr>
                  </a:outerShdw>
                </a:effectLst>
                <a:latin typeface="Arial Narrow" panose="020B0606020202030204" pitchFamily="34" charset="0"/>
              </a:rPr>
            </a:br>
            <a:r>
              <a:rPr lang="en-US" sz="2800" dirty="0" smtClean="0">
                <a:effectLst>
                  <a:outerShdw blurRad="38100" dist="38100" dir="2700000" algn="tl">
                    <a:srgbClr val="000000">
                      <a:alpha val="43137"/>
                    </a:srgbClr>
                  </a:outerShdw>
                </a:effectLst>
                <a:latin typeface="Arial Narrow" panose="020B0606020202030204" pitchFamily="34" charset="0"/>
              </a:rPr>
              <a:t>Hot </a:t>
            </a:r>
            <a:endParaRPr lang="en-US" sz="2800" dirty="0">
              <a:effectLst>
                <a:outerShdw blurRad="38100" dist="38100" dir="2700000" algn="tl">
                  <a:srgbClr val="000000">
                    <a:alpha val="43137"/>
                  </a:srgbClr>
                </a:outerShdw>
              </a:effectLst>
              <a:latin typeface="Arial Narrow" panose="020B0606020202030204" pitchFamily="34" charset="0"/>
            </a:endParaRPr>
          </a:p>
        </p:txBody>
      </p:sp>
      <p:sp>
        <p:nvSpPr>
          <p:cNvPr id="32" name="TextBox 31"/>
          <p:cNvSpPr txBox="1"/>
          <p:nvPr/>
        </p:nvSpPr>
        <p:spPr>
          <a:xfrm>
            <a:off x="6076185" y="4742771"/>
            <a:ext cx="810866" cy="954107"/>
          </a:xfrm>
          <a:prstGeom prst="rect">
            <a:avLst/>
          </a:prstGeom>
          <a:noFill/>
        </p:spPr>
        <p:txBody>
          <a:bodyPr wrap="square" rtlCol="0">
            <a:spAutoFit/>
          </a:bodyPr>
          <a:lstStyle/>
          <a:p>
            <a:r>
              <a:rPr lang="en-US" sz="2800" dirty="0" smtClean="0">
                <a:effectLst>
                  <a:outerShdw blurRad="38100" dist="38100" dir="2700000" algn="tl">
                    <a:srgbClr val="000000">
                      <a:alpha val="43137"/>
                    </a:srgbClr>
                  </a:outerShdw>
                </a:effectLst>
                <a:latin typeface="Arial Narrow" panose="020B0606020202030204" pitchFamily="34" charset="0"/>
              </a:rPr>
              <a:t>Fire </a:t>
            </a:r>
            <a:br>
              <a:rPr lang="en-US" sz="2800" dirty="0" smtClean="0">
                <a:effectLst>
                  <a:outerShdw blurRad="38100" dist="38100" dir="2700000" algn="tl">
                    <a:srgbClr val="000000">
                      <a:alpha val="43137"/>
                    </a:srgbClr>
                  </a:outerShdw>
                </a:effectLst>
                <a:latin typeface="Arial Narrow" panose="020B0606020202030204" pitchFamily="34" charset="0"/>
              </a:rPr>
            </a:br>
            <a:r>
              <a:rPr lang="en-US" sz="2800" dirty="0" smtClean="0">
                <a:effectLst>
                  <a:outerShdw blurRad="38100" dist="38100" dir="2700000" algn="tl">
                    <a:srgbClr val="000000">
                      <a:alpha val="43137"/>
                    </a:srgbClr>
                  </a:outerShdw>
                </a:effectLst>
                <a:latin typeface="Arial Narrow" panose="020B0606020202030204" pitchFamily="34" charset="0"/>
              </a:rPr>
              <a:t>Hot </a:t>
            </a:r>
            <a:endParaRPr lang="en-US" sz="2800" dirty="0">
              <a:effectLst>
                <a:outerShdw blurRad="38100" dist="38100" dir="2700000" algn="tl">
                  <a:srgbClr val="000000">
                    <a:alpha val="43137"/>
                  </a:srgbClr>
                </a:outerShdw>
              </a:effectLst>
              <a:latin typeface="Arial Narrow" panose="020B0606020202030204" pitchFamily="34" charset="0"/>
            </a:endParaRPr>
          </a:p>
        </p:txBody>
      </p:sp>
      <p:sp>
        <p:nvSpPr>
          <p:cNvPr id="19" name="TextBox 18"/>
          <p:cNvSpPr txBox="1"/>
          <p:nvPr/>
        </p:nvSpPr>
        <p:spPr>
          <a:xfrm>
            <a:off x="8154250" y="4492346"/>
            <a:ext cx="1308371" cy="369332"/>
          </a:xfrm>
          <a:prstGeom prst="rect">
            <a:avLst/>
          </a:prstGeom>
          <a:noFill/>
        </p:spPr>
        <p:txBody>
          <a:bodyPr wrap="none" rtlCol="0">
            <a:spAutoFit/>
          </a:bodyPr>
          <a:lstStyle/>
          <a:p>
            <a:r>
              <a:rPr lang="en-US" b="1" dirty="0" smtClean="0">
                <a:ln w="9525">
                  <a:solidFill>
                    <a:schemeClr val="bg1"/>
                  </a:solidFill>
                  <a:prstDash val="solid"/>
                </a:ln>
                <a:effectLst>
                  <a:outerShdw blurRad="12700" dist="38100" dir="2700000" algn="tl" rotWithShape="0">
                    <a:schemeClr val="bg1">
                      <a:lumMod val="50000"/>
                    </a:schemeClr>
                  </a:outerShdw>
                </a:effectLst>
              </a:rPr>
              <a:t>Sour Diesel </a:t>
            </a:r>
            <a:endParaRPr lang="en-US" b="1" dirty="0">
              <a:ln w="9525">
                <a:solidFill>
                  <a:schemeClr val="bg1"/>
                </a:solidFill>
                <a:prstDash val="solid"/>
              </a:ln>
              <a:effectLst>
                <a:outerShdw blurRad="12700" dist="38100" dir="2700000" algn="tl" rotWithShape="0">
                  <a:schemeClr val="bg1">
                    <a:lumMod val="50000"/>
                  </a:schemeClr>
                </a:outerShdw>
              </a:effectLst>
            </a:endParaRPr>
          </a:p>
        </p:txBody>
      </p:sp>
      <p:sp>
        <p:nvSpPr>
          <p:cNvPr id="36" name="TextBox 35"/>
          <p:cNvSpPr txBox="1"/>
          <p:nvPr/>
        </p:nvSpPr>
        <p:spPr>
          <a:xfrm>
            <a:off x="9838265" y="4454512"/>
            <a:ext cx="1697901" cy="369332"/>
          </a:xfrm>
          <a:prstGeom prst="rect">
            <a:avLst/>
          </a:prstGeom>
          <a:noFill/>
        </p:spPr>
        <p:txBody>
          <a:bodyPr wrap="none" rtlCol="0">
            <a:spAutoFit/>
          </a:bodyPr>
          <a:lstStyle/>
          <a:p>
            <a:r>
              <a:rPr lang="en-US" b="1" dirty="0" smtClean="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Sour Diesel </a:t>
            </a:r>
            <a:endParaRPr lang="en-US" b="1"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endParaRPr>
          </a:p>
        </p:txBody>
      </p:sp>
      <p:pic>
        <p:nvPicPr>
          <p:cNvPr id="20" name="Picture 19"/>
          <p:cNvPicPr>
            <a:picLocks noChangeAspect="1"/>
          </p:cNvPicPr>
          <p:nvPr/>
        </p:nvPicPr>
        <p:blipFill rotWithShape="1">
          <a:blip r:embed="rId26">
            <a:extLst>
              <a:ext uri="{BEBA8EAE-BF5A-486C-A8C5-ECC9F3942E4B}">
                <a14:imgProps xmlns:a14="http://schemas.microsoft.com/office/drawing/2010/main">
                  <a14:imgLayer r:embed="rId27">
                    <a14:imgEffect>
                      <a14:artisticGlowDiffused/>
                    </a14:imgEffect>
                  </a14:imgLayer>
                </a14:imgProps>
              </a:ext>
            </a:extLst>
          </a:blip>
          <a:srcRect l="11919" r="29826"/>
          <a:stretch/>
        </p:blipFill>
        <p:spPr>
          <a:xfrm>
            <a:off x="7974756" y="4417319"/>
            <a:ext cx="1575748" cy="1963620"/>
          </a:xfrm>
          <a:prstGeom prst="rect">
            <a:avLst/>
          </a:prstGeom>
          <a:ln w="38100">
            <a:solidFill>
              <a:srgbClr val="000000"/>
            </a:solidFill>
          </a:ln>
        </p:spPr>
      </p:pic>
      <p:pic>
        <p:nvPicPr>
          <p:cNvPr id="17" name="Picture 16"/>
          <p:cNvPicPr>
            <a:picLocks noChangeAspect="1"/>
          </p:cNvPicPr>
          <p:nvPr/>
        </p:nvPicPr>
        <p:blipFill>
          <a:blip r:embed="rId28">
            <a:extLst>
              <a:ext uri="{BEBA8EAE-BF5A-486C-A8C5-ECC9F3942E4B}">
                <a14:imgProps xmlns:a14="http://schemas.microsoft.com/office/drawing/2010/main">
                  <a14:imgLayer r:embed="rId29">
                    <a14:imgEffect>
                      <a14:backgroundRemoval t="10000" b="90000" l="10000" r="90000"/>
                    </a14:imgEffect>
                  </a14:imgLayer>
                </a14:imgProps>
              </a:ext>
            </a:extLst>
          </a:blip>
          <a:stretch>
            <a:fillRect/>
          </a:stretch>
        </p:blipFill>
        <p:spPr>
          <a:xfrm>
            <a:off x="8603705" y="4548904"/>
            <a:ext cx="721021" cy="721021"/>
          </a:xfrm>
          <a:prstGeom prst="rect">
            <a:avLst/>
          </a:prstGeom>
        </p:spPr>
      </p:pic>
      <p:sp>
        <p:nvSpPr>
          <p:cNvPr id="37" name="TextBox 36"/>
          <p:cNvSpPr txBox="1"/>
          <p:nvPr/>
        </p:nvSpPr>
        <p:spPr>
          <a:xfrm>
            <a:off x="8062587" y="5665140"/>
            <a:ext cx="1442060" cy="70788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2000" b="1" dirty="0" smtClean="0">
                <a:ln w="12700" cmpd="sng">
                  <a:solidFill>
                    <a:schemeClr val="accent4"/>
                  </a:solidFill>
                  <a:prstDash val="solid"/>
                </a:ln>
                <a:solidFill>
                  <a:schemeClr val="accent6"/>
                </a:solidFill>
                <a:latin typeface="Arial Black" panose="020B0A04020102020204" pitchFamily="34" charset="0"/>
              </a:rPr>
              <a:t>Sour Diesel </a:t>
            </a:r>
            <a:endParaRPr lang="en-US" sz="2000" b="1" dirty="0">
              <a:ln w="12700" cmpd="sng">
                <a:solidFill>
                  <a:schemeClr val="accent4"/>
                </a:solidFill>
                <a:prstDash val="solid"/>
              </a:ln>
              <a:solidFill>
                <a:schemeClr val="accent6"/>
              </a:solidFill>
              <a:latin typeface="Arial Black" panose="020B0A04020102020204" pitchFamily="34" charset="0"/>
            </a:endParaRPr>
          </a:p>
        </p:txBody>
      </p:sp>
    </p:spTree>
    <p:extLst>
      <p:ext uri="{BB962C8B-B14F-4D97-AF65-F5344CB8AC3E}">
        <p14:creationId xmlns:p14="http://schemas.microsoft.com/office/powerpoint/2010/main" val="4163948133"/>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1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itle 1"/>
          <p:cNvSpPr>
            <a:spLocks noGrp="1"/>
          </p:cNvSpPr>
          <p:nvPr>
            <p:ph type="title"/>
          </p:nvPr>
        </p:nvSpPr>
        <p:spPr>
          <a:xfrm>
            <a:off x="516050" y="1754506"/>
            <a:ext cx="11029683" cy="813013"/>
          </a:xfrm>
        </p:spPr>
        <p:txBody>
          <a:bodyPr>
            <a:noAutofit/>
          </a:bodyPr>
          <a:lstStyle/>
          <a:p>
            <a:r>
              <a:rPr lang="en-US" sz="4000" dirty="0" smtClean="0">
                <a:solidFill>
                  <a:schemeClr val="tx2"/>
                </a:solidFill>
                <a:latin typeface="Arial" panose="020B0604020202020204" pitchFamily="34" charset="0"/>
                <a:cs typeface="Arial" panose="020B0604020202020204" pitchFamily="34" charset="0"/>
              </a:rPr>
              <a:t>Especially Appealing to Persons Under the </a:t>
            </a:r>
            <a:br>
              <a:rPr lang="en-US" sz="4000" dirty="0" smtClean="0">
                <a:solidFill>
                  <a:schemeClr val="tx2"/>
                </a:solidFill>
                <a:latin typeface="Arial" panose="020B0604020202020204" pitchFamily="34" charset="0"/>
                <a:cs typeface="Arial" panose="020B0604020202020204" pitchFamily="34" charset="0"/>
              </a:rPr>
            </a:br>
            <a:r>
              <a:rPr lang="en-US" sz="4000" dirty="0" smtClean="0">
                <a:solidFill>
                  <a:schemeClr val="tx2"/>
                </a:solidFill>
                <a:latin typeface="Arial" panose="020B0604020202020204" pitchFamily="34" charset="0"/>
                <a:cs typeface="Arial" panose="020B0604020202020204" pitchFamily="34" charset="0"/>
              </a:rPr>
              <a:t>Age of Twenty-One </a:t>
            </a:r>
            <a:endParaRPr lang="en-US" sz="4000"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0" y="-14638"/>
            <a:ext cx="12199153" cy="1060796"/>
          </a:xfrm>
          <a:prstGeom prst="rect">
            <a:avLst/>
          </a:prstGeom>
        </p:spPr>
      </p:pic>
      <p:sp>
        <p:nvSpPr>
          <p:cNvPr id="20" name="Rectangle 19"/>
          <p:cNvSpPr/>
          <p:nvPr/>
        </p:nvSpPr>
        <p:spPr>
          <a:xfrm>
            <a:off x="528134" y="2785772"/>
            <a:ext cx="11017599" cy="3785652"/>
          </a:xfrm>
          <a:prstGeom prst="rect">
            <a:avLst/>
          </a:prstGeom>
        </p:spPr>
        <p:txBody>
          <a:bodyPr wrap="square">
            <a:spAutoFit/>
          </a:bodyPr>
          <a:lstStyle/>
          <a:p>
            <a:pPr>
              <a:spcBef>
                <a:spcPts val="600"/>
              </a:spcBef>
              <a:spcAft>
                <a:spcPts val="600"/>
              </a:spcAft>
            </a:pPr>
            <a:r>
              <a:rPr lang="en-US" dirty="0" smtClean="0">
                <a:solidFill>
                  <a:schemeClr val="accent5">
                    <a:lumMod val="50000"/>
                  </a:schemeClr>
                </a:solidFill>
                <a:latin typeface="Arial" panose="020B0604020202020204" pitchFamily="34" charset="0"/>
                <a:cs typeface="Arial" panose="020B0604020202020204" pitchFamily="34" charset="0"/>
              </a:rPr>
              <a:t>New definition </a:t>
            </a:r>
            <a:r>
              <a:rPr lang="en-US" dirty="0">
                <a:solidFill>
                  <a:schemeClr val="accent5">
                    <a:lumMod val="50000"/>
                  </a:schemeClr>
                </a:solidFill>
                <a:latin typeface="Arial" panose="020B0604020202020204" pitchFamily="34" charset="0"/>
                <a:cs typeface="Arial" panose="020B0604020202020204" pitchFamily="34" charset="0"/>
              </a:rPr>
              <a:t>of Especially Appealing to Persons Under the </a:t>
            </a:r>
            <a:r>
              <a:rPr lang="en-US" dirty="0" smtClean="0">
                <a:solidFill>
                  <a:schemeClr val="accent5">
                    <a:lumMod val="50000"/>
                  </a:schemeClr>
                </a:solidFill>
                <a:latin typeface="Arial" panose="020B0604020202020204" pitchFamily="34" charset="0"/>
                <a:cs typeface="Arial" panose="020B0604020202020204" pitchFamily="34" charset="0"/>
              </a:rPr>
              <a:t>Age </a:t>
            </a:r>
            <a:r>
              <a:rPr lang="en-US" dirty="0">
                <a:solidFill>
                  <a:schemeClr val="accent5">
                    <a:lumMod val="50000"/>
                  </a:schemeClr>
                </a:solidFill>
                <a:latin typeface="Arial" panose="020B0604020202020204" pitchFamily="34" charset="0"/>
                <a:cs typeface="Arial" panose="020B0604020202020204" pitchFamily="34" charset="0"/>
              </a:rPr>
              <a:t>of Twenty-One </a:t>
            </a:r>
            <a:r>
              <a:rPr lang="en-US" dirty="0" smtClean="0">
                <a:solidFill>
                  <a:schemeClr val="accent5">
                    <a:lumMod val="50000"/>
                  </a:schemeClr>
                </a:solidFill>
                <a:latin typeface="Arial" panose="020B0604020202020204" pitchFamily="34" charset="0"/>
                <a:cs typeface="Arial" panose="020B0604020202020204" pitchFamily="34" charset="0"/>
              </a:rPr>
              <a:t>effective January 1, 2020</a:t>
            </a:r>
          </a:p>
          <a:p>
            <a:pPr lvl="1">
              <a:spcBef>
                <a:spcPts val="600"/>
              </a:spcBef>
              <a:spcAft>
                <a:spcPts val="600"/>
              </a:spcAft>
            </a:pPr>
            <a:r>
              <a:rPr lang="en-US" dirty="0" smtClean="0">
                <a:solidFill>
                  <a:schemeClr val="accent5">
                    <a:lumMod val="50000"/>
                  </a:schemeClr>
                </a:solidFill>
                <a:latin typeface="Arial" panose="020B0604020202020204" pitchFamily="34" charset="0"/>
                <a:cs typeface="Arial" panose="020B0604020202020204" pitchFamily="34" charset="0"/>
              </a:rPr>
              <a:t>(</a:t>
            </a:r>
            <a:r>
              <a:rPr lang="en-US" dirty="0" err="1">
                <a:solidFill>
                  <a:schemeClr val="accent5">
                    <a:lumMod val="50000"/>
                  </a:schemeClr>
                </a:solidFill>
                <a:latin typeface="Arial" panose="020B0604020202020204" pitchFamily="34" charset="0"/>
                <a:cs typeface="Arial" panose="020B0604020202020204" pitchFamily="34" charset="0"/>
              </a:rPr>
              <a:t>i</a:t>
            </a:r>
            <a:r>
              <a:rPr lang="en-US" dirty="0">
                <a:solidFill>
                  <a:schemeClr val="accent5">
                    <a:lumMod val="50000"/>
                  </a:schemeClr>
                </a:solidFill>
                <a:latin typeface="Arial" panose="020B0604020202020204" pitchFamily="34" charset="0"/>
                <a:cs typeface="Arial" panose="020B0604020202020204" pitchFamily="34" charset="0"/>
              </a:rPr>
              <a:t>) The use of cartoons;</a:t>
            </a:r>
          </a:p>
          <a:p>
            <a:pPr lvl="1">
              <a:spcBef>
                <a:spcPts val="600"/>
              </a:spcBef>
              <a:spcAft>
                <a:spcPts val="600"/>
              </a:spcAft>
            </a:pPr>
            <a:r>
              <a:rPr lang="en-US" dirty="0">
                <a:solidFill>
                  <a:schemeClr val="accent5">
                    <a:lumMod val="50000"/>
                  </a:schemeClr>
                </a:solidFill>
                <a:latin typeface="Arial" panose="020B0604020202020204" pitchFamily="34" charset="0"/>
                <a:cs typeface="Arial" panose="020B0604020202020204" pitchFamily="34" charset="0"/>
              </a:rPr>
              <a:t>(ii) Bubble-type or other cartoon-like font;</a:t>
            </a:r>
          </a:p>
          <a:p>
            <a:pPr lvl="1">
              <a:spcBef>
                <a:spcPts val="600"/>
              </a:spcBef>
              <a:spcAft>
                <a:spcPts val="600"/>
              </a:spcAft>
            </a:pPr>
            <a:r>
              <a:rPr lang="en-US" dirty="0">
                <a:solidFill>
                  <a:schemeClr val="accent5">
                    <a:lumMod val="50000"/>
                  </a:schemeClr>
                </a:solidFill>
                <a:latin typeface="Arial" panose="020B0604020202020204" pitchFamily="34" charset="0"/>
                <a:cs typeface="Arial" panose="020B0604020202020204" pitchFamily="34" charset="0"/>
              </a:rPr>
              <a:t>(iii) A design, brand, or name that resembles a non-cannabis consumer product that is marketed to persons under the age of twenty-one;</a:t>
            </a:r>
          </a:p>
          <a:p>
            <a:pPr lvl="1">
              <a:spcBef>
                <a:spcPts val="600"/>
              </a:spcBef>
              <a:spcAft>
                <a:spcPts val="600"/>
              </a:spcAft>
            </a:pPr>
            <a:r>
              <a:rPr lang="en-US" dirty="0">
                <a:solidFill>
                  <a:schemeClr val="accent5">
                    <a:lumMod val="50000"/>
                  </a:schemeClr>
                </a:solidFill>
                <a:latin typeface="Arial" panose="020B0604020202020204" pitchFamily="34" charset="0"/>
                <a:cs typeface="Arial" panose="020B0604020202020204" pitchFamily="34" charset="0"/>
              </a:rPr>
              <a:t>(iv) Symbols or celebrities that are commonly used to market products to persons under the age of twenty-one;</a:t>
            </a:r>
          </a:p>
          <a:p>
            <a:pPr lvl="1">
              <a:spcBef>
                <a:spcPts val="600"/>
              </a:spcBef>
              <a:spcAft>
                <a:spcPts val="600"/>
              </a:spcAft>
            </a:pPr>
            <a:r>
              <a:rPr lang="en-US" dirty="0">
                <a:solidFill>
                  <a:schemeClr val="accent5">
                    <a:lumMod val="50000"/>
                  </a:schemeClr>
                </a:solidFill>
                <a:latin typeface="Arial" panose="020B0604020202020204" pitchFamily="34" charset="0"/>
                <a:cs typeface="Arial" panose="020B0604020202020204" pitchFamily="34" charset="0"/>
              </a:rPr>
              <a:t>(v) Images of persons under the age of twenty-one; or</a:t>
            </a:r>
          </a:p>
          <a:p>
            <a:pPr lvl="1">
              <a:spcBef>
                <a:spcPts val="600"/>
              </a:spcBef>
              <a:spcAft>
                <a:spcPts val="600"/>
              </a:spcAft>
            </a:pPr>
            <a:r>
              <a:rPr lang="en-US" dirty="0">
                <a:solidFill>
                  <a:schemeClr val="accent5">
                    <a:lumMod val="50000"/>
                  </a:schemeClr>
                </a:solidFill>
                <a:latin typeface="Arial" panose="020B0604020202020204" pitchFamily="34" charset="0"/>
                <a:cs typeface="Arial" panose="020B0604020202020204" pitchFamily="34" charset="0"/>
              </a:rPr>
              <a:t>(vi) Similarities to products or words that refer to products that are commonly associated or marketed to persons under the age of twenty-one.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4098" y="6080051"/>
            <a:ext cx="609600" cy="609600"/>
          </a:xfrm>
          <a:prstGeom prst="rect">
            <a:avLst/>
          </a:prstGeom>
        </p:spPr>
      </p:pic>
    </p:spTree>
    <p:extLst>
      <p:ext uri="{BB962C8B-B14F-4D97-AF65-F5344CB8AC3E}">
        <p14:creationId xmlns:p14="http://schemas.microsoft.com/office/powerpoint/2010/main" val="725598217"/>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itle 1"/>
          <p:cNvSpPr>
            <a:spLocks noGrp="1"/>
          </p:cNvSpPr>
          <p:nvPr>
            <p:ph type="title"/>
          </p:nvPr>
        </p:nvSpPr>
        <p:spPr>
          <a:xfrm>
            <a:off x="490901" y="1337692"/>
            <a:ext cx="11217349" cy="677565"/>
          </a:xfrm>
        </p:spPr>
        <p:txBody>
          <a:bodyPr>
            <a:normAutofit/>
          </a:bodyPr>
          <a:lstStyle/>
          <a:p>
            <a:r>
              <a:rPr lang="en-US" sz="4000" dirty="0" smtClean="0">
                <a:solidFill>
                  <a:schemeClr val="tx2"/>
                </a:solidFill>
                <a:latin typeface="Arial" panose="020B0604020202020204" pitchFamily="34" charset="0"/>
                <a:cs typeface="Arial" panose="020B0604020202020204" pitchFamily="34" charset="0"/>
              </a:rPr>
              <a:t>Bubble or Cartoon Like Font</a:t>
            </a:r>
            <a:endParaRPr lang="en-US" sz="4000"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0" y="-14638"/>
            <a:ext cx="12199153" cy="1060796"/>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9441" b="97203" l="2907" r="97442">
                        <a14:foregroundMark x1="57791" y1="22028" x2="94767" y2="58392"/>
                      </a14:backgroundRemoval>
                    </a14:imgEffect>
                  </a14:imgLayer>
                </a14:imgProps>
              </a:ext>
            </a:extLst>
          </a:blip>
          <a:stretch>
            <a:fillRect/>
          </a:stretch>
        </p:blipFill>
        <p:spPr>
          <a:xfrm>
            <a:off x="1049272" y="2299751"/>
            <a:ext cx="5548866" cy="1845321"/>
          </a:xfrm>
          <a:prstGeom prst="rect">
            <a:avLst/>
          </a:prstGeom>
        </p:spPr>
      </p:pic>
      <p:pic>
        <p:nvPicPr>
          <p:cNvPr id="6" name="Picture 5"/>
          <p:cNvPicPr>
            <a:picLocks noChangeAspect="1"/>
          </p:cNvPicPr>
          <p:nvPr/>
        </p:nvPicPr>
        <p:blipFill rotWithShape="1">
          <a:blip r:embed="rId8">
            <a:extLst>
              <a:ext uri="{BEBA8EAE-BF5A-486C-A8C5-ECC9F3942E4B}">
                <a14:imgProps xmlns:a14="http://schemas.microsoft.com/office/drawing/2010/main">
                  <a14:imgLayer r:embed="rId9">
                    <a14:imgEffect>
                      <a14:backgroundRemoval t="14423" b="85577" l="9847" r="93350">
                        <a14:backgroundMark x1="14834" y1="42308" x2="14834" y2="42308"/>
                        <a14:backgroundMark x1="14066" y1="42500" x2="17647" y2="54038"/>
                        <a14:backgroundMark x1="30691" y1="24615" x2="30691" y2="24615"/>
                        <a14:backgroundMark x1="37596" y1="21154" x2="63043" y2="21346"/>
                        <a14:backgroundMark x1="66752" y1="20577" x2="73913" y2="20769"/>
                        <a14:backgroundMark x1="86061" y1="34808" x2="83248" y2="65385"/>
                        <a14:backgroundMark x1="24169" y1="61346" x2="24169" y2="68269"/>
                        <a14:backgroundMark x1="48977" y1="80000" x2="48977" y2="80000"/>
                        <a14:backgroundMark x1="40153" y1="80385" x2="40153" y2="80385"/>
                        <a14:backgroundMark x1="39130" y1="52308" x2="39130" y2="52308"/>
                        <a14:backgroundMark x1="50767" y1="52692" x2="50767" y2="52692"/>
                        <a14:backgroundMark x1="65985" y1="53077" x2="65985" y2="53077"/>
                        <a14:backgroundMark x1="16496" y1="52692" x2="14962" y2="74808"/>
                        <a14:backgroundMark x1="22634" y1="74615" x2="22634" y2="74615"/>
                        <a14:backgroundMark x1="43478" y1="50962" x2="43478" y2="50962"/>
                        <a14:backgroundMark x1="88363" y1="24423" x2="91432" y2="44231"/>
                        <a14:backgroundMark x1="89003" y1="44231" x2="92199" y2="51154"/>
                        <a14:backgroundMark x1="92072" y1="53846" x2="90665" y2="62115"/>
                        <a14:backgroundMark x1="90537" y1="62308" x2="86061" y2="67885"/>
                        <a14:backgroundMark x1="85934" y1="68269" x2="80818" y2="70577"/>
                        <a14:backgroundMark x1="80691" y1="70577" x2="74425" y2="68846"/>
                        <a14:backgroundMark x1="78389" y1="71346" x2="74552" y2="69615"/>
                        <a14:backgroundMark x1="25831" y1="75962" x2="20716" y2="71538"/>
                        <a14:backgroundMark x1="20077" y1="69423" x2="20460" y2="62308"/>
                        <a14:backgroundMark x1="21100" y1="60769" x2="26598" y2="54615"/>
                        <a14:backgroundMark x1="26598" y1="53846" x2="20077" y2="54808"/>
                        <a14:backgroundMark x1="15345" y1="53269" x2="11381" y2="45000"/>
                        <a14:backgroundMark x1="12020" y1="41923" x2="13299" y2="35577"/>
                        <a14:backgroundMark x1="13811" y1="34808" x2="15217" y2="32308"/>
                        <a14:backgroundMark x1="63939" y1="21538" x2="64834" y2="25192"/>
                        <a14:backgroundMark x1="64962" y1="19423" x2="68286" y2="17308"/>
                        <a14:backgroundMark x1="69182" y1="17308" x2="74936" y2="18462"/>
                        <a14:backgroundMark x1="76087" y1="20000" x2="76598" y2="20962"/>
                        <a14:backgroundMark x1="85166" y1="30769" x2="87212" y2="33269"/>
                        <a14:backgroundMark x1="87340" y1="34808" x2="87340" y2="34808"/>
                        <a14:backgroundMark x1="35550" y1="21923" x2="37980" y2="18077"/>
                        <a14:backgroundMark x1="36957" y1="81538" x2="41560" y2="82692"/>
                        <a14:backgroundMark x1="42839" y1="83462" x2="47954" y2="82308"/>
                        <a14:backgroundMark x1="50256" y1="81923" x2="51662" y2="80192"/>
                      </a14:backgroundRemoval>
                    </a14:imgEffect>
                  </a14:imgLayer>
                </a14:imgProps>
              </a:ext>
            </a:extLst>
          </a:blip>
          <a:srcRect l="13980" t="20484" r="15360" b="17048"/>
          <a:stretch/>
        </p:blipFill>
        <p:spPr>
          <a:xfrm>
            <a:off x="1758359" y="4429566"/>
            <a:ext cx="3082113" cy="1811910"/>
          </a:xfrm>
          <a:prstGeom prst="rect">
            <a:avLst/>
          </a:prstGeom>
        </p:spPr>
      </p:pic>
      <p:pic>
        <p:nvPicPr>
          <p:cNvPr id="8" name="Picture 7"/>
          <p:cNvPicPr>
            <a:picLocks noChangeAspect="1"/>
          </p:cNvPicPr>
          <p:nvPr/>
        </p:nvPicPr>
        <p:blipFill rotWithShape="1">
          <a:blip r:embed="rId10">
            <a:extLst>
              <a:ext uri="{BEBA8EAE-BF5A-486C-A8C5-ECC9F3942E4B}">
                <a14:imgProps xmlns:a14="http://schemas.microsoft.com/office/drawing/2010/main">
                  <a14:imgLayer r:embed="rId11">
                    <a14:imgEffect>
                      <a14:backgroundRemoval t="11778" b="67898" l="10621" r="92484">
                        <a14:foregroundMark x1="20588" y1="61432" x2="24510" y2="55658"/>
                        <a14:foregroundMark x1="62908" y1="57044" x2="61111" y2="53118"/>
                      </a14:backgroundRemoval>
                    </a14:imgEffect>
                  </a14:imgLayer>
                </a14:imgProps>
              </a:ext>
            </a:extLst>
          </a:blip>
          <a:srcRect l="10359" t="12232" r="8292" b="34145"/>
          <a:stretch/>
        </p:blipFill>
        <p:spPr>
          <a:xfrm>
            <a:off x="7027316" y="2482428"/>
            <a:ext cx="3062177" cy="1428100"/>
          </a:xfrm>
          <a:prstGeom prst="rect">
            <a:avLst/>
          </a:prstGeom>
        </p:spPr>
      </p:pic>
      <p:pic>
        <p:nvPicPr>
          <p:cNvPr id="19" name="Picture 18"/>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56222" y1="92991" x2="52556" y2="98364"/>
                        <a14:foregroundMark x1="52667" y1="83528" x2="53000" y2="90771"/>
                        <a14:foregroundMark x1="60667" y1="81776" x2="64556" y2="90304"/>
                        <a14:foregroundMark x1="68667" y1="75117" x2="74556" y2="83061"/>
                        <a14:foregroundMark x1="82556" y1="75818" x2="82556" y2="82009"/>
                        <a14:foregroundMark x1="74444" y1="67874" x2="79889" y2="72780"/>
                        <a14:foregroundMark x1="79333" y1="57360" x2="89778" y2="60047"/>
                        <a14:foregroundMark x1="83444" y1="48481" x2="88556" y2="48832"/>
                        <a14:foregroundMark x1="99000" y1="46846" x2="93667" y2="48364"/>
                        <a14:foregroundMark x1="93000" y1="44276" x2="99000" y2="46145"/>
                        <a14:foregroundMark x1="78000" y1="37033" x2="90889" y2="31308"/>
                        <a14:foregroundMark x1="80222" y1="22079" x2="75000" y2="27453"/>
                        <a14:foregroundMark x1="82222" y1="14136" x2="78778" y2="19042"/>
                        <a14:foregroundMark x1="69222" y1="14720" x2="65889" y2="21028"/>
                        <a14:foregroundMark x1="63333" y1="8061" x2="59000" y2="19042"/>
                        <a14:foregroundMark x1="50222" y1="13551" x2="49333" y2="18575"/>
                        <a14:foregroundMark x1="55556" y1="9813" x2="47778" y2="4673"/>
                        <a14:foregroundMark x1="31333" y1="1168" x2="38222" y2="16005"/>
                        <a14:foregroundMark x1="25333" y1="6075" x2="20556" y2="9112"/>
                        <a14:foregroundMark x1="23778" y1="12850" x2="28000" y2="19509"/>
                        <a14:foregroundMark x1="24111" y1="4673" x2="20667" y2="6075"/>
                        <a14:foregroundMark x1="8111" y1="16706" x2="19444" y2="27103"/>
                        <a14:foregroundMark x1="7556" y1="34229" x2="2000" y2="40537"/>
                        <a14:foregroundMark x1="1222" y1="34463" x2="5444" y2="37150"/>
                        <a14:foregroundMark x1="9111" y1="37850" x2="17333" y2="40304"/>
                        <a14:foregroundMark x1="8556" y1="51752" x2="17222" y2="51168"/>
                        <a14:foregroundMark x1="1444" y1="68575" x2="17889" y2="63084"/>
                        <a14:foregroundMark x1="13889" y1="79322" x2="10333" y2="83528"/>
                        <a14:foregroundMark x1="17333" y1="78388" x2="24333" y2="72313"/>
                        <a14:foregroundMark x1="23333" y1="87967" x2="30000" y2="78972"/>
                        <a14:foregroundMark x1="36444" y1="94860" x2="40889" y2="82360"/>
                      </a14:backgroundRemoval>
                    </a14:imgEffect>
                  </a14:imgLayer>
                </a14:imgProps>
              </a:ext>
            </a:extLst>
          </a:blip>
          <a:stretch>
            <a:fillRect/>
          </a:stretch>
        </p:blipFill>
        <p:spPr>
          <a:xfrm>
            <a:off x="7183296" y="3910528"/>
            <a:ext cx="2750218" cy="2615763"/>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27296" y="6026426"/>
            <a:ext cx="609600" cy="609600"/>
          </a:xfrm>
          <a:prstGeom prst="rect">
            <a:avLst/>
          </a:prstGeom>
        </p:spPr>
      </p:pic>
    </p:spTree>
    <p:extLst>
      <p:ext uri="{BB962C8B-B14F-4D97-AF65-F5344CB8AC3E}">
        <p14:creationId xmlns:p14="http://schemas.microsoft.com/office/powerpoint/2010/main" val="245732945"/>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9823" y="1339767"/>
            <a:ext cx="11265200" cy="741976"/>
          </a:xfrm>
        </p:spPr>
        <p:txBody>
          <a:bodyPr>
            <a:normAutofit/>
          </a:bodyPr>
          <a:lstStyle/>
          <a:p>
            <a:r>
              <a:rPr lang="en-US" sz="4000" dirty="0">
                <a:solidFill>
                  <a:schemeClr val="tx2"/>
                </a:solidFill>
                <a:latin typeface="Arial" panose="020B0604020202020204" pitchFamily="34" charset="0"/>
                <a:cs typeface="Arial" panose="020B0604020202020204" pitchFamily="34" charset="0"/>
              </a:rPr>
              <a:t>Rule Changes Effective January 1, 2020 </a:t>
            </a:r>
          </a:p>
        </p:txBody>
      </p:sp>
      <p:sp>
        <p:nvSpPr>
          <p:cNvPr id="3" name="TextBox 2"/>
          <p:cNvSpPr txBox="1"/>
          <p:nvPr/>
        </p:nvSpPr>
        <p:spPr>
          <a:xfrm>
            <a:off x="459823" y="2260235"/>
            <a:ext cx="11125926" cy="3354765"/>
          </a:xfrm>
          <a:prstGeom prst="rect">
            <a:avLst/>
          </a:prstGeom>
          <a:noFill/>
        </p:spPr>
        <p:txBody>
          <a:bodyPr wrap="square" rtlCol="0">
            <a:spAutoFit/>
          </a:bodyPr>
          <a:lstStyle/>
          <a:p>
            <a:pPr marL="342900" indent="-342900">
              <a:spcBef>
                <a:spcPts val="600"/>
              </a:spcBef>
              <a:spcAft>
                <a:spcPts val="600"/>
              </a:spcAft>
              <a:buFont typeface="+mj-lt"/>
              <a:buAutoNum type="arabicPeriod"/>
            </a:pPr>
            <a:r>
              <a:rPr lang="en-US" dirty="0">
                <a:solidFill>
                  <a:schemeClr val="tx2"/>
                </a:solidFill>
                <a:latin typeface="Arial" panose="020B0604020202020204" pitchFamily="34" charset="0"/>
                <a:cs typeface="Arial" panose="020B0604020202020204" pitchFamily="34" charset="0"/>
              </a:rPr>
              <a:t>WAC 314-55-077(8) </a:t>
            </a:r>
            <a:r>
              <a:rPr lang="en-US" dirty="0" smtClean="0">
                <a:solidFill>
                  <a:schemeClr val="tx2"/>
                </a:solidFill>
                <a:latin typeface="Arial" panose="020B0604020202020204" pitchFamily="34" charset="0"/>
                <a:cs typeface="Arial" panose="020B0604020202020204" pitchFamily="34" charset="0"/>
              </a:rPr>
              <a:t>“</a:t>
            </a:r>
            <a:r>
              <a:rPr lang="en-US" dirty="0">
                <a:solidFill>
                  <a:schemeClr val="tx2"/>
                </a:solidFill>
                <a:latin typeface="Arial" panose="020B0604020202020204" pitchFamily="34" charset="0"/>
                <a:cs typeface="Arial" panose="020B0604020202020204" pitchFamily="34" charset="0"/>
              </a:rPr>
              <a:t>Marijuana-infused edible products in solid or liquid form must be homogenized to ensure uniform disbursement of cannabinoids</a:t>
            </a:r>
            <a:r>
              <a:rPr lang="en-US" dirty="0" smtClean="0">
                <a:solidFill>
                  <a:schemeClr val="tx2"/>
                </a:solidFill>
                <a:latin typeface="Arial" panose="020B0604020202020204" pitchFamily="34" charset="0"/>
                <a:cs typeface="Arial" panose="020B0604020202020204" pitchFamily="34" charset="0"/>
              </a:rPr>
              <a:t>.</a:t>
            </a:r>
          </a:p>
          <a:p>
            <a:pPr marL="342900" indent="-342900">
              <a:spcBef>
                <a:spcPts val="600"/>
              </a:spcBef>
              <a:spcAft>
                <a:spcPts val="600"/>
              </a:spcAft>
              <a:buFont typeface="+mj-lt"/>
              <a:buAutoNum type="arabicPeriod"/>
            </a:pPr>
            <a:r>
              <a:rPr lang="en-US" dirty="0">
                <a:solidFill>
                  <a:schemeClr val="tx2"/>
                </a:solidFill>
                <a:latin typeface="Arial" panose="020B0604020202020204" pitchFamily="34" charset="0"/>
                <a:cs typeface="Arial" panose="020B0604020202020204" pitchFamily="34" charset="0"/>
              </a:rPr>
              <a:t>WAC </a:t>
            </a:r>
            <a:r>
              <a:rPr lang="en-US" dirty="0" smtClean="0">
                <a:solidFill>
                  <a:schemeClr val="tx2"/>
                </a:solidFill>
                <a:latin typeface="Arial" panose="020B0604020202020204" pitchFamily="34" charset="0"/>
                <a:cs typeface="Arial" panose="020B0604020202020204" pitchFamily="34" charset="0"/>
              </a:rPr>
              <a:t>314-55-077 (9) A </a:t>
            </a:r>
            <a:r>
              <a:rPr lang="en-US" dirty="0">
                <a:solidFill>
                  <a:schemeClr val="tx2"/>
                </a:solidFill>
                <a:latin typeface="Arial" panose="020B0604020202020204" pitchFamily="34" charset="0"/>
                <a:cs typeface="Arial" panose="020B0604020202020204" pitchFamily="34" charset="0"/>
              </a:rPr>
              <a:t>marijuana processor may infuse food or drinks with marijuana, provided that:</a:t>
            </a:r>
          </a:p>
          <a:p>
            <a:pPr lvl="1">
              <a:spcBef>
                <a:spcPts val="600"/>
              </a:spcBef>
              <a:spcAft>
                <a:spcPts val="600"/>
              </a:spcAft>
            </a:pPr>
            <a:r>
              <a:rPr lang="en-US" dirty="0">
                <a:solidFill>
                  <a:schemeClr val="tx2"/>
                </a:solidFill>
                <a:latin typeface="Arial" panose="020B0604020202020204" pitchFamily="34" charset="0"/>
                <a:cs typeface="Arial" panose="020B0604020202020204" pitchFamily="34" charset="0"/>
              </a:rPr>
              <a:t>(a) The product or products do not require cooking or baking by the consumer;</a:t>
            </a:r>
          </a:p>
          <a:p>
            <a:pPr lvl="1">
              <a:spcBef>
                <a:spcPts val="600"/>
              </a:spcBef>
              <a:spcAft>
                <a:spcPts val="600"/>
              </a:spcAft>
            </a:pPr>
            <a:r>
              <a:rPr lang="en-US" dirty="0">
                <a:solidFill>
                  <a:schemeClr val="tx2"/>
                </a:solidFill>
                <a:latin typeface="Arial" panose="020B0604020202020204" pitchFamily="34" charset="0"/>
                <a:cs typeface="Arial" panose="020B0604020202020204" pitchFamily="34" charset="0"/>
              </a:rPr>
              <a:t>(b) Coatings applied to the product or products are compliant with the requirements of this chapter; and</a:t>
            </a:r>
          </a:p>
          <a:p>
            <a:pPr lvl="1">
              <a:spcBef>
                <a:spcPts val="600"/>
              </a:spcBef>
              <a:spcAft>
                <a:spcPts val="600"/>
              </a:spcAft>
            </a:pPr>
            <a:r>
              <a:rPr lang="en-US" dirty="0">
                <a:solidFill>
                  <a:schemeClr val="tx2"/>
                </a:solidFill>
                <a:latin typeface="Arial" panose="020B0604020202020204" pitchFamily="34" charset="0"/>
                <a:cs typeface="Arial" panose="020B0604020202020204" pitchFamily="34" charset="0"/>
              </a:rPr>
              <a:t>(c) The product and package design is not similar to commercially available products marketed for consumption by persons under twenty-one years of age, as defined by WAC 314.55.105 (1)(c</a:t>
            </a:r>
            <a:r>
              <a:rPr lang="en-US" dirty="0" smtClean="0">
                <a:solidFill>
                  <a:schemeClr val="tx2"/>
                </a:solidFill>
                <a:latin typeface="Arial" panose="020B0604020202020204" pitchFamily="34" charset="0"/>
                <a:cs typeface="Arial" panose="020B0604020202020204" pitchFamily="34" charset="0"/>
              </a:rPr>
              <a:t>).</a:t>
            </a:r>
          </a:p>
          <a:p>
            <a:pPr marL="342900" indent="-342900">
              <a:spcBef>
                <a:spcPts val="600"/>
              </a:spcBef>
              <a:spcAft>
                <a:spcPts val="600"/>
              </a:spcAft>
              <a:buFont typeface="+mj-lt"/>
              <a:buAutoNum type="arabicPeriod" startAt="3"/>
            </a:pPr>
            <a:r>
              <a:rPr lang="en-US" dirty="0" smtClean="0">
                <a:solidFill>
                  <a:schemeClr val="tx2"/>
                </a:solidFill>
                <a:latin typeface="Arial" panose="020B0604020202020204" pitchFamily="34" charset="0"/>
                <a:cs typeface="Arial" panose="020B0604020202020204" pitchFamily="34" charset="0"/>
              </a:rPr>
              <a:t>WAC 314-55-105 (1) Updated definition of cartoon and especially appealing to persons under the age of twenty-one.  </a:t>
            </a:r>
            <a:endParaRPr lang="en-US" dirty="0">
              <a:solidFill>
                <a:schemeClr val="tx2"/>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5"/>
          <a:stretch>
            <a:fillRect/>
          </a:stretch>
        </p:blipFill>
        <p:spPr>
          <a:xfrm>
            <a:off x="-7153" y="0"/>
            <a:ext cx="12199153" cy="1060796"/>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0949" y="5987716"/>
            <a:ext cx="609600" cy="609600"/>
          </a:xfrm>
          <a:prstGeom prst="rect">
            <a:avLst/>
          </a:prstGeom>
        </p:spPr>
      </p:pic>
    </p:spTree>
    <p:extLst>
      <p:ext uri="{BB962C8B-B14F-4D97-AF65-F5344CB8AC3E}">
        <p14:creationId xmlns:p14="http://schemas.microsoft.com/office/powerpoint/2010/main" val="982686283"/>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81" fill="hold"/>
                                        <p:tgtEl>
                                          <p:spTgt spid="7"/>
                                        </p:tgtEl>
                                      </p:cBhvr>
                                    </p:cmd>
                                  </p:childTnLst>
                                </p:cTn>
                              </p:par>
                            </p:childTnLst>
                          </p:cTn>
                        </p:par>
                      </p:childTnLst>
                    </p:cTn>
                  </p:par>
                </p:childTnLst>
              </p:cTn>
              <p:nextCondLst>
                <p:cond evt="onClick" delay="0">
                  <p:tgtEl>
                    <p:spTgt spid="7"/>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0"/>
            <a:ext cx="12199153" cy="1060796"/>
          </a:xfrm>
          <a:prstGeom prst="rect">
            <a:avLst/>
          </a:prstGeom>
        </p:spPr>
      </p:pic>
      <p:sp>
        <p:nvSpPr>
          <p:cNvPr id="8" name="Title 1"/>
          <p:cNvSpPr>
            <a:spLocks noGrp="1"/>
          </p:cNvSpPr>
          <p:nvPr>
            <p:ph type="title"/>
          </p:nvPr>
        </p:nvSpPr>
        <p:spPr>
          <a:xfrm>
            <a:off x="538188" y="2310640"/>
            <a:ext cx="10820350" cy="813013"/>
          </a:xfrm>
        </p:spPr>
        <p:txBody>
          <a:bodyPr>
            <a:noAutofit/>
          </a:bodyPr>
          <a:lstStyle/>
          <a:p>
            <a:r>
              <a:rPr lang="en-US" sz="4000" dirty="0" smtClean="0">
                <a:solidFill>
                  <a:schemeClr val="tx2"/>
                </a:solidFill>
                <a:latin typeface="Arial" panose="020B0604020202020204" pitchFamily="34" charset="0"/>
                <a:cs typeface="Arial" panose="020B0604020202020204" pitchFamily="34" charset="0"/>
              </a:rPr>
              <a:t>A </a:t>
            </a:r>
            <a:r>
              <a:rPr lang="en-US" sz="4000" dirty="0">
                <a:solidFill>
                  <a:schemeClr val="tx2"/>
                </a:solidFill>
                <a:latin typeface="Arial" panose="020B0604020202020204" pitchFamily="34" charset="0"/>
                <a:cs typeface="Arial" panose="020B0604020202020204" pitchFamily="34" charset="0"/>
              </a:rPr>
              <a:t>design, brand, or name that resembles a </a:t>
            </a:r>
            <a:r>
              <a:rPr lang="en-US" sz="4000" dirty="0" smtClean="0">
                <a:solidFill>
                  <a:schemeClr val="tx2"/>
                </a:solidFill>
                <a:latin typeface="Arial" panose="020B0604020202020204" pitchFamily="34" charset="0"/>
                <a:cs typeface="Arial" panose="020B0604020202020204" pitchFamily="34" charset="0"/>
              </a:rPr>
              <a:t/>
            </a:r>
            <a:br>
              <a:rPr lang="en-US" sz="4000" dirty="0" smtClean="0">
                <a:solidFill>
                  <a:schemeClr val="tx2"/>
                </a:solidFill>
                <a:latin typeface="Arial" panose="020B0604020202020204" pitchFamily="34" charset="0"/>
                <a:cs typeface="Arial" panose="020B0604020202020204" pitchFamily="34" charset="0"/>
              </a:rPr>
            </a:br>
            <a:r>
              <a:rPr lang="en-US" sz="4000" dirty="0" smtClean="0">
                <a:solidFill>
                  <a:schemeClr val="tx2"/>
                </a:solidFill>
                <a:latin typeface="Arial" panose="020B0604020202020204" pitchFamily="34" charset="0"/>
                <a:cs typeface="Arial" panose="020B0604020202020204" pitchFamily="34" charset="0"/>
              </a:rPr>
              <a:t>non-cannabis product marketed </a:t>
            </a:r>
            <a:r>
              <a:rPr lang="en-US" sz="4000" dirty="0">
                <a:solidFill>
                  <a:schemeClr val="tx2"/>
                </a:solidFill>
                <a:latin typeface="Arial" panose="020B0604020202020204" pitchFamily="34" charset="0"/>
                <a:cs typeface="Arial" panose="020B0604020202020204" pitchFamily="34" charset="0"/>
              </a:rPr>
              <a:t>to persons under the age of </a:t>
            </a:r>
            <a:r>
              <a:rPr lang="en-US" sz="4000" dirty="0" smtClean="0">
                <a:solidFill>
                  <a:schemeClr val="tx2"/>
                </a:solidFill>
                <a:latin typeface="Arial" panose="020B0604020202020204" pitchFamily="34" charset="0"/>
                <a:cs typeface="Arial" panose="020B0604020202020204" pitchFamily="34" charset="0"/>
              </a:rPr>
              <a:t>twenty-one</a:t>
            </a:r>
            <a:endParaRPr lang="en-US" sz="4000" dirty="0">
              <a:solidFill>
                <a:schemeClr val="tx2"/>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6"/>
          <a:srcRect t="47000" r="75914"/>
          <a:stretch/>
        </p:blipFill>
        <p:spPr>
          <a:xfrm>
            <a:off x="3188617" y="3376766"/>
            <a:ext cx="2133600" cy="2019300"/>
          </a:xfrm>
          <a:prstGeom prst="rect">
            <a:avLst/>
          </a:prstGeom>
        </p:spPr>
      </p:pic>
      <p:pic>
        <p:nvPicPr>
          <p:cNvPr id="6" name="Picture 5"/>
          <p:cNvPicPr>
            <a:picLocks noChangeAspect="1"/>
          </p:cNvPicPr>
          <p:nvPr/>
        </p:nvPicPr>
        <p:blipFill rotWithShape="1">
          <a:blip r:embed="rId7"/>
          <a:srcRect t="16833" b="19834"/>
          <a:stretch/>
        </p:blipFill>
        <p:spPr>
          <a:xfrm>
            <a:off x="8817284" y="3854313"/>
            <a:ext cx="2295525" cy="1453833"/>
          </a:xfrm>
          <a:prstGeom prst="rect">
            <a:avLst/>
          </a:prstGeom>
        </p:spPr>
      </p:pic>
      <p:pic>
        <p:nvPicPr>
          <p:cNvPr id="7" name="Picture 6"/>
          <p:cNvPicPr>
            <a:picLocks noChangeAspect="1"/>
          </p:cNvPicPr>
          <p:nvPr/>
        </p:nvPicPr>
        <p:blipFill>
          <a:blip r:embed="rId8"/>
          <a:stretch>
            <a:fillRect/>
          </a:stretch>
        </p:blipFill>
        <p:spPr>
          <a:xfrm>
            <a:off x="1110553" y="3603779"/>
            <a:ext cx="1733550" cy="1733550"/>
          </a:xfrm>
          <a:prstGeom prst="rect">
            <a:avLst/>
          </a:prstGeom>
        </p:spPr>
      </p:pic>
      <p:pic>
        <p:nvPicPr>
          <p:cNvPr id="18" name="Picture 17"/>
          <p:cNvPicPr>
            <a:picLocks noChangeAspect="1"/>
          </p:cNvPicPr>
          <p:nvPr/>
        </p:nvPicPr>
        <p:blipFill rotWithShape="1">
          <a:blip r:embed="rId9"/>
          <a:srcRect l="6845" t="22037" r="6345" b="28548"/>
          <a:stretch/>
        </p:blipFill>
        <p:spPr>
          <a:xfrm>
            <a:off x="6242704" y="3993695"/>
            <a:ext cx="2309170" cy="1314451"/>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88234" y="5909931"/>
            <a:ext cx="609600" cy="609600"/>
          </a:xfrm>
          <a:prstGeom prst="rect">
            <a:avLst/>
          </a:prstGeom>
        </p:spPr>
      </p:pic>
      <p:pic>
        <p:nvPicPr>
          <p:cNvPr id="3" name="Picture 2"/>
          <p:cNvPicPr>
            <a:picLocks noChangeAspect="1"/>
          </p:cNvPicPr>
          <p:nvPr/>
        </p:nvPicPr>
        <p:blipFill rotWithShape="1">
          <a:blip r:embed="rId11">
            <a:extLst>
              <a:ext uri="{BEBA8EAE-BF5A-486C-A8C5-ECC9F3942E4B}">
                <a14:imgProps xmlns:a14="http://schemas.microsoft.com/office/drawing/2010/main">
                  <a14:imgLayer r:embed="rId12">
                    <a14:imgEffect>
                      <a14:backgroundRemoval t="1799" b="73981" l="13333" r="86310">
                        <a14:foregroundMark x1="38333" y1="30216" x2="37619" y2="41007"/>
                        <a14:foregroundMark x1="51190" y1="30695" x2="49762" y2="41367"/>
                      </a14:backgroundRemoval>
                    </a14:imgEffect>
                  </a14:imgLayer>
                </a14:imgProps>
              </a:ext>
            </a:extLst>
          </a:blip>
          <a:srcRect l="14776" r="14366" b="27111"/>
          <a:stretch/>
        </p:blipFill>
        <p:spPr>
          <a:xfrm>
            <a:off x="2889750" y="5049527"/>
            <a:ext cx="253219" cy="258619"/>
          </a:xfrm>
          <a:prstGeom prst="rect">
            <a:avLst/>
          </a:prstGeom>
        </p:spPr>
      </p:pic>
      <p:pic>
        <p:nvPicPr>
          <p:cNvPr id="10" name="Picture 9"/>
          <p:cNvPicPr>
            <a:picLocks noChangeAspect="1"/>
          </p:cNvPicPr>
          <p:nvPr/>
        </p:nvPicPr>
        <p:blipFill rotWithShape="1">
          <a:blip r:embed="rId11">
            <a:extLst>
              <a:ext uri="{BEBA8EAE-BF5A-486C-A8C5-ECC9F3942E4B}">
                <a14:imgProps xmlns:a14="http://schemas.microsoft.com/office/drawing/2010/main">
                  <a14:imgLayer r:embed="rId12">
                    <a14:imgEffect>
                      <a14:backgroundRemoval t="1799" b="73981" l="13333" r="86310">
                        <a14:foregroundMark x1="38333" y1="30216" x2="37619" y2="41007"/>
                        <a14:foregroundMark x1="51190" y1="30695" x2="49762" y2="41367"/>
                      </a14:backgroundRemoval>
                    </a14:imgEffect>
                  </a14:imgLayer>
                </a14:imgProps>
              </a:ext>
            </a:extLst>
          </a:blip>
          <a:srcRect l="14776" r="14366" b="27111"/>
          <a:stretch/>
        </p:blipFill>
        <p:spPr>
          <a:xfrm>
            <a:off x="8190926" y="5027065"/>
            <a:ext cx="253219" cy="258619"/>
          </a:xfrm>
          <a:prstGeom prst="rect">
            <a:avLst/>
          </a:prstGeom>
        </p:spPr>
      </p:pic>
    </p:spTree>
    <p:extLst>
      <p:ext uri="{BB962C8B-B14F-4D97-AF65-F5344CB8AC3E}">
        <p14:creationId xmlns:p14="http://schemas.microsoft.com/office/powerpoint/2010/main" val="3542347836"/>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95"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0"/>
            <a:ext cx="12199153" cy="1060796"/>
          </a:xfrm>
          <a:prstGeom prst="rect">
            <a:avLst/>
          </a:prstGeom>
        </p:spPr>
      </p:pic>
      <p:sp>
        <p:nvSpPr>
          <p:cNvPr id="8" name="Title 1"/>
          <p:cNvSpPr>
            <a:spLocks noGrp="1"/>
          </p:cNvSpPr>
          <p:nvPr>
            <p:ph type="title"/>
          </p:nvPr>
        </p:nvSpPr>
        <p:spPr>
          <a:xfrm>
            <a:off x="501850" y="2319791"/>
            <a:ext cx="10983686" cy="813013"/>
          </a:xfrm>
        </p:spPr>
        <p:txBody>
          <a:bodyPr>
            <a:noAutofit/>
          </a:bodyPr>
          <a:lstStyle/>
          <a:p>
            <a:r>
              <a:rPr lang="en-US" sz="4000" dirty="0" smtClean="0">
                <a:solidFill>
                  <a:schemeClr val="tx2"/>
                </a:solidFill>
                <a:latin typeface="Arial" panose="020B0604020202020204" pitchFamily="34" charset="0"/>
                <a:cs typeface="Arial" panose="020B0604020202020204" pitchFamily="34" charset="0"/>
              </a:rPr>
              <a:t>Symbols </a:t>
            </a:r>
            <a:r>
              <a:rPr lang="en-US" sz="4000" dirty="0">
                <a:solidFill>
                  <a:schemeClr val="tx2"/>
                </a:solidFill>
                <a:latin typeface="Arial" panose="020B0604020202020204" pitchFamily="34" charset="0"/>
                <a:cs typeface="Arial" panose="020B0604020202020204" pitchFamily="34" charset="0"/>
              </a:rPr>
              <a:t>or celebrities that are commonly used to market products to persons under the age of </a:t>
            </a:r>
            <a:r>
              <a:rPr lang="en-US" sz="4000" dirty="0" smtClean="0">
                <a:solidFill>
                  <a:schemeClr val="tx2"/>
                </a:solidFill>
                <a:latin typeface="Arial" panose="020B0604020202020204" pitchFamily="34" charset="0"/>
                <a:cs typeface="Arial" panose="020B0604020202020204" pitchFamily="34" charset="0"/>
              </a:rPr>
              <a:t>twenty-one</a:t>
            </a:r>
            <a:endParaRPr lang="en-US" sz="4000" dirty="0">
              <a:solidFill>
                <a:schemeClr val="tx2"/>
              </a:solidFill>
              <a:latin typeface="Arial" panose="020B0604020202020204" pitchFamily="34" charset="0"/>
              <a:cs typeface="Arial" panose="020B0604020202020204" pitchFamily="34" charset="0"/>
            </a:endParaRPr>
          </a:p>
        </p:txBody>
      </p:sp>
      <p:grpSp>
        <p:nvGrpSpPr>
          <p:cNvPr id="22" name="Group 21"/>
          <p:cNvGrpSpPr/>
          <p:nvPr/>
        </p:nvGrpSpPr>
        <p:grpSpPr>
          <a:xfrm>
            <a:off x="643449" y="3546953"/>
            <a:ext cx="3508331" cy="2581994"/>
            <a:chOff x="235555" y="2833773"/>
            <a:chExt cx="5371056" cy="3751392"/>
          </a:xfrm>
        </p:grpSpPr>
        <p:pic>
          <p:nvPicPr>
            <p:cNvPr id="19" name="Picture 18"/>
            <p:cNvPicPr>
              <a:picLocks noChangeAspect="1"/>
            </p:cNvPicPr>
            <p:nvPr/>
          </p:nvPicPr>
          <p:blipFill rotWithShape="1">
            <a:blip r:embed="rId6">
              <a:extLst>
                <a:ext uri="{BEBA8EAE-BF5A-486C-A8C5-ECC9F3942E4B}">
                  <a14:imgProps xmlns:a14="http://schemas.microsoft.com/office/drawing/2010/main">
                    <a14:imgLayer r:embed="rId7">
                      <a14:imgEffect>
                        <a14:backgroundRemoval t="3910" b="95940" l="10000" r="90000"/>
                      </a14:imgEffect>
                    </a14:imgLayer>
                  </a14:imgProps>
                </a:ext>
              </a:extLst>
            </a:blip>
            <a:srcRect l="15380" t="3716" r="15568" b="3082"/>
            <a:stretch/>
          </p:blipFill>
          <p:spPr>
            <a:xfrm>
              <a:off x="416895" y="2833773"/>
              <a:ext cx="1669806" cy="1665280"/>
            </a:xfrm>
            <a:prstGeom prst="rect">
              <a:avLst/>
            </a:prstGeom>
          </p:spPr>
        </p:pic>
        <p:pic>
          <p:nvPicPr>
            <p:cNvPr id="21" name="Picture 20"/>
            <p:cNvPicPr>
              <a:picLocks noChangeAspect="1"/>
            </p:cNvPicPr>
            <p:nvPr/>
          </p:nvPicPr>
          <p:blipFill>
            <a:blip r:embed="rId8">
              <a:extLst>
                <a:ext uri="{BEBA8EAE-BF5A-486C-A8C5-ECC9F3942E4B}">
                  <a14:imgProps xmlns:a14="http://schemas.microsoft.com/office/drawing/2010/main">
                    <a14:imgLayer r:embed="rId9">
                      <a14:imgEffect>
                        <a14:backgroundRemoval t="2000" b="96444" l="10000" r="90000">
                          <a14:foregroundMark x1="29333" y1="30444" x2="54917" y2="52444"/>
                          <a14:foregroundMark x1="54250" y1="28333" x2="29750" y2="60333"/>
                          <a14:foregroundMark x1="25833" y1="41444" x2="38750" y2="45556"/>
                          <a14:foregroundMark x1="48333" y1="27556" x2="41583" y2="34889"/>
                          <a14:foregroundMark x1="52417" y1="55333" x2="40583" y2="63111"/>
                          <a14:foregroundMark x1="50417" y1="53444" x2="36250" y2="57111"/>
                          <a14:foregroundMark x1="53083" y1="47667" x2="44417" y2="48222"/>
                          <a14:foregroundMark x1="54667" y1="48222" x2="57583" y2="37556"/>
                          <a14:foregroundMark x1="52000" y1="28556" x2="40917" y2="24556"/>
                          <a14:foregroundMark x1="32417" y1="31333" x2="28083" y2="39333"/>
                          <a14:foregroundMark x1="30917" y1="48778" x2="24583" y2="50778"/>
                          <a14:foregroundMark x1="57167" y1="20111" x2="78750" y2="27000"/>
                          <a14:foregroundMark x1="76250" y1="21444" x2="66417" y2="20333"/>
                          <a14:foregroundMark x1="75417" y1="20444" x2="59000" y2="19556"/>
                          <a14:foregroundMark x1="67667" y1="18778" x2="73583" y2="20333"/>
                          <a14:foregroundMark x1="79333" y1="27444" x2="75000" y2="60000"/>
                          <a14:foregroundMark x1="75667" y1="61667" x2="74583" y2="57333"/>
                          <a14:foregroundMark x1="79167" y1="26333" x2="67667" y2="10000"/>
                          <a14:foregroundMark x1="67083" y1="10000" x2="55500" y2="20667"/>
                        </a14:backgroundRemoval>
                      </a14:imgEffect>
                    </a14:imgLayer>
                  </a14:imgProps>
                </a:ext>
              </a:extLst>
            </a:blip>
            <a:stretch>
              <a:fillRect/>
            </a:stretch>
          </p:blipFill>
          <p:spPr>
            <a:xfrm>
              <a:off x="1306096" y="3359778"/>
              <a:ext cx="4300515" cy="3225387"/>
            </a:xfrm>
            <a:prstGeom prst="rect">
              <a:avLst/>
            </a:prstGeom>
          </p:spPr>
        </p:pic>
        <p:pic>
          <p:nvPicPr>
            <p:cNvPr id="20" name="Picture 19"/>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99429" l="3548" r="92742">
                          <a14:foregroundMark x1="15161" y1="11429" x2="13387" y2="50571"/>
                          <a14:foregroundMark x1="10000" y1="44571" x2="30968" y2="54000"/>
                          <a14:foregroundMark x1="9516" y1="44571" x2="10645" y2="49714"/>
                          <a14:foregroundMark x1="12742" y1="54857" x2="29677" y2="59143"/>
                          <a14:foregroundMark x1="32097" y1="42000" x2="19194" y2="46286"/>
                          <a14:foregroundMark x1="31774" y1="44286" x2="38710" y2="14000"/>
                          <a14:foregroundMark x1="45645" y1="40000" x2="34516" y2="7429"/>
                          <a14:foregroundMark x1="47903" y1="28857" x2="51774" y2="26000"/>
                          <a14:foregroundMark x1="51774" y1="25714" x2="60161" y2="29143"/>
                          <a14:foregroundMark x1="60161" y1="29143" x2="71452" y2="27714"/>
                          <a14:foregroundMark x1="71452" y1="27714" x2="81452" y2="28857"/>
                          <a14:foregroundMark x1="85323" y1="38286" x2="61613" y2="42571"/>
                          <a14:foregroundMark x1="61613" y1="42571" x2="55645" y2="42857"/>
                          <a14:foregroundMark x1="52903" y1="35143" x2="49355" y2="39143"/>
                          <a14:foregroundMark x1="31452" y1="90571" x2="30484" y2="97143"/>
                        </a14:backgroundRemoval>
                      </a14:imgEffect>
                    </a14:imgLayer>
                  </a14:imgProps>
                </a:ext>
              </a:extLst>
            </a:blip>
            <a:srcRect l="7450" r="7086"/>
            <a:stretch/>
          </p:blipFill>
          <p:spPr>
            <a:xfrm>
              <a:off x="235555" y="4490897"/>
              <a:ext cx="2707636" cy="1788484"/>
            </a:xfrm>
            <a:prstGeom prst="rect">
              <a:avLst/>
            </a:prstGeom>
          </p:spPr>
        </p:pic>
      </p:grpSp>
      <p:pic>
        <p:nvPicPr>
          <p:cNvPr id="24" name="Picture 23"/>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28338" y1="71914" x2="76322" y2="60076"/>
                        <a14:foregroundMark x1="66499" y1="56423" x2="66499" y2="56423"/>
                      </a14:backgroundRemoval>
                    </a14:imgEffect>
                  </a14:imgLayer>
                </a14:imgProps>
              </a:ext>
            </a:extLst>
          </a:blip>
          <a:srcRect l="22336" t="15160" r="17945" b="18247"/>
          <a:stretch/>
        </p:blipFill>
        <p:spPr>
          <a:xfrm rot="259299">
            <a:off x="4013847" y="3626550"/>
            <a:ext cx="2205348" cy="2459139"/>
          </a:xfrm>
          <a:prstGeom prst="rect">
            <a:avLst/>
          </a:prstGeom>
        </p:spPr>
      </p:pic>
      <p:pic>
        <p:nvPicPr>
          <p:cNvPr id="23" name="Picture 22"/>
          <p:cNvPicPr>
            <a:picLocks noChangeAspect="1"/>
          </p:cNvPicPr>
          <p:nvPr/>
        </p:nvPicPr>
        <p:blipFill>
          <a:blip r:embed="rId14"/>
          <a:stretch>
            <a:fillRect/>
          </a:stretch>
        </p:blipFill>
        <p:spPr>
          <a:xfrm rot="259299">
            <a:off x="7250842" y="4774858"/>
            <a:ext cx="1067887" cy="1055288"/>
          </a:xfrm>
          <a:prstGeom prst="rect">
            <a:avLst/>
          </a:prstGeom>
        </p:spPr>
      </p:pic>
      <p:pic>
        <p:nvPicPr>
          <p:cNvPr id="25" name="Picture 24"/>
          <p:cNvPicPr>
            <a:picLocks noChangeAspect="1"/>
          </p:cNvPicPr>
          <p:nvPr/>
        </p:nvPicPr>
        <p:blipFill rotWithShape="1">
          <a:blip r:embed="rId15"/>
          <a:srcRect l="17983" t="25563" r="18201" b="27701"/>
          <a:stretch/>
        </p:blipFill>
        <p:spPr>
          <a:xfrm>
            <a:off x="9464148" y="3696819"/>
            <a:ext cx="1778862" cy="990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p:cNvPicPr>
            <a:picLocks noChangeAspect="1"/>
          </p:cNvPicPr>
          <p:nvPr/>
        </p:nvPicPr>
        <p:blipFill rotWithShape="1">
          <a:blip r:embed="rId16">
            <a:extLst>
              <a:ext uri="{BEBA8EAE-BF5A-486C-A8C5-ECC9F3942E4B}">
                <a14:imgProps xmlns:a14="http://schemas.microsoft.com/office/drawing/2010/main">
                  <a14:imgLayer r:embed="rId17">
                    <a14:imgEffect>
                      <a14:backgroundRemoval t="5313" b="90000" l="2111" r="97556"/>
                    </a14:imgEffect>
                  </a14:imgLayer>
                </a14:imgProps>
              </a:ext>
            </a:extLst>
          </a:blip>
          <a:srcRect b="9671"/>
          <a:stretch/>
        </p:blipFill>
        <p:spPr>
          <a:xfrm rot="727236">
            <a:off x="9373074" y="4781013"/>
            <a:ext cx="2022158" cy="1283587"/>
          </a:xfrm>
          <a:prstGeom prst="rect">
            <a:avLst/>
          </a:prstGeom>
        </p:spPr>
      </p:pic>
      <p:pic>
        <p:nvPicPr>
          <p:cNvPr id="3" name="Picture 2"/>
          <p:cNvPicPr>
            <a:picLocks noChangeAspect="1"/>
          </p:cNvPicPr>
          <p:nvPr/>
        </p:nvPicPr>
        <p:blipFill rotWithShape="1">
          <a:blip r:embed="rId18">
            <a:extLst>
              <a:ext uri="{BEBA8EAE-BF5A-486C-A8C5-ECC9F3942E4B}">
                <a14:imgProps xmlns:a14="http://schemas.microsoft.com/office/drawing/2010/main">
                  <a14:imgLayer r:embed="rId19">
                    <a14:imgEffect>
                      <a14:backgroundRemoval t="9524" b="89744" l="532" r="98582"/>
                    </a14:imgEffect>
                  </a14:imgLayer>
                </a14:imgProps>
              </a:ext>
            </a:extLst>
          </a:blip>
          <a:srcRect t="13342" b="18472"/>
          <a:stretch/>
        </p:blipFill>
        <p:spPr>
          <a:xfrm>
            <a:off x="6134102" y="3757151"/>
            <a:ext cx="2852530" cy="930361"/>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309112" y="5918483"/>
            <a:ext cx="609600" cy="609600"/>
          </a:xfrm>
          <a:prstGeom prst="rect">
            <a:avLst/>
          </a:prstGeom>
        </p:spPr>
      </p:pic>
      <p:pic>
        <p:nvPicPr>
          <p:cNvPr id="18" name="Picture 17"/>
          <p:cNvPicPr>
            <a:picLocks noChangeAspect="1"/>
          </p:cNvPicPr>
          <p:nvPr/>
        </p:nvPicPr>
        <p:blipFill rotWithShape="1">
          <a:blip r:embed="rId21">
            <a:lum bright="70000" contrast="-70000"/>
            <a:extLst>
              <a:ext uri="{BEBA8EAE-BF5A-486C-A8C5-ECC9F3942E4B}">
                <a14:imgProps xmlns:a14="http://schemas.microsoft.com/office/drawing/2010/main">
                  <a14:imgLayer r:embed="rId22">
                    <a14:imgEffect>
                      <a14:backgroundRemoval t="1799" b="73981" l="13333" r="86310">
                        <a14:foregroundMark x1="38333" y1="30216" x2="37619" y2="41007"/>
                        <a14:foregroundMark x1="51190" y1="30695" x2="49762" y2="41367"/>
                      </a14:backgroundRemoval>
                    </a14:imgEffect>
                  </a14:imgLayer>
                </a14:imgProps>
              </a:ext>
            </a:extLst>
          </a:blip>
          <a:srcRect l="14776" r="14366" b="27111"/>
          <a:stretch/>
        </p:blipFill>
        <p:spPr>
          <a:xfrm>
            <a:off x="11333741" y="4480950"/>
            <a:ext cx="253219" cy="258619"/>
          </a:xfrm>
          <a:prstGeom prst="rect">
            <a:avLst/>
          </a:prstGeom>
        </p:spPr>
      </p:pic>
      <p:pic>
        <p:nvPicPr>
          <p:cNvPr id="28" name="Picture 27"/>
          <p:cNvPicPr>
            <a:picLocks noChangeAspect="1"/>
          </p:cNvPicPr>
          <p:nvPr/>
        </p:nvPicPr>
        <p:blipFill rotWithShape="1">
          <a:blip r:embed="rId21">
            <a:lum bright="70000" contrast="-70000"/>
            <a:extLst>
              <a:ext uri="{BEBA8EAE-BF5A-486C-A8C5-ECC9F3942E4B}">
                <a14:imgProps xmlns:a14="http://schemas.microsoft.com/office/drawing/2010/main">
                  <a14:imgLayer r:embed="rId22">
                    <a14:imgEffect>
                      <a14:backgroundRemoval t="1799" b="73981" l="13333" r="86310">
                        <a14:foregroundMark x1="38333" y1="30216" x2="37619" y2="41007"/>
                        <a14:foregroundMark x1="51190" y1="30695" x2="49762" y2="41367"/>
                      </a14:backgroundRemoval>
                    </a14:imgEffect>
                  </a14:imgLayer>
                </a14:imgProps>
              </a:ext>
            </a:extLst>
          </a:blip>
          <a:srcRect l="14776" r="14366" b="27111"/>
          <a:stretch/>
        </p:blipFill>
        <p:spPr>
          <a:xfrm>
            <a:off x="10970234" y="5836056"/>
            <a:ext cx="253219" cy="258619"/>
          </a:xfrm>
          <a:prstGeom prst="rect">
            <a:avLst/>
          </a:prstGeom>
        </p:spPr>
      </p:pic>
      <p:pic>
        <p:nvPicPr>
          <p:cNvPr id="29" name="Picture 28"/>
          <p:cNvPicPr>
            <a:picLocks noChangeAspect="1"/>
          </p:cNvPicPr>
          <p:nvPr/>
        </p:nvPicPr>
        <p:blipFill rotWithShape="1">
          <a:blip r:embed="rId21">
            <a:lum bright="70000" contrast="-70000"/>
            <a:extLst>
              <a:ext uri="{BEBA8EAE-BF5A-486C-A8C5-ECC9F3942E4B}">
                <a14:imgProps xmlns:a14="http://schemas.microsoft.com/office/drawing/2010/main">
                  <a14:imgLayer r:embed="rId22">
                    <a14:imgEffect>
                      <a14:backgroundRemoval t="1799" b="73981" l="13333" r="86310">
                        <a14:foregroundMark x1="38333" y1="30216" x2="37619" y2="41007"/>
                        <a14:foregroundMark x1="51190" y1="30695" x2="49762" y2="41367"/>
                      </a14:backgroundRemoval>
                    </a14:imgEffect>
                  </a14:imgLayer>
                </a14:imgProps>
              </a:ext>
            </a:extLst>
          </a:blip>
          <a:srcRect l="14776" r="14366" b="27111"/>
          <a:stretch/>
        </p:blipFill>
        <p:spPr>
          <a:xfrm>
            <a:off x="8518490" y="4262489"/>
            <a:ext cx="253219" cy="258619"/>
          </a:xfrm>
          <a:prstGeom prst="rect">
            <a:avLst/>
          </a:prstGeom>
        </p:spPr>
      </p:pic>
      <p:pic>
        <p:nvPicPr>
          <p:cNvPr id="30" name="Picture 29"/>
          <p:cNvPicPr>
            <a:picLocks noChangeAspect="1"/>
          </p:cNvPicPr>
          <p:nvPr/>
        </p:nvPicPr>
        <p:blipFill rotWithShape="1">
          <a:blip r:embed="rId21">
            <a:lum bright="70000" contrast="-70000"/>
            <a:extLst>
              <a:ext uri="{BEBA8EAE-BF5A-486C-A8C5-ECC9F3942E4B}">
                <a14:imgProps xmlns:a14="http://schemas.microsoft.com/office/drawing/2010/main">
                  <a14:imgLayer r:embed="rId22">
                    <a14:imgEffect>
                      <a14:backgroundRemoval t="1799" b="73981" l="13333" r="86310">
                        <a14:foregroundMark x1="38333" y1="30216" x2="37619" y2="41007"/>
                        <a14:foregroundMark x1="51190" y1="30695" x2="49762" y2="41367"/>
                      </a14:backgroundRemoval>
                    </a14:imgEffect>
                  </a14:imgLayer>
                </a14:imgProps>
              </a:ext>
            </a:extLst>
          </a:blip>
          <a:srcRect l="14776" r="14366" b="27111"/>
          <a:stretch/>
        </p:blipFill>
        <p:spPr>
          <a:xfrm>
            <a:off x="8230362" y="5537428"/>
            <a:ext cx="253219" cy="258619"/>
          </a:xfrm>
          <a:prstGeom prst="rect">
            <a:avLst/>
          </a:prstGeom>
        </p:spPr>
      </p:pic>
      <p:pic>
        <p:nvPicPr>
          <p:cNvPr id="31" name="Picture 30"/>
          <p:cNvPicPr>
            <a:picLocks noChangeAspect="1"/>
          </p:cNvPicPr>
          <p:nvPr/>
        </p:nvPicPr>
        <p:blipFill rotWithShape="1">
          <a:blip r:embed="rId21">
            <a:lum bright="70000" contrast="-70000"/>
            <a:extLst>
              <a:ext uri="{BEBA8EAE-BF5A-486C-A8C5-ECC9F3942E4B}">
                <a14:imgProps xmlns:a14="http://schemas.microsoft.com/office/drawing/2010/main">
                  <a14:imgLayer r:embed="rId22">
                    <a14:imgEffect>
                      <a14:backgroundRemoval t="1799" b="73981" l="13333" r="86310">
                        <a14:foregroundMark x1="38333" y1="30216" x2="37619" y2="41007"/>
                        <a14:foregroundMark x1="51190" y1="30695" x2="49762" y2="41367"/>
                      </a14:backgroundRemoval>
                    </a14:imgEffect>
                  </a14:imgLayer>
                </a14:imgProps>
              </a:ext>
            </a:extLst>
          </a:blip>
          <a:srcRect l="14776" r="14366" b="27111"/>
          <a:stretch/>
        </p:blipFill>
        <p:spPr>
          <a:xfrm>
            <a:off x="5734472" y="5730191"/>
            <a:ext cx="253219" cy="258619"/>
          </a:xfrm>
          <a:prstGeom prst="rect">
            <a:avLst/>
          </a:prstGeom>
        </p:spPr>
      </p:pic>
      <p:pic>
        <p:nvPicPr>
          <p:cNvPr id="32" name="Picture 31"/>
          <p:cNvPicPr>
            <a:picLocks noChangeAspect="1"/>
          </p:cNvPicPr>
          <p:nvPr/>
        </p:nvPicPr>
        <p:blipFill rotWithShape="1">
          <a:blip r:embed="rId21">
            <a:lum bright="70000" contrast="-70000"/>
            <a:extLst>
              <a:ext uri="{BEBA8EAE-BF5A-486C-A8C5-ECC9F3942E4B}">
                <a14:imgProps xmlns:a14="http://schemas.microsoft.com/office/drawing/2010/main">
                  <a14:imgLayer r:embed="rId22">
                    <a14:imgEffect>
                      <a14:backgroundRemoval t="1799" b="73981" l="13333" r="86310">
                        <a14:foregroundMark x1="38333" y1="30216" x2="37619" y2="41007"/>
                        <a14:foregroundMark x1="51190" y1="30695" x2="49762" y2="41367"/>
                      </a14:backgroundRemoval>
                    </a14:imgEffect>
                  </a14:imgLayer>
                </a14:imgProps>
              </a:ext>
            </a:extLst>
          </a:blip>
          <a:srcRect l="14776" r="14366" b="27111"/>
          <a:stretch/>
        </p:blipFill>
        <p:spPr>
          <a:xfrm>
            <a:off x="656656" y="4451106"/>
            <a:ext cx="253219" cy="258619"/>
          </a:xfrm>
          <a:prstGeom prst="rect">
            <a:avLst/>
          </a:prstGeom>
        </p:spPr>
      </p:pic>
    </p:spTree>
    <p:extLst>
      <p:ext uri="{BB962C8B-B14F-4D97-AF65-F5344CB8AC3E}">
        <p14:creationId xmlns:p14="http://schemas.microsoft.com/office/powerpoint/2010/main" val="1174720459"/>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0"/>
            <a:ext cx="12199153" cy="1060796"/>
          </a:xfrm>
          <a:prstGeom prst="rect">
            <a:avLst/>
          </a:prstGeom>
        </p:spPr>
      </p:pic>
      <p:sp>
        <p:nvSpPr>
          <p:cNvPr id="8" name="Title 1"/>
          <p:cNvSpPr>
            <a:spLocks noGrp="1"/>
          </p:cNvSpPr>
          <p:nvPr>
            <p:ph type="title"/>
          </p:nvPr>
        </p:nvSpPr>
        <p:spPr>
          <a:xfrm>
            <a:off x="485919" y="1202415"/>
            <a:ext cx="10901072" cy="813013"/>
          </a:xfrm>
        </p:spPr>
        <p:txBody>
          <a:bodyPr>
            <a:noAutofit/>
          </a:bodyPr>
          <a:lstStyle/>
          <a:p>
            <a:r>
              <a:rPr lang="en-US" sz="4000" dirty="0">
                <a:solidFill>
                  <a:schemeClr val="tx2"/>
                </a:solidFill>
                <a:latin typeface="Arial" panose="020B0604020202020204" pitchFamily="34" charset="0"/>
                <a:cs typeface="Arial" panose="020B0604020202020204" pitchFamily="34" charset="0"/>
              </a:rPr>
              <a:t>Images of persons under the age of twenty-one</a:t>
            </a:r>
          </a:p>
        </p:txBody>
      </p:sp>
      <p:pic>
        <p:nvPicPr>
          <p:cNvPr id="5" name="Picture 4"/>
          <p:cNvPicPr>
            <a:picLocks noChangeAspect="1"/>
          </p:cNvPicPr>
          <p:nvPr/>
        </p:nvPicPr>
        <p:blipFill rotWithShape="1">
          <a:blip r:embed="rId6"/>
          <a:srcRect l="12667" r="12667"/>
          <a:stretch/>
        </p:blipFill>
        <p:spPr>
          <a:xfrm>
            <a:off x="6956969" y="2670152"/>
            <a:ext cx="2415631" cy="3576700"/>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4453" b="95682" l="9772" r="88274"/>
                    </a14:imgEffect>
                  </a14:imgLayer>
                </a14:imgProps>
              </a:ext>
            </a:extLst>
          </a:blip>
          <a:srcRect l="10500" t="4827" r="10500" b="4713"/>
          <a:stretch/>
        </p:blipFill>
        <p:spPr>
          <a:xfrm>
            <a:off x="4999996" y="2563586"/>
            <a:ext cx="1332639" cy="3683266"/>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9"/>
          <a:stretch>
            <a:fillRect/>
          </a:stretch>
        </p:blipFill>
        <p:spPr>
          <a:xfrm>
            <a:off x="2657596" y="2015427"/>
            <a:ext cx="1535584" cy="4315799"/>
          </a:xfrm>
          <a:prstGeom prst="rect">
            <a:avLst/>
          </a:prstGeom>
          <a:ln>
            <a:noFill/>
          </a:ln>
          <a:effectLst>
            <a:outerShdw blurRad="190500" algn="tl" rotWithShape="0">
              <a:srgbClr val="000000">
                <a:alpha val="70000"/>
              </a:srgbClr>
            </a:outerShdw>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77600" y="5888666"/>
            <a:ext cx="609600" cy="609600"/>
          </a:xfrm>
          <a:prstGeom prst="rect">
            <a:avLst/>
          </a:prstGeom>
        </p:spPr>
      </p:pic>
      <p:pic>
        <p:nvPicPr>
          <p:cNvPr id="10" name="Picture 9"/>
          <p:cNvPicPr>
            <a:picLocks noChangeAspect="1"/>
          </p:cNvPicPr>
          <p:nvPr/>
        </p:nvPicPr>
        <p:blipFill rotWithShape="1">
          <a:blip r:embed="rId11">
            <a:lum bright="70000" contrast="-70000"/>
            <a:extLst>
              <a:ext uri="{BEBA8EAE-BF5A-486C-A8C5-ECC9F3942E4B}">
                <a14:imgProps xmlns:a14="http://schemas.microsoft.com/office/drawing/2010/main">
                  <a14:imgLayer r:embed="rId12">
                    <a14:imgEffect>
                      <a14:backgroundRemoval t="1799" b="73981" l="13333" r="86310">
                        <a14:foregroundMark x1="38333" y1="30216" x2="37619" y2="41007"/>
                        <a14:foregroundMark x1="51190" y1="30695" x2="49762" y2="41367"/>
                      </a14:backgroundRemoval>
                    </a14:imgEffect>
                  </a14:imgLayer>
                </a14:imgProps>
              </a:ext>
            </a:extLst>
          </a:blip>
          <a:srcRect l="14776" r="14366" b="27111"/>
          <a:stretch/>
        </p:blipFill>
        <p:spPr>
          <a:xfrm>
            <a:off x="3939961" y="5943298"/>
            <a:ext cx="253219" cy="258619"/>
          </a:xfrm>
          <a:prstGeom prst="rect">
            <a:avLst/>
          </a:prstGeom>
        </p:spPr>
      </p:pic>
      <p:pic>
        <p:nvPicPr>
          <p:cNvPr id="11" name="Picture 10"/>
          <p:cNvPicPr>
            <a:picLocks noChangeAspect="1"/>
          </p:cNvPicPr>
          <p:nvPr/>
        </p:nvPicPr>
        <p:blipFill rotWithShape="1">
          <a:blip r:embed="rId11">
            <a:lum bright="70000" contrast="-70000"/>
            <a:extLst>
              <a:ext uri="{BEBA8EAE-BF5A-486C-A8C5-ECC9F3942E4B}">
                <a14:imgProps xmlns:a14="http://schemas.microsoft.com/office/drawing/2010/main">
                  <a14:imgLayer r:embed="rId12">
                    <a14:imgEffect>
                      <a14:backgroundRemoval t="1799" b="73981" l="13333" r="86310">
                        <a14:foregroundMark x1="38333" y1="30216" x2="37619" y2="41007"/>
                        <a14:foregroundMark x1="51190" y1="30695" x2="49762" y2="41367"/>
                      </a14:backgroundRemoval>
                    </a14:imgEffect>
                  </a14:imgLayer>
                </a14:imgProps>
              </a:ext>
            </a:extLst>
          </a:blip>
          <a:srcRect l="14776" r="14366" b="27111"/>
          <a:stretch/>
        </p:blipFill>
        <p:spPr>
          <a:xfrm>
            <a:off x="6332635" y="5943298"/>
            <a:ext cx="253219" cy="258619"/>
          </a:xfrm>
          <a:prstGeom prst="rect">
            <a:avLst/>
          </a:prstGeom>
        </p:spPr>
      </p:pic>
      <p:pic>
        <p:nvPicPr>
          <p:cNvPr id="13" name="Picture 12"/>
          <p:cNvPicPr>
            <a:picLocks noChangeAspect="1"/>
          </p:cNvPicPr>
          <p:nvPr/>
        </p:nvPicPr>
        <p:blipFill rotWithShape="1">
          <a:blip r:embed="rId11">
            <a:extLst>
              <a:ext uri="{BEBA8EAE-BF5A-486C-A8C5-ECC9F3942E4B}">
                <a14:imgProps xmlns:a14="http://schemas.microsoft.com/office/drawing/2010/main">
                  <a14:imgLayer r:embed="rId12">
                    <a14:imgEffect>
                      <a14:backgroundRemoval t="1799" b="73981" l="13333" r="86310">
                        <a14:foregroundMark x1="38333" y1="30216" x2="37619" y2="41007"/>
                        <a14:foregroundMark x1="51190" y1="30695" x2="49762" y2="41367"/>
                      </a14:backgroundRemoval>
                    </a14:imgEffect>
                  </a14:imgLayer>
                </a14:imgProps>
              </a:ext>
            </a:extLst>
          </a:blip>
          <a:srcRect l="14776" r="14366" b="27111"/>
          <a:stretch/>
        </p:blipFill>
        <p:spPr>
          <a:xfrm>
            <a:off x="2889750" y="5049527"/>
            <a:ext cx="253219" cy="258619"/>
          </a:xfrm>
          <a:prstGeom prst="rect">
            <a:avLst/>
          </a:prstGeom>
        </p:spPr>
      </p:pic>
      <p:pic>
        <p:nvPicPr>
          <p:cNvPr id="14" name="Picture 13"/>
          <p:cNvPicPr>
            <a:picLocks noChangeAspect="1"/>
          </p:cNvPicPr>
          <p:nvPr/>
        </p:nvPicPr>
        <p:blipFill rotWithShape="1">
          <a:blip r:embed="rId11">
            <a:lum bright="70000" contrast="-70000"/>
            <a:extLst>
              <a:ext uri="{BEBA8EAE-BF5A-486C-A8C5-ECC9F3942E4B}">
                <a14:imgProps xmlns:a14="http://schemas.microsoft.com/office/drawing/2010/main">
                  <a14:imgLayer r:embed="rId12">
                    <a14:imgEffect>
                      <a14:backgroundRemoval t="1799" b="73981" l="13333" r="86310">
                        <a14:foregroundMark x1="38333" y1="30216" x2="37619" y2="41007"/>
                        <a14:foregroundMark x1="51190" y1="30695" x2="49762" y2="41367"/>
                      </a14:backgroundRemoval>
                    </a14:imgEffect>
                  </a14:imgLayer>
                </a14:imgProps>
              </a:ext>
            </a:extLst>
          </a:blip>
          <a:srcRect l="14776" r="14366" b="27111"/>
          <a:stretch/>
        </p:blipFill>
        <p:spPr>
          <a:xfrm>
            <a:off x="9468234" y="5988233"/>
            <a:ext cx="253219" cy="258619"/>
          </a:xfrm>
          <a:prstGeom prst="rect">
            <a:avLst/>
          </a:prstGeom>
        </p:spPr>
      </p:pic>
    </p:spTree>
    <p:extLst>
      <p:ext uri="{BB962C8B-B14F-4D97-AF65-F5344CB8AC3E}">
        <p14:creationId xmlns:p14="http://schemas.microsoft.com/office/powerpoint/2010/main" val="3080110733"/>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0"/>
            <a:ext cx="12199153" cy="1060796"/>
          </a:xfrm>
          <a:prstGeom prst="rect">
            <a:avLst/>
          </a:prstGeom>
        </p:spPr>
      </p:pic>
      <p:sp>
        <p:nvSpPr>
          <p:cNvPr id="8" name="Title 1"/>
          <p:cNvSpPr>
            <a:spLocks noGrp="1"/>
          </p:cNvSpPr>
          <p:nvPr>
            <p:ph type="title"/>
          </p:nvPr>
        </p:nvSpPr>
        <p:spPr>
          <a:xfrm>
            <a:off x="487987" y="3370892"/>
            <a:ext cx="11116183" cy="813013"/>
          </a:xfrm>
        </p:spPr>
        <p:txBody>
          <a:bodyPr>
            <a:noAutofit/>
          </a:bodyPr>
          <a:lstStyle/>
          <a:p>
            <a:r>
              <a:rPr lang="en-US" sz="4000" dirty="0">
                <a:solidFill>
                  <a:schemeClr val="tx2"/>
                </a:solidFill>
                <a:latin typeface="Arial" panose="020B0604020202020204" pitchFamily="34" charset="0"/>
                <a:cs typeface="Arial" panose="020B0604020202020204" pitchFamily="34" charset="0"/>
              </a:rPr>
              <a:t>Similarities to products or words that refer to products that are commonly associated or marketed to persons under the age of twenty-one.</a:t>
            </a:r>
            <a:r>
              <a:rPr lang="en-US" sz="3800" dirty="0">
                <a:solidFill>
                  <a:schemeClr val="tx2"/>
                </a:solidFill>
                <a:latin typeface="Arial" panose="020B0604020202020204" pitchFamily="34" charset="0"/>
                <a:cs typeface="Arial" panose="020B0604020202020204" pitchFamily="34" charset="0"/>
              </a:rPr>
              <a:t/>
            </a:r>
            <a:br>
              <a:rPr lang="en-US" sz="3800" dirty="0">
                <a:solidFill>
                  <a:schemeClr val="tx2"/>
                </a:solidFill>
                <a:latin typeface="Arial" panose="020B0604020202020204" pitchFamily="34" charset="0"/>
                <a:cs typeface="Arial" panose="020B0604020202020204" pitchFamily="34" charset="0"/>
              </a:rPr>
            </a:br>
            <a:endParaRPr lang="en-US" sz="3800" dirty="0">
              <a:solidFill>
                <a:schemeClr val="tx2"/>
              </a:solidFill>
              <a:latin typeface="Arial" panose="020B0604020202020204" pitchFamily="34" charset="0"/>
              <a:cs typeface="Arial" panose="020B0604020202020204"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2065" y="5884401"/>
            <a:ext cx="609600" cy="609600"/>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755" r="90000">
                        <a14:foregroundMark x1="13868" y1="49273" x2="39811" y2="39182"/>
                        <a14:foregroundMark x1="36038" y1="53000" x2="24717" y2="50727"/>
                        <a14:backgroundMark x1="44528" y1="70000" x2="29811" y2="71636"/>
                      </a14:backgroundRemoval>
                    </a14:imgEffect>
                  </a14:imgLayer>
                </a14:imgProps>
              </a:ext>
            </a:extLst>
          </a:blip>
          <a:srcRect l="2581" t="19421" r="52414" b="29576"/>
          <a:stretch/>
        </p:blipFill>
        <p:spPr>
          <a:xfrm>
            <a:off x="6202390" y="3511017"/>
            <a:ext cx="2536477" cy="2982984"/>
          </a:xfrm>
          <a:prstGeom prst="rect">
            <a:avLst/>
          </a:prstGeom>
        </p:spPr>
      </p:pic>
      <p:grpSp>
        <p:nvGrpSpPr>
          <p:cNvPr id="11" name="Group 10"/>
          <p:cNvGrpSpPr/>
          <p:nvPr/>
        </p:nvGrpSpPr>
        <p:grpSpPr>
          <a:xfrm>
            <a:off x="3221502" y="3574509"/>
            <a:ext cx="2980888" cy="3010206"/>
            <a:chOff x="2736935" y="3939490"/>
            <a:chExt cx="2547699" cy="2421090"/>
          </a:xfrm>
        </p:grpSpPr>
        <p:pic>
          <p:nvPicPr>
            <p:cNvPr id="5" name="Picture 4"/>
            <p:cNvPicPr>
              <a:picLocks noChangeAspect="1"/>
            </p:cNvPicPr>
            <p:nvPr/>
          </p:nvPicPr>
          <p:blipFill>
            <a:blip r:embed="rId9"/>
            <a:stretch>
              <a:fillRect/>
            </a:stretch>
          </p:blipFill>
          <p:spPr>
            <a:xfrm>
              <a:off x="2736935" y="3939490"/>
              <a:ext cx="2421090" cy="2421090"/>
            </a:xfrm>
            <a:prstGeom prst="rect">
              <a:avLst/>
            </a:prstGeom>
          </p:spPr>
        </p:pic>
        <p:pic>
          <p:nvPicPr>
            <p:cNvPr id="9" name="Picture 8"/>
            <p:cNvPicPr>
              <a:picLocks noChangeAspect="1"/>
            </p:cNvPicPr>
            <p:nvPr/>
          </p:nvPicPr>
          <p:blipFill rotWithShape="1">
            <a:blip r:embed="rId10">
              <a:lum bright="70000" contrast="-70000"/>
              <a:extLst>
                <a:ext uri="{BEBA8EAE-BF5A-486C-A8C5-ECC9F3942E4B}">
                  <a14:imgProps xmlns:a14="http://schemas.microsoft.com/office/drawing/2010/main">
                    <a14:imgLayer r:embed="rId11">
                      <a14:imgEffect>
                        <a14:backgroundRemoval t="1799" b="73981" l="13333" r="86310">
                          <a14:foregroundMark x1="38333" y1="30216" x2="37619" y2="41007"/>
                          <a14:foregroundMark x1="51190" y1="30695" x2="49762" y2="41367"/>
                        </a14:backgroundRemoval>
                      </a14:imgEffect>
                    </a14:imgLayer>
                  </a14:imgProps>
                </a:ext>
              </a:extLst>
            </a:blip>
            <a:srcRect l="14776" r="14366" b="27111"/>
            <a:stretch/>
          </p:blipFill>
          <p:spPr>
            <a:xfrm>
              <a:off x="5031415" y="5950178"/>
              <a:ext cx="253219" cy="258619"/>
            </a:xfrm>
            <a:prstGeom prst="rect">
              <a:avLst/>
            </a:prstGeom>
          </p:spPr>
        </p:pic>
      </p:grpSp>
    </p:spTree>
    <p:extLst>
      <p:ext uri="{BB962C8B-B14F-4D97-AF65-F5344CB8AC3E}">
        <p14:creationId xmlns:p14="http://schemas.microsoft.com/office/powerpoint/2010/main" val="2205537405"/>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2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1165" y="1227321"/>
            <a:ext cx="11063951" cy="914400"/>
          </a:xfrm>
        </p:spPr>
        <p:txBody>
          <a:bodyPr>
            <a:noAutofit/>
          </a:bodyPr>
          <a:lstStyle/>
          <a:p>
            <a:r>
              <a:rPr lang="en-US" sz="4000" dirty="0" smtClean="0">
                <a:solidFill>
                  <a:schemeClr val="tx2"/>
                </a:solidFill>
                <a:latin typeface="Arial" panose="020B0604020202020204" pitchFamily="34" charset="0"/>
                <a:cs typeface="Arial" panose="020B0604020202020204" pitchFamily="34" charset="0"/>
              </a:rPr>
              <a:t>Department of Health Compliant Products </a:t>
            </a:r>
            <a:endParaRPr lang="en-US" sz="4000"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7153" y="0"/>
            <a:ext cx="12199153" cy="1060796"/>
          </a:xfrm>
          <a:prstGeom prst="rect">
            <a:avLst/>
          </a:prstGeom>
        </p:spPr>
      </p:pic>
      <p:sp>
        <p:nvSpPr>
          <p:cNvPr id="5" name="Rectangle 4"/>
          <p:cNvSpPr/>
          <p:nvPr/>
        </p:nvSpPr>
        <p:spPr>
          <a:xfrm>
            <a:off x="1503674" y="2308246"/>
            <a:ext cx="10071442" cy="923330"/>
          </a:xfrm>
          <a:prstGeom prst="rect">
            <a:avLst/>
          </a:prstGeom>
        </p:spPr>
        <p:txBody>
          <a:bodyPr wrap="square">
            <a:spAutoFit/>
          </a:bodyPr>
          <a:lstStyle/>
          <a:p>
            <a:pPr>
              <a:lnSpc>
                <a:spcPct val="150000"/>
              </a:lnSpc>
              <a:spcBef>
                <a:spcPts val="600"/>
              </a:spcBef>
              <a:spcAft>
                <a:spcPts val="600"/>
              </a:spcAft>
            </a:pPr>
            <a:r>
              <a:rPr lang="en-US" sz="1200" dirty="0" smtClean="0">
                <a:solidFill>
                  <a:schemeClr val="tx2"/>
                </a:solidFill>
                <a:latin typeface="Arial" panose="020B0604020202020204" pitchFamily="34" charset="0"/>
                <a:cs typeface="Arial" panose="020B0604020202020204" pitchFamily="34" charset="0"/>
              </a:rPr>
              <a:t>A general use product is any marijuana product allowed by the WSLCB, including edibles, flowers and concentrates. Packaged servings </a:t>
            </a:r>
            <a:r>
              <a:rPr lang="en-US" sz="1200" dirty="0">
                <a:solidFill>
                  <a:schemeClr val="tx2"/>
                </a:solidFill>
                <a:latin typeface="Arial" panose="020B0604020202020204" pitchFamily="34" charset="0"/>
                <a:cs typeface="Arial" panose="020B0604020202020204" pitchFamily="34" charset="0"/>
              </a:rPr>
              <a:t>m</a:t>
            </a:r>
            <a:r>
              <a:rPr lang="en-US" sz="1200" dirty="0" smtClean="0">
                <a:solidFill>
                  <a:schemeClr val="tx2"/>
                </a:solidFill>
                <a:latin typeface="Arial" panose="020B0604020202020204" pitchFamily="34" charset="0"/>
                <a:cs typeface="Arial" panose="020B0604020202020204" pitchFamily="34" charset="0"/>
              </a:rPr>
              <a:t>ay be packaged in servings or applications that contain up to 10 mg of active THC.  A unit must not contain more than 10 servings or applications </a:t>
            </a:r>
            <a:r>
              <a:rPr lang="en-US" sz="1200" u="sng" dirty="0" smtClean="0">
                <a:solidFill>
                  <a:schemeClr val="tx2"/>
                </a:solidFill>
                <a:latin typeface="Arial" panose="020B0604020202020204" pitchFamily="34" charset="0"/>
                <a:cs typeface="Arial" panose="020B0604020202020204" pitchFamily="34" charset="0"/>
              </a:rPr>
              <a:t>and</a:t>
            </a:r>
            <a:r>
              <a:rPr lang="en-US" sz="1200" dirty="0" smtClean="0">
                <a:solidFill>
                  <a:schemeClr val="tx2"/>
                </a:solidFill>
                <a:latin typeface="Arial" panose="020B0604020202020204" pitchFamily="34" charset="0"/>
                <a:cs typeface="Arial" panose="020B0604020202020204" pitchFamily="34" charset="0"/>
              </a:rPr>
              <a:t> must not exceed 100 mg total of active THC.</a:t>
            </a:r>
            <a:endParaRPr lang="en-US" sz="1200" dirty="0">
              <a:solidFill>
                <a:schemeClr val="tx2"/>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a:stretch>
            <a:fillRect/>
          </a:stretch>
        </p:blipFill>
        <p:spPr>
          <a:xfrm>
            <a:off x="522695" y="2353756"/>
            <a:ext cx="864466" cy="834408"/>
          </a:xfrm>
          <a:prstGeom prst="rect">
            <a:avLst/>
          </a:prstGeom>
        </p:spPr>
      </p:pic>
      <p:pic>
        <p:nvPicPr>
          <p:cNvPr id="3" name="Picture 2"/>
          <p:cNvPicPr>
            <a:picLocks noChangeAspect="1"/>
          </p:cNvPicPr>
          <p:nvPr/>
        </p:nvPicPr>
        <p:blipFill>
          <a:blip r:embed="rId7"/>
          <a:stretch>
            <a:fillRect/>
          </a:stretch>
        </p:blipFill>
        <p:spPr>
          <a:xfrm>
            <a:off x="522695" y="3681007"/>
            <a:ext cx="879884" cy="849289"/>
          </a:xfrm>
          <a:prstGeom prst="rect">
            <a:avLst/>
          </a:prstGeom>
        </p:spPr>
      </p:pic>
      <p:sp>
        <p:nvSpPr>
          <p:cNvPr id="8" name="Rectangle 7"/>
          <p:cNvSpPr/>
          <p:nvPr/>
        </p:nvSpPr>
        <p:spPr>
          <a:xfrm>
            <a:off x="1503673" y="3370641"/>
            <a:ext cx="10055103" cy="1477328"/>
          </a:xfrm>
          <a:prstGeom prst="rect">
            <a:avLst/>
          </a:prstGeom>
        </p:spPr>
        <p:txBody>
          <a:bodyPr wrap="square">
            <a:spAutoFit/>
          </a:bodyPr>
          <a:lstStyle/>
          <a:p>
            <a:pPr>
              <a:lnSpc>
                <a:spcPct val="150000"/>
              </a:lnSpc>
              <a:spcBef>
                <a:spcPts val="600"/>
              </a:spcBef>
              <a:spcAft>
                <a:spcPts val="600"/>
              </a:spcAft>
            </a:pPr>
            <a:r>
              <a:rPr lang="en-US" sz="1200" dirty="0" smtClean="0">
                <a:solidFill>
                  <a:schemeClr val="tx2"/>
                </a:solidFill>
                <a:latin typeface="Arial" panose="020B0604020202020204" pitchFamily="34" charset="0"/>
                <a:cs typeface="Arial" panose="020B0604020202020204" pitchFamily="34" charset="0"/>
              </a:rPr>
              <a:t>High CBD products are any marijuana product allowed by the WSLCB, including edibles - except marijuana intended for smoking. Concentrates containing no more than 2 percent THC concentration and at least 25 times more CBD concentration by weight. </a:t>
            </a:r>
            <a:br>
              <a:rPr lang="en-US" sz="1200" dirty="0" smtClean="0">
                <a:solidFill>
                  <a:schemeClr val="tx2"/>
                </a:solidFill>
                <a:latin typeface="Arial" panose="020B0604020202020204" pitchFamily="34" charset="0"/>
                <a:cs typeface="Arial" panose="020B0604020202020204" pitchFamily="34" charset="0"/>
              </a:rPr>
            </a:br>
            <a:r>
              <a:rPr lang="en-US" sz="1200" dirty="0" smtClean="0">
                <a:solidFill>
                  <a:schemeClr val="tx2"/>
                </a:solidFill>
                <a:latin typeface="Arial" panose="020B0604020202020204" pitchFamily="34" charset="0"/>
                <a:cs typeface="Arial" panose="020B0604020202020204" pitchFamily="34" charset="0"/>
              </a:rPr>
              <a:t>Marijuana-infused edible products that contain no more than 2 mg of active THC and at least five times more CBD per serving by weight for solids or volume for liquids. </a:t>
            </a:r>
            <a:br>
              <a:rPr lang="en-US" sz="1200" dirty="0" smtClean="0">
                <a:solidFill>
                  <a:schemeClr val="tx2"/>
                </a:solidFill>
                <a:latin typeface="Arial" panose="020B0604020202020204" pitchFamily="34" charset="0"/>
                <a:cs typeface="Arial" panose="020B0604020202020204" pitchFamily="34" charset="0"/>
              </a:rPr>
            </a:br>
            <a:r>
              <a:rPr lang="en-US" sz="1200" dirty="0" smtClean="0">
                <a:solidFill>
                  <a:schemeClr val="tx2"/>
                </a:solidFill>
                <a:latin typeface="Arial" panose="020B0604020202020204" pitchFamily="34" charset="0"/>
                <a:cs typeface="Arial" panose="020B0604020202020204" pitchFamily="34" charset="0"/>
              </a:rPr>
              <a:t>Marijuana-infused topical products containing at least five times more CBD concentration than THC concentration.</a:t>
            </a:r>
          </a:p>
        </p:txBody>
      </p:sp>
      <p:pic>
        <p:nvPicPr>
          <p:cNvPr id="6" name="Picture 5"/>
          <p:cNvPicPr>
            <a:picLocks noChangeAspect="1"/>
          </p:cNvPicPr>
          <p:nvPr/>
        </p:nvPicPr>
        <p:blipFill>
          <a:blip r:embed="rId8"/>
          <a:stretch>
            <a:fillRect/>
          </a:stretch>
        </p:blipFill>
        <p:spPr>
          <a:xfrm>
            <a:off x="511165" y="5087791"/>
            <a:ext cx="887717" cy="849289"/>
          </a:xfrm>
          <a:prstGeom prst="rect">
            <a:avLst/>
          </a:prstGeom>
        </p:spPr>
      </p:pic>
      <p:sp>
        <p:nvSpPr>
          <p:cNvPr id="9" name="Rectangle 8"/>
          <p:cNvSpPr/>
          <p:nvPr/>
        </p:nvSpPr>
        <p:spPr>
          <a:xfrm>
            <a:off x="1503673" y="4987034"/>
            <a:ext cx="10055103" cy="1200329"/>
          </a:xfrm>
          <a:prstGeom prst="rect">
            <a:avLst/>
          </a:prstGeom>
        </p:spPr>
        <p:txBody>
          <a:bodyPr wrap="square">
            <a:spAutoFit/>
          </a:bodyPr>
          <a:lstStyle/>
          <a:p>
            <a:pPr>
              <a:lnSpc>
                <a:spcPct val="150000"/>
              </a:lnSpc>
              <a:spcBef>
                <a:spcPts val="600"/>
              </a:spcBef>
              <a:spcAft>
                <a:spcPts val="600"/>
              </a:spcAft>
            </a:pPr>
            <a:r>
              <a:rPr lang="en-US" sz="1200" dirty="0" smtClean="0">
                <a:solidFill>
                  <a:schemeClr val="tx2"/>
                </a:solidFill>
                <a:latin typeface="Arial" panose="020B0604020202020204" pitchFamily="34" charset="0"/>
                <a:cs typeface="Arial" panose="020B0604020202020204" pitchFamily="34" charset="0"/>
              </a:rPr>
              <a:t>High THC products are marijuana products containing more than 10 mg but not more than 50 mg of active THC per serving or application. Only the following types of marijuana products qualify for High THC classification: capsules, tablets, tinctures, transdermal patches, and suppositories. Packaged Servings High THC compliant products may be packaged in servings or applications containing up to 50 mg of active THC. A unit must not contain more than 10 servings or applications and must not exceed 500 mg total of active THC.</a:t>
            </a:r>
            <a:endParaRPr lang="en-US" sz="1200" dirty="0">
              <a:solidFill>
                <a:schemeClr val="tx2"/>
              </a:solidFill>
              <a:latin typeface="Arial" panose="020B0604020202020204" pitchFamily="34" charset="0"/>
              <a:cs typeface="Arial" panose="020B0604020202020204" pitchFamily="34" charset="0"/>
            </a:endParaRP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58767" y="6141036"/>
            <a:ext cx="609600" cy="609600"/>
          </a:xfrm>
          <a:prstGeom prst="rect">
            <a:avLst/>
          </a:prstGeom>
        </p:spPr>
      </p:pic>
    </p:spTree>
    <p:extLst>
      <p:ext uri="{BB962C8B-B14F-4D97-AF65-F5344CB8AC3E}">
        <p14:creationId xmlns:p14="http://schemas.microsoft.com/office/powerpoint/2010/main" val="3840601403"/>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7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1165" y="1227321"/>
            <a:ext cx="11063951" cy="914400"/>
          </a:xfrm>
        </p:spPr>
        <p:txBody>
          <a:bodyPr>
            <a:noAutofit/>
          </a:bodyPr>
          <a:lstStyle/>
          <a:p>
            <a:r>
              <a:rPr lang="en-US" sz="4000" dirty="0" smtClean="0">
                <a:solidFill>
                  <a:schemeClr val="tx2"/>
                </a:solidFill>
                <a:latin typeface="Arial" panose="020B0604020202020204" pitchFamily="34" charset="0"/>
                <a:cs typeface="Arial" panose="020B0604020202020204" pitchFamily="34" charset="0"/>
              </a:rPr>
              <a:t>Department of Health Compliant Products </a:t>
            </a:r>
            <a:endParaRPr lang="en-US" sz="4000"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7153" y="0"/>
            <a:ext cx="12199153" cy="1060796"/>
          </a:xfrm>
          <a:prstGeom prst="rect">
            <a:avLst/>
          </a:prstGeom>
        </p:spPr>
      </p:pic>
      <p:pic>
        <p:nvPicPr>
          <p:cNvPr id="10" name="Picture 9"/>
          <p:cNvPicPr>
            <a:picLocks noChangeAspect="1"/>
          </p:cNvPicPr>
          <p:nvPr/>
        </p:nvPicPr>
        <p:blipFill>
          <a:blip r:embed="rId6"/>
          <a:stretch>
            <a:fillRect/>
          </a:stretch>
        </p:blipFill>
        <p:spPr>
          <a:xfrm>
            <a:off x="604575" y="2308246"/>
            <a:ext cx="10449450" cy="3493311"/>
          </a:xfrm>
          <a:prstGeom prst="rect">
            <a:avLst/>
          </a:prstGeom>
        </p:spPr>
      </p:pic>
      <p:sp>
        <p:nvSpPr>
          <p:cNvPr id="11" name="Rectangle 10"/>
          <p:cNvSpPr/>
          <p:nvPr/>
        </p:nvSpPr>
        <p:spPr>
          <a:xfrm>
            <a:off x="604575" y="5842337"/>
            <a:ext cx="10449450" cy="1200329"/>
          </a:xfrm>
          <a:prstGeom prst="rect">
            <a:avLst/>
          </a:prstGeom>
        </p:spPr>
        <p:txBody>
          <a:bodyPr wrap="square">
            <a:spAutoFit/>
          </a:bodyPr>
          <a:lstStyle/>
          <a:p>
            <a:r>
              <a:rPr lang="en-US" sz="1200" dirty="0" smtClean="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All purchases made by a recognized cardholder are sales tax free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Any adult may purchase High CBD compliant sales tax free</a:t>
            </a:r>
          </a:p>
          <a:p>
            <a:endParaRPr lang="en-US" dirty="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0316" y="6137701"/>
            <a:ext cx="609600" cy="609600"/>
          </a:xfrm>
          <a:prstGeom prst="rect">
            <a:avLst/>
          </a:prstGeom>
        </p:spPr>
      </p:pic>
    </p:spTree>
    <p:extLst>
      <p:ext uri="{BB962C8B-B14F-4D97-AF65-F5344CB8AC3E}">
        <p14:creationId xmlns:p14="http://schemas.microsoft.com/office/powerpoint/2010/main" val="1007541204"/>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3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0"/>
            <a:ext cx="12199153" cy="1060796"/>
          </a:xfrm>
          <a:prstGeom prst="rect">
            <a:avLst/>
          </a:prstGeom>
        </p:spPr>
      </p:pic>
      <p:sp>
        <p:nvSpPr>
          <p:cNvPr id="3" name="Title 2"/>
          <p:cNvSpPr>
            <a:spLocks noGrp="1"/>
          </p:cNvSpPr>
          <p:nvPr>
            <p:ph type="title"/>
          </p:nvPr>
        </p:nvSpPr>
        <p:spPr>
          <a:xfrm>
            <a:off x="509134" y="1427387"/>
            <a:ext cx="10761662" cy="600075"/>
          </a:xfrm>
        </p:spPr>
        <p:txBody>
          <a:bodyPr>
            <a:noAutofit/>
          </a:bodyPr>
          <a:lstStyle/>
          <a:p>
            <a:r>
              <a:rPr lang="en-US" sz="4000" dirty="0" smtClean="0">
                <a:solidFill>
                  <a:schemeClr val="accent5">
                    <a:lumMod val="50000"/>
                  </a:schemeClr>
                </a:solidFill>
                <a:latin typeface="Arial" panose="020B0604020202020204" pitchFamily="34" charset="0"/>
                <a:cs typeface="Arial" panose="020B0604020202020204" pitchFamily="34" charset="0"/>
              </a:rPr>
              <a:t>Structure and Function Claims </a:t>
            </a:r>
            <a:endParaRPr lang="en-US" sz="4000" dirty="0">
              <a:solidFill>
                <a:schemeClr val="accent5">
                  <a:lumMod val="50000"/>
                </a:schemeClr>
              </a:solidFill>
              <a:latin typeface="Arial" panose="020B0604020202020204" pitchFamily="34" charset="0"/>
              <a:cs typeface="Arial" panose="020B0604020202020204" pitchFamily="34" charset="0"/>
            </a:endParaRPr>
          </a:p>
        </p:txBody>
      </p:sp>
      <p:sp>
        <p:nvSpPr>
          <p:cNvPr id="5" name="Rectangle 4"/>
          <p:cNvSpPr/>
          <p:nvPr/>
        </p:nvSpPr>
        <p:spPr>
          <a:xfrm>
            <a:off x="509134" y="2229535"/>
            <a:ext cx="11073266" cy="3170099"/>
          </a:xfrm>
          <a:prstGeom prst="rect">
            <a:avLst/>
          </a:prstGeom>
        </p:spPr>
        <p:txBody>
          <a:bodyPr wrap="square">
            <a:spAutoFit/>
          </a:bodyPr>
          <a:lstStyle/>
          <a:p>
            <a:pPr>
              <a:spcBef>
                <a:spcPts val="600"/>
              </a:spcBef>
              <a:spcAft>
                <a:spcPts val="600"/>
              </a:spcAft>
            </a:pPr>
            <a:r>
              <a:rPr lang="en-US" sz="2000" dirty="0" smtClean="0">
                <a:solidFill>
                  <a:schemeClr val="accent5">
                    <a:lumMod val="50000"/>
                  </a:schemeClr>
                </a:solidFill>
                <a:latin typeface="Arial" panose="020B0604020202020204" pitchFamily="34" charset="0"/>
                <a:cs typeface="Arial" panose="020B0604020202020204" pitchFamily="34" charset="0"/>
              </a:rPr>
              <a:t>Products identified </a:t>
            </a:r>
            <a:r>
              <a:rPr lang="en-US" sz="2000" dirty="0">
                <a:solidFill>
                  <a:schemeClr val="accent5">
                    <a:lumMod val="50000"/>
                  </a:schemeClr>
                </a:solidFill>
                <a:latin typeface="Arial" panose="020B0604020202020204" pitchFamily="34" charset="0"/>
                <a:cs typeface="Arial" panose="020B0604020202020204" pitchFamily="34" charset="0"/>
              </a:rPr>
              <a:t>as compliant marijuana product under RCW 69.50.375(4) and chapter 246-70 WAC may include</a:t>
            </a:r>
            <a:r>
              <a:rPr lang="en-US" sz="2000" dirty="0" smtClean="0">
                <a:solidFill>
                  <a:schemeClr val="accent5">
                    <a:lumMod val="50000"/>
                  </a:schemeClr>
                </a:solidFill>
                <a:latin typeface="Arial" panose="020B0604020202020204" pitchFamily="34" charset="0"/>
                <a:cs typeface="Arial" panose="020B0604020202020204" pitchFamily="34" charset="0"/>
              </a:rPr>
              <a:t>:</a:t>
            </a:r>
          </a:p>
          <a:p>
            <a:pPr marL="742950" lvl="1" indent="-285750">
              <a:spcBef>
                <a:spcPts val="600"/>
              </a:spcBef>
              <a:spcAft>
                <a:spcPts val="600"/>
              </a:spcAft>
              <a:buFont typeface="Arial" panose="020B0604020202020204" pitchFamily="34" charset="0"/>
              <a:buChar char="•"/>
            </a:pPr>
            <a:r>
              <a:rPr lang="en-US" sz="2000" dirty="0">
                <a:solidFill>
                  <a:schemeClr val="accent5">
                    <a:lumMod val="50000"/>
                  </a:schemeClr>
                </a:solidFill>
                <a:latin typeface="Arial" panose="020B0604020202020204" pitchFamily="34" charset="0"/>
                <a:cs typeface="Arial" panose="020B0604020202020204" pitchFamily="34" charset="0"/>
              </a:rPr>
              <a:t>A structure or function claim describing the intended role of the product to maintain the structure or any function of the </a:t>
            </a:r>
            <a:r>
              <a:rPr lang="en-US" sz="2000" dirty="0" smtClean="0">
                <a:solidFill>
                  <a:schemeClr val="accent5">
                    <a:lumMod val="50000"/>
                  </a:schemeClr>
                </a:solidFill>
                <a:latin typeface="Arial" panose="020B0604020202020204" pitchFamily="34" charset="0"/>
                <a:cs typeface="Arial" panose="020B0604020202020204" pitchFamily="34" charset="0"/>
              </a:rPr>
              <a:t>body.</a:t>
            </a:r>
          </a:p>
          <a:p>
            <a:pPr marL="742950" lvl="1" indent="-285750">
              <a:spcBef>
                <a:spcPts val="600"/>
              </a:spcBef>
              <a:spcAft>
                <a:spcPts val="600"/>
              </a:spcAft>
              <a:buFont typeface="Arial" panose="020B0604020202020204" pitchFamily="34" charset="0"/>
              <a:buChar char="•"/>
            </a:pPr>
            <a:r>
              <a:rPr lang="en-US" sz="2000" dirty="0">
                <a:solidFill>
                  <a:schemeClr val="accent5">
                    <a:lumMod val="50000"/>
                  </a:schemeClr>
                </a:solidFill>
                <a:latin typeface="Arial" panose="020B0604020202020204" pitchFamily="34" charset="0"/>
                <a:cs typeface="Arial" panose="020B0604020202020204" pitchFamily="34" charset="0"/>
              </a:rPr>
              <a:t>Characterization of the documented mechanism by which the product acts to maintain such structure or function, provided that the claim is truthful and not </a:t>
            </a:r>
            <a:r>
              <a:rPr lang="en-US" sz="2000" dirty="0" smtClean="0">
                <a:solidFill>
                  <a:schemeClr val="accent5">
                    <a:lumMod val="50000"/>
                  </a:schemeClr>
                </a:solidFill>
                <a:latin typeface="Arial" panose="020B0604020202020204" pitchFamily="34" charset="0"/>
                <a:cs typeface="Arial" panose="020B0604020202020204" pitchFamily="34" charset="0"/>
              </a:rPr>
              <a:t>misleading.</a:t>
            </a:r>
          </a:p>
          <a:p>
            <a:pPr>
              <a:spcBef>
                <a:spcPts val="600"/>
              </a:spcBef>
              <a:spcAft>
                <a:spcPts val="600"/>
              </a:spcAft>
            </a:pPr>
            <a:r>
              <a:rPr lang="en-US" sz="2000" dirty="0" smtClean="0">
                <a:solidFill>
                  <a:schemeClr val="accent5">
                    <a:lumMod val="50000"/>
                  </a:schemeClr>
                </a:solidFill>
                <a:latin typeface="Arial" panose="020B0604020202020204" pitchFamily="34" charset="0"/>
                <a:cs typeface="Arial" panose="020B0604020202020204" pitchFamily="34" charset="0"/>
              </a:rPr>
              <a:t>Any product can contain a:</a:t>
            </a:r>
          </a:p>
          <a:p>
            <a:pPr marL="742950" lvl="1" indent="-285750">
              <a:spcBef>
                <a:spcPts val="600"/>
              </a:spcBef>
              <a:spcAft>
                <a:spcPts val="600"/>
              </a:spcAft>
              <a:buFont typeface="Arial" panose="020B0604020202020204" pitchFamily="34" charset="0"/>
              <a:buChar char="•"/>
            </a:pPr>
            <a:r>
              <a:rPr lang="en-US" sz="2000" dirty="0" smtClean="0">
                <a:solidFill>
                  <a:schemeClr val="accent5">
                    <a:lumMod val="50000"/>
                  </a:schemeClr>
                </a:solidFill>
                <a:latin typeface="Arial" panose="020B0604020202020204" pitchFamily="34" charset="0"/>
                <a:cs typeface="Arial" panose="020B0604020202020204" pitchFamily="34" charset="0"/>
              </a:rPr>
              <a:t>Warning </a:t>
            </a:r>
            <a:r>
              <a:rPr lang="en-US" sz="2000" dirty="0">
                <a:solidFill>
                  <a:schemeClr val="accent5">
                    <a:lumMod val="50000"/>
                  </a:schemeClr>
                </a:solidFill>
                <a:latin typeface="Arial" panose="020B0604020202020204" pitchFamily="34" charset="0"/>
                <a:cs typeface="Arial" panose="020B0604020202020204" pitchFamily="34" charset="0"/>
              </a:rPr>
              <a:t>describing the psychoactive effects of the marijuana </a:t>
            </a:r>
            <a:r>
              <a:rPr lang="en-US" sz="2000" dirty="0" smtClean="0">
                <a:solidFill>
                  <a:schemeClr val="accent5">
                    <a:lumMod val="50000"/>
                  </a:schemeClr>
                </a:solidFill>
                <a:latin typeface="Arial" panose="020B0604020202020204" pitchFamily="34" charset="0"/>
                <a:cs typeface="Arial" panose="020B0604020202020204" pitchFamily="34" charset="0"/>
              </a:rPr>
              <a:t>product.</a:t>
            </a:r>
            <a:endParaRPr lang="en-US" sz="2000" dirty="0">
              <a:solidFill>
                <a:schemeClr val="accent5">
                  <a:lumMod val="50000"/>
                </a:schemeClr>
              </a:solidFill>
              <a:latin typeface="Arial" panose="020B0604020202020204" pitchFamily="34" charset="0"/>
              <a:cs typeface="Arial" panose="020B060402020202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0796" y="5878032"/>
            <a:ext cx="609600" cy="609600"/>
          </a:xfrm>
          <a:prstGeom prst="rect">
            <a:avLst/>
          </a:prstGeom>
        </p:spPr>
      </p:pic>
    </p:spTree>
    <p:extLst>
      <p:ext uri="{BB962C8B-B14F-4D97-AF65-F5344CB8AC3E}">
        <p14:creationId xmlns:p14="http://schemas.microsoft.com/office/powerpoint/2010/main" val="1434204854"/>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0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0"/>
            <a:ext cx="12199153" cy="1060796"/>
          </a:xfrm>
          <a:prstGeom prst="rect">
            <a:avLst/>
          </a:prstGeom>
        </p:spPr>
      </p:pic>
      <p:sp>
        <p:nvSpPr>
          <p:cNvPr id="6" name="Title 1"/>
          <p:cNvSpPr>
            <a:spLocks noGrp="1"/>
          </p:cNvSpPr>
          <p:nvPr>
            <p:ph type="title"/>
          </p:nvPr>
        </p:nvSpPr>
        <p:spPr>
          <a:xfrm>
            <a:off x="475034" y="1255393"/>
            <a:ext cx="7743135" cy="914400"/>
          </a:xfrm>
        </p:spPr>
        <p:txBody>
          <a:bodyPr>
            <a:normAutofit/>
          </a:bodyPr>
          <a:lstStyle/>
          <a:p>
            <a:r>
              <a:rPr lang="en-US" sz="4000" dirty="0" smtClean="0">
                <a:solidFill>
                  <a:schemeClr val="tx2"/>
                </a:solidFill>
                <a:latin typeface="Arial" panose="020B0604020202020204" pitchFamily="34" charset="0"/>
                <a:cs typeface="Arial" panose="020B0604020202020204" pitchFamily="34" charset="0"/>
              </a:rPr>
              <a:t>Ingredient / Recipe Approval </a:t>
            </a:r>
            <a:endParaRPr lang="en-US" sz="4000" dirty="0">
              <a:solidFill>
                <a:schemeClr val="tx2"/>
              </a:solidFill>
              <a:latin typeface="Arial" panose="020B0604020202020204" pitchFamily="34" charset="0"/>
              <a:cs typeface="Arial" panose="020B0604020202020204" pitchFamily="34" charset="0"/>
            </a:endParaRPr>
          </a:p>
        </p:txBody>
      </p:sp>
      <p:sp>
        <p:nvSpPr>
          <p:cNvPr id="7" name="Rectangle 6"/>
          <p:cNvSpPr/>
          <p:nvPr/>
        </p:nvSpPr>
        <p:spPr>
          <a:xfrm>
            <a:off x="555172" y="2266420"/>
            <a:ext cx="11027228" cy="4339650"/>
          </a:xfrm>
          <a:prstGeom prst="rect">
            <a:avLst/>
          </a:prstGeom>
        </p:spPr>
        <p:txBody>
          <a:bodyPr wrap="square">
            <a:spAutoFit/>
          </a:bodyPr>
          <a:lstStyle/>
          <a:p>
            <a:pPr>
              <a:spcBef>
                <a:spcPts val="1200"/>
              </a:spcBef>
              <a:spcAft>
                <a:spcPts val="1200"/>
              </a:spcAft>
            </a:pPr>
            <a:r>
              <a:rPr lang="en-US" dirty="0" smtClean="0">
                <a:solidFill>
                  <a:schemeClr val="tx2"/>
                </a:solidFill>
                <a:latin typeface="Arial" panose="020B0604020202020204" pitchFamily="34" charset="0"/>
                <a:cs typeface="Arial" panose="020B0604020202020204" pitchFamily="34" charset="0"/>
              </a:rPr>
              <a:t>As of April 1, 2018, the Washington State Department of Agriculture (WSDA) assumes regulatory authority to license and regulate makers of food products that contain marijuana. This requires processing businesses to apply for a special endorsement on their business licenses.</a:t>
            </a:r>
          </a:p>
          <a:p>
            <a:pPr>
              <a:spcBef>
                <a:spcPts val="1200"/>
              </a:spcBef>
              <a:spcAft>
                <a:spcPts val="1200"/>
              </a:spcAft>
            </a:pPr>
            <a:r>
              <a:rPr lang="en-US" dirty="0" smtClean="0">
                <a:solidFill>
                  <a:schemeClr val="tx2"/>
                </a:solidFill>
                <a:latin typeface="Arial" panose="020B0604020202020204" pitchFamily="34" charset="0"/>
                <a:cs typeface="Arial" panose="020B0604020202020204" pitchFamily="34" charset="0"/>
              </a:rPr>
              <a:t>WSDA's Food Safety Program regulates, inspects and provides technical assistance to food processors regarding product safety issues and now will conduct similar activities with marijuana infused edible (</a:t>
            </a:r>
            <a:r>
              <a:rPr lang="en-US" dirty="0" smtClean="0">
                <a:solidFill>
                  <a:schemeClr val="accent5">
                    <a:lumMod val="50000"/>
                  </a:schemeClr>
                </a:solidFill>
                <a:latin typeface="Arial" panose="020B0604020202020204" pitchFamily="34" charset="0"/>
                <a:cs typeface="Arial" panose="020B0604020202020204" pitchFamily="34" charset="0"/>
              </a:rPr>
              <a:t>MIE) </a:t>
            </a:r>
            <a:r>
              <a:rPr lang="en-US" dirty="0" smtClean="0">
                <a:solidFill>
                  <a:schemeClr val="tx2"/>
                </a:solidFill>
                <a:latin typeface="Arial" panose="020B0604020202020204" pitchFamily="34" charset="0"/>
                <a:cs typeface="Arial" panose="020B0604020202020204" pitchFamily="34" charset="0"/>
              </a:rPr>
              <a:t>processors. These activities include assessing facility construction, equipment, cleaning and sanitizing practices, allowable products, labeling, and carrying out enforcement and recalls when necessary.</a:t>
            </a:r>
          </a:p>
          <a:p>
            <a:pPr>
              <a:spcBef>
                <a:spcPts val="1200"/>
              </a:spcBef>
              <a:spcAft>
                <a:spcPts val="1200"/>
              </a:spcAft>
            </a:pPr>
            <a:r>
              <a:rPr lang="en-US" dirty="0" smtClean="0">
                <a:solidFill>
                  <a:schemeClr val="tx2"/>
                </a:solidFill>
                <a:latin typeface="Arial" panose="020B0604020202020204" pitchFamily="34" charset="0"/>
                <a:cs typeface="Arial" panose="020B0604020202020204" pitchFamily="34" charset="0"/>
              </a:rPr>
              <a:t>The WSDA ingredient approval must </a:t>
            </a:r>
            <a:r>
              <a:rPr lang="en-US" dirty="0">
                <a:solidFill>
                  <a:schemeClr val="tx2"/>
                </a:solidFill>
                <a:latin typeface="Arial" panose="020B0604020202020204" pitchFamily="34" charset="0"/>
                <a:cs typeface="Arial" panose="020B0604020202020204" pitchFamily="34" charset="0"/>
              </a:rPr>
              <a:t>be kept on file at the marijuana processor's licensed </a:t>
            </a:r>
            <a:r>
              <a:rPr lang="en-US" dirty="0" smtClean="0">
                <a:solidFill>
                  <a:schemeClr val="tx2"/>
                </a:solidFill>
                <a:latin typeface="Arial" panose="020B0604020202020204" pitchFamily="34" charset="0"/>
                <a:cs typeface="Arial" panose="020B0604020202020204" pitchFamily="34" charset="0"/>
              </a:rPr>
              <a:t>premises and </a:t>
            </a:r>
            <a:r>
              <a:rPr lang="en-US" dirty="0">
                <a:solidFill>
                  <a:schemeClr val="tx2"/>
                </a:solidFill>
                <a:latin typeface="Arial" panose="020B0604020202020204" pitchFamily="34" charset="0"/>
                <a:cs typeface="Arial" panose="020B0604020202020204" pitchFamily="34" charset="0"/>
              </a:rPr>
              <a:t>made available for inspection by the board or its designee. </a:t>
            </a:r>
            <a:r>
              <a:rPr lang="en-US" dirty="0" smtClean="0">
                <a:solidFill>
                  <a:schemeClr val="tx2"/>
                </a:solidFill>
                <a:latin typeface="Arial" panose="020B0604020202020204" pitchFamily="34" charset="0"/>
                <a:cs typeface="Arial" panose="020B0604020202020204" pitchFamily="34" charset="0"/>
              </a:rPr>
              <a:t>The approval must be included </a:t>
            </a:r>
            <a:r>
              <a:rPr lang="en-US" dirty="0">
                <a:solidFill>
                  <a:schemeClr val="tx2"/>
                </a:solidFill>
                <a:latin typeface="Arial" panose="020B0604020202020204" pitchFamily="34" charset="0"/>
                <a:cs typeface="Arial" panose="020B0604020202020204" pitchFamily="34" charset="0"/>
              </a:rPr>
              <a:t>with </a:t>
            </a:r>
            <a:r>
              <a:rPr lang="en-US" dirty="0" smtClean="0">
                <a:solidFill>
                  <a:schemeClr val="tx2"/>
                </a:solidFill>
                <a:latin typeface="Arial" panose="020B0604020202020204" pitchFamily="34" charset="0"/>
                <a:cs typeface="Arial" panose="020B0604020202020204" pitchFamily="34" charset="0"/>
              </a:rPr>
              <a:t>all product, packaging and labeling </a:t>
            </a:r>
            <a:r>
              <a:rPr lang="en-US" dirty="0">
                <a:solidFill>
                  <a:schemeClr val="tx2"/>
                </a:solidFill>
                <a:latin typeface="Arial" panose="020B0604020202020204" pitchFamily="34" charset="0"/>
                <a:cs typeface="Arial" panose="020B0604020202020204" pitchFamily="34" charset="0"/>
              </a:rPr>
              <a:t>submissions </a:t>
            </a:r>
            <a:r>
              <a:rPr lang="en-US" dirty="0" smtClean="0">
                <a:solidFill>
                  <a:schemeClr val="tx2"/>
                </a:solidFill>
                <a:latin typeface="Arial" panose="020B0604020202020204" pitchFamily="34" charset="0"/>
                <a:cs typeface="Arial" panose="020B0604020202020204" pitchFamily="34" charset="0"/>
              </a:rPr>
              <a:t>to the LCB. </a:t>
            </a:r>
          </a:p>
          <a:p>
            <a:pPr>
              <a:spcBef>
                <a:spcPts val="1200"/>
              </a:spcBef>
              <a:spcAft>
                <a:spcPts val="1200"/>
              </a:spcAft>
            </a:pPr>
            <a:r>
              <a:rPr lang="en-US" dirty="0">
                <a:solidFill>
                  <a:schemeClr val="tx2"/>
                </a:solidFill>
                <a:latin typeface="Arial" panose="020B0604020202020204" pitchFamily="34" charset="0"/>
                <a:cs typeface="Arial" panose="020B0604020202020204" pitchFamily="34" charset="0"/>
              </a:rPr>
              <a:t>Beginning January 1, 2021, Marijuana Infused Edible (MIE) products may contain dietary ingredients, if the ingredients are recognized by the FDA and documentation is provided to the WSDA Food Safety Program.</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6748" y="6093097"/>
            <a:ext cx="609600" cy="609600"/>
          </a:xfrm>
          <a:prstGeom prst="rect">
            <a:avLst/>
          </a:prstGeom>
        </p:spPr>
      </p:pic>
    </p:spTree>
    <p:extLst>
      <p:ext uri="{BB962C8B-B14F-4D97-AF65-F5344CB8AC3E}">
        <p14:creationId xmlns:p14="http://schemas.microsoft.com/office/powerpoint/2010/main" val="904391587"/>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5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0"/>
            <a:ext cx="12199153" cy="1060796"/>
          </a:xfrm>
          <a:prstGeom prst="rect">
            <a:avLst/>
          </a:prstGeom>
        </p:spPr>
      </p:pic>
      <p:sp>
        <p:nvSpPr>
          <p:cNvPr id="5" name="TextBox 4"/>
          <p:cNvSpPr txBox="1"/>
          <p:nvPr/>
        </p:nvSpPr>
        <p:spPr>
          <a:xfrm>
            <a:off x="-1" y="2764572"/>
            <a:ext cx="12192001" cy="3847207"/>
          </a:xfrm>
          <a:prstGeom prst="rect">
            <a:avLst/>
          </a:prstGeom>
          <a:noFill/>
        </p:spPr>
        <p:txBody>
          <a:bodyPr wrap="square" rtlCol="0">
            <a:spAutoFit/>
          </a:bodyPr>
          <a:lstStyle/>
          <a:p>
            <a:pPr algn="ctr"/>
            <a:r>
              <a:rPr lang="en-US" sz="6000" dirty="0" smtClean="0">
                <a:latin typeface="Arial" panose="020B0604020202020204" pitchFamily="34" charset="0"/>
                <a:cs typeface="Arial" panose="020B0604020202020204" pitchFamily="34" charset="0"/>
              </a:rPr>
              <a:t>Thank you</a:t>
            </a:r>
          </a:p>
          <a:p>
            <a:pPr algn="ctr"/>
            <a:endParaRPr lang="en-US" sz="2400" dirty="0" smtClean="0">
              <a:latin typeface="Arial" panose="020B0604020202020204" pitchFamily="34" charset="0"/>
              <a:cs typeface="Arial" panose="020B0604020202020204" pitchFamily="34" charset="0"/>
            </a:endParaRPr>
          </a:p>
          <a:p>
            <a:pPr algn="ctr"/>
            <a:endParaRPr lang="en-US" sz="4000" dirty="0">
              <a:latin typeface="Arial" panose="020B0604020202020204" pitchFamily="34" charset="0"/>
              <a:cs typeface="Arial" panose="020B0604020202020204" pitchFamily="34" charset="0"/>
            </a:endParaRPr>
          </a:p>
          <a:p>
            <a:pPr algn="ctr"/>
            <a:r>
              <a:rPr lang="en-US" sz="4000" dirty="0"/>
              <a:t>Susan Harrell </a:t>
            </a:r>
            <a:r>
              <a:rPr lang="en-US" sz="4000" dirty="0" smtClean="0"/>
              <a:t/>
            </a:r>
            <a:br>
              <a:rPr lang="en-US" sz="4000" dirty="0" smtClean="0"/>
            </a:br>
            <a:r>
              <a:rPr lang="en-US" sz="4000" dirty="0" smtClean="0"/>
              <a:t>360-664-1620 </a:t>
            </a:r>
            <a:r>
              <a:rPr lang="en-US" sz="4000" dirty="0"/>
              <a:t>| susan.harrell@lcb.wa.gov </a:t>
            </a:r>
          </a:p>
          <a:p>
            <a:pPr algn="ctr"/>
            <a:endParaRPr lang="en-US" sz="4000" dirty="0" smtClean="0">
              <a:latin typeface="Arial" panose="020B0604020202020204" pitchFamily="34" charset="0"/>
              <a:cs typeface="Arial" panose="020B0604020202020204" pitchFamily="34" charset="0"/>
            </a:endParaRP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7418" y="6074392"/>
            <a:ext cx="609600" cy="609600"/>
          </a:xfrm>
          <a:prstGeom prst="rect">
            <a:avLst/>
          </a:prstGeom>
        </p:spPr>
      </p:pic>
    </p:spTree>
    <p:extLst>
      <p:ext uri="{BB962C8B-B14F-4D97-AF65-F5344CB8AC3E}">
        <p14:creationId xmlns:p14="http://schemas.microsoft.com/office/powerpoint/2010/main" val="2605667226"/>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0"/>
            <a:ext cx="12199153" cy="1060796"/>
          </a:xfrm>
          <a:prstGeom prst="rect">
            <a:avLst/>
          </a:prstGeom>
        </p:spPr>
      </p:pic>
      <p:sp>
        <p:nvSpPr>
          <p:cNvPr id="3" name="Rectangle 2"/>
          <p:cNvSpPr/>
          <p:nvPr/>
        </p:nvSpPr>
        <p:spPr>
          <a:xfrm>
            <a:off x="544512" y="2245566"/>
            <a:ext cx="11091477" cy="1323439"/>
          </a:xfrm>
          <a:prstGeom prst="rect">
            <a:avLst/>
          </a:prstGeom>
        </p:spPr>
        <p:txBody>
          <a:bodyPr wrap="square">
            <a:spAutoFit/>
          </a:bodyPr>
          <a:lstStyle/>
          <a:p>
            <a:r>
              <a:rPr lang="en-US" sz="2000" dirty="0" smtClean="0">
                <a:solidFill>
                  <a:schemeClr val="accent5">
                    <a:lumMod val="50000"/>
                  </a:schemeClr>
                </a:solidFill>
                <a:latin typeface="Arial" panose="020B0604020202020204" pitchFamily="34" charset="0"/>
                <a:cs typeface="Arial" panose="020B0604020202020204" pitchFamily="34" charset="0"/>
              </a:rPr>
              <a:t>This applies to all cannabis products. Licensees must disclose all </a:t>
            </a:r>
            <a:r>
              <a:rPr lang="en-US" sz="2000" dirty="0">
                <a:solidFill>
                  <a:schemeClr val="accent5">
                    <a:lumMod val="50000"/>
                  </a:schemeClr>
                </a:solidFill>
                <a:latin typeface="Arial" panose="020B0604020202020204" pitchFamily="34" charset="0"/>
                <a:cs typeface="Arial" panose="020B0604020202020204" pitchFamily="34" charset="0"/>
              </a:rPr>
              <a:t>of the chemicals, compounds, additives, thickening agents, terpenes, or other substances added to any marijuana concentrate during or after production</a:t>
            </a:r>
            <a:r>
              <a:rPr lang="en-US" sz="2000" dirty="0" smtClean="0">
                <a:solidFill>
                  <a:schemeClr val="accent5">
                    <a:lumMod val="50000"/>
                  </a:schemeClr>
                </a:solidFill>
                <a:latin typeface="Arial" panose="020B0604020202020204" pitchFamily="34" charset="0"/>
                <a:cs typeface="Arial" panose="020B0604020202020204" pitchFamily="34" charset="0"/>
              </a:rPr>
              <a:t>.</a:t>
            </a:r>
          </a:p>
          <a:p>
            <a:endParaRPr lang="en-US" sz="2000" dirty="0">
              <a:solidFill>
                <a:schemeClr val="accent5">
                  <a:lumMod val="50000"/>
                </a:schemeClr>
              </a:solidFill>
              <a:latin typeface="Arial" panose="020B0604020202020204" pitchFamily="34" charset="0"/>
              <a:cs typeface="Arial" panose="020B0604020202020204" pitchFamily="34" charset="0"/>
            </a:endParaRPr>
          </a:p>
        </p:txBody>
      </p:sp>
      <p:sp>
        <p:nvSpPr>
          <p:cNvPr id="6" name="Title 1"/>
          <p:cNvSpPr>
            <a:spLocks noGrp="1"/>
          </p:cNvSpPr>
          <p:nvPr>
            <p:ph type="title"/>
          </p:nvPr>
        </p:nvSpPr>
        <p:spPr>
          <a:xfrm>
            <a:off x="494272" y="1471525"/>
            <a:ext cx="11290992" cy="574326"/>
          </a:xfrm>
        </p:spPr>
        <p:txBody>
          <a:bodyPr>
            <a:noAutofit/>
          </a:bodyPr>
          <a:lstStyle/>
          <a:p>
            <a:r>
              <a:rPr lang="en-US" sz="4000" dirty="0" smtClean="0">
                <a:solidFill>
                  <a:schemeClr val="tx2"/>
                </a:solidFill>
                <a:latin typeface="Arial" panose="020B0604020202020204" pitchFamily="34" charset="0"/>
                <a:cs typeface="Arial" panose="020B0604020202020204" pitchFamily="34" charset="0"/>
              </a:rPr>
              <a:t>Required Disclosure </a:t>
            </a:r>
            <a:endParaRPr lang="en-US" sz="4000" dirty="0">
              <a:solidFill>
                <a:schemeClr val="tx2"/>
              </a:solidFill>
              <a:latin typeface="Arial" panose="020B0604020202020204" pitchFamily="34" charset="0"/>
              <a:cs typeface="Arial" panose="020B060402020202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1189" y="6006548"/>
            <a:ext cx="609600" cy="609600"/>
          </a:xfrm>
          <a:prstGeom prst="rect">
            <a:avLst/>
          </a:prstGeom>
        </p:spPr>
      </p:pic>
    </p:spTree>
    <p:extLst>
      <p:ext uri="{BB962C8B-B14F-4D97-AF65-F5344CB8AC3E}">
        <p14:creationId xmlns:p14="http://schemas.microsoft.com/office/powerpoint/2010/main" val="485799045"/>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3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952" y="1416889"/>
            <a:ext cx="11142575" cy="622927"/>
          </a:xfrm>
        </p:spPr>
        <p:txBody>
          <a:bodyPr>
            <a:noAutofit/>
          </a:bodyPr>
          <a:lstStyle/>
          <a:p>
            <a:r>
              <a:rPr lang="en-US" sz="4000" dirty="0" smtClean="0">
                <a:solidFill>
                  <a:schemeClr val="tx2"/>
                </a:solidFill>
                <a:latin typeface="Arial" panose="020B0604020202020204" pitchFamily="34" charset="0"/>
                <a:cs typeface="Arial" panose="020B0604020202020204" pitchFamily="34" charset="0"/>
              </a:rPr>
              <a:t>Packaging Changes </a:t>
            </a:r>
            <a:endParaRPr lang="en-US" sz="4000" dirty="0">
              <a:solidFill>
                <a:schemeClr val="tx2"/>
              </a:solidFill>
              <a:latin typeface="Arial" panose="020B0604020202020204" pitchFamily="34" charset="0"/>
              <a:cs typeface="Arial" panose="020B0604020202020204" pitchFamily="34" charset="0"/>
            </a:endParaRPr>
          </a:p>
        </p:txBody>
      </p:sp>
      <p:sp>
        <p:nvSpPr>
          <p:cNvPr id="4" name="Text Placeholder 3"/>
          <p:cNvSpPr>
            <a:spLocks noGrp="1"/>
          </p:cNvSpPr>
          <p:nvPr>
            <p:ph type="body" sz="half" idx="2"/>
          </p:nvPr>
        </p:nvSpPr>
        <p:spPr>
          <a:xfrm>
            <a:off x="532563" y="2249327"/>
            <a:ext cx="11067964" cy="3385118"/>
          </a:xfrm>
        </p:spPr>
        <p:txBody>
          <a:bodyPr>
            <a:normAutofit lnSpcReduction="10000"/>
          </a:bodyPr>
          <a:lstStyle/>
          <a:p>
            <a:pPr>
              <a:lnSpc>
                <a:spcPct val="100000"/>
              </a:lnSpc>
              <a:spcBef>
                <a:spcPts val="600"/>
              </a:spcBef>
              <a:spcAft>
                <a:spcPts val="600"/>
              </a:spcAft>
            </a:pPr>
            <a:r>
              <a:rPr lang="en-US" sz="2000" dirty="0">
                <a:solidFill>
                  <a:schemeClr val="accent5">
                    <a:lumMod val="50000"/>
                  </a:schemeClr>
                </a:solidFill>
                <a:latin typeface="Arial" panose="020B0604020202020204" pitchFamily="34" charset="0"/>
                <a:cs typeface="Arial" panose="020B0604020202020204" pitchFamily="34" charset="0"/>
              </a:rPr>
              <a:t>Marijuana edibles in solid form must be packaged:</a:t>
            </a:r>
            <a:endParaRPr lang="en-US" sz="2800" dirty="0" smtClean="0">
              <a:solidFill>
                <a:schemeClr val="accent5">
                  <a:lumMod val="50000"/>
                </a:schemeClr>
              </a:solidFill>
              <a:latin typeface="Arial" panose="020B0604020202020204" pitchFamily="34" charset="0"/>
              <a:cs typeface="Arial" panose="020B0604020202020204" pitchFamily="34" charset="0"/>
            </a:endParaRPr>
          </a:p>
          <a:p>
            <a:pPr lvl="1">
              <a:lnSpc>
                <a:spcPct val="100000"/>
              </a:lnSpc>
              <a:spcBef>
                <a:spcPts val="600"/>
              </a:spcBef>
              <a:spcAft>
                <a:spcPts val="600"/>
              </a:spcAft>
            </a:pPr>
            <a:r>
              <a:rPr lang="en-US" sz="2000" dirty="0" smtClean="0">
                <a:solidFill>
                  <a:schemeClr val="tx2"/>
                </a:solidFill>
                <a:latin typeface="Arial" panose="020B0604020202020204" pitchFamily="34" charset="0"/>
                <a:cs typeface="Arial" panose="020B0604020202020204" pitchFamily="34" charset="0"/>
              </a:rPr>
              <a:t>(</a:t>
            </a:r>
            <a:r>
              <a:rPr lang="en-US" sz="2000" dirty="0" err="1" smtClean="0">
                <a:solidFill>
                  <a:schemeClr val="tx2"/>
                </a:solidFill>
                <a:latin typeface="Arial" panose="020B0604020202020204" pitchFamily="34" charset="0"/>
                <a:cs typeface="Arial" panose="020B0604020202020204" pitchFamily="34" charset="0"/>
              </a:rPr>
              <a:t>i</a:t>
            </a:r>
            <a:r>
              <a:rPr lang="en-US" sz="2000" dirty="0">
                <a:solidFill>
                  <a:schemeClr val="tx2"/>
                </a:solidFill>
                <a:latin typeface="Arial" panose="020B0604020202020204" pitchFamily="34" charset="0"/>
                <a:cs typeface="Arial" panose="020B0604020202020204" pitchFamily="34" charset="0"/>
              </a:rPr>
              <a:t>) In child resistant packaging consistent with 16 C.F.R. Part 1700, Poison Prevention Packaging Act; or</a:t>
            </a:r>
          </a:p>
          <a:p>
            <a:pPr lvl="1">
              <a:lnSpc>
                <a:spcPct val="100000"/>
              </a:lnSpc>
              <a:spcBef>
                <a:spcPts val="600"/>
              </a:spcBef>
              <a:spcAft>
                <a:spcPts val="600"/>
              </a:spcAft>
            </a:pPr>
            <a:r>
              <a:rPr lang="en-US" sz="2000" dirty="0">
                <a:solidFill>
                  <a:schemeClr val="tx2"/>
                </a:solidFill>
                <a:latin typeface="Arial" panose="020B0604020202020204" pitchFamily="34" charset="0"/>
                <a:cs typeface="Arial" panose="020B0604020202020204" pitchFamily="34" charset="0"/>
              </a:rPr>
              <a:t>(ii) In plastic that is </a:t>
            </a:r>
            <a:r>
              <a:rPr lang="en-US" sz="2000" b="1" u="sng" dirty="0">
                <a:solidFill>
                  <a:schemeClr val="tx2"/>
                </a:solidFill>
                <a:latin typeface="Arial" panose="020B0604020202020204" pitchFamily="34" charset="0"/>
                <a:cs typeface="Arial" panose="020B0604020202020204" pitchFamily="34" charset="0"/>
              </a:rPr>
              <a:t>two mil </a:t>
            </a:r>
            <a:r>
              <a:rPr lang="en-US" sz="2000" dirty="0">
                <a:solidFill>
                  <a:schemeClr val="tx2"/>
                </a:solidFill>
                <a:latin typeface="Arial" panose="020B0604020202020204" pitchFamily="34" charset="0"/>
                <a:cs typeface="Arial" panose="020B0604020202020204" pitchFamily="34" charset="0"/>
              </a:rPr>
              <a:t>or greater in thickness, heat sealed without an easy-open tab, dimple, corner, or flap that will protect persons under the age of twenty-one from accidental exposure to marijuana edibles in solid form.</a:t>
            </a:r>
            <a:endParaRPr lang="en-US" sz="2000" dirty="0" smtClean="0">
              <a:solidFill>
                <a:schemeClr val="tx2"/>
              </a:solidFill>
              <a:latin typeface="Arial" panose="020B0604020202020204" pitchFamily="34" charset="0"/>
              <a:cs typeface="Arial" panose="020B0604020202020204" pitchFamily="34" charset="0"/>
            </a:endParaRPr>
          </a:p>
          <a:p>
            <a:pPr lvl="1">
              <a:lnSpc>
                <a:spcPct val="100000"/>
              </a:lnSpc>
              <a:spcBef>
                <a:spcPts val="600"/>
              </a:spcBef>
              <a:spcAft>
                <a:spcPts val="600"/>
              </a:spcAft>
            </a:pPr>
            <a:r>
              <a:rPr lang="en-US" sz="2000" dirty="0" smtClean="0">
                <a:solidFill>
                  <a:schemeClr val="tx2"/>
                </a:solidFill>
                <a:latin typeface="Arial" panose="020B0604020202020204" pitchFamily="34" charset="0"/>
                <a:cs typeface="Arial" panose="020B0604020202020204" pitchFamily="34" charset="0"/>
              </a:rPr>
              <a:t>Marijuana </a:t>
            </a:r>
            <a:r>
              <a:rPr lang="en-US" sz="2000" dirty="0">
                <a:solidFill>
                  <a:schemeClr val="tx2"/>
                </a:solidFill>
                <a:latin typeface="Arial" panose="020B0604020202020204" pitchFamily="34" charset="0"/>
                <a:cs typeface="Arial" panose="020B0604020202020204" pitchFamily="34" charset="0"/>
              </a:rPr>
              <a:t>edibles in liquid form that include more than one serving must be packaged with a </a:t>
            </a:r>
            <a:r>
              <a:rPr lang="en-US" sz="2000" dirty="0" smtClean="0">
                <a:solidFill>
                  <a:schemeClr val="tx2"/>
                </a:solidFill>
                <a:latin typeface="Arial" panose="020B0604020202020204" pitchFamily="34" charset="0"/>
                <a:cs typeface="Arial" panose="020B0604020202020204" pitchFamily="34" charset="0"/>
              </a:rPr>
              <a:t>re-sealable </a:t>
            </a:r>
            <a:r>
              <a:rPr lang="en-US" sz="2000" dirty="0">
                <a:solidFill>
                  <a:schemeClr val="tx2"/>
                </a:solidFill>
                <a:latin typeface="Arial" panose="020B0604020202020204" pitchFamily="34" charset="0"/>
                <a:cs typeface="Arial" panose="020B0604020202020204" pitchFamily="34" charset="0"/>
              </a:rPr>
              <a:t>closure or cap. Marijuana edibles in liquid form must include a measuring device such as a measuring cup or dropper. Hash marks on the bottle or package </a:t>
            </a:r>
            <a:r>
              <a:rPr lang="en-US" sz="2000" b="1" u="sng" dirty="0">
                <a:solidFill>
                  <a:schemeClr val="tx2"/>
                </a:solidFill>
                <a:latin typeface="Arial" panose="020B0604020202020204" pitchFamily="34" charset="0"/>
                <a:cs typeface="Arial" panose="020B0604020202020204" pitchFamily="34" charset="0"/>
              </a:rPr>
              <a:t>qualify</a:t>
            </a:r>
            <a:r>
              <a:rPr lang="en-US" sz="2000" dirty="0">
                <a:solidFill>
                  <a:schemeClr val="tx2"/>
                </a:solidFill>
                <a:latin typeface="Arial" panose="020B0604020202020204" pitchFamily="34" charset="0"/>
                <a:cs typeface="Arial" panose="020B0604020202020204" pitchFamily="34" charset="0"/>
              </a:rPr>
              <a:t> as a measuring device</a:t>
            </a:r>
            <a:r>
              <a:rPr lang="en-US" sz="2000" dirty="0" smtClean="0">
                <a:solidFill>
                  <a:schemeClr val="tx2"/>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5"/>
          <a:stretch>
            <a:fillRect/>
          </a:stretch>
        </p:blipFill>
        <p:spPr>
          <a:xfrm>
            <a:off x="0" y="0"/>
            <a:ext cx="12199153" cy="1060796"/>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5727" y="6006548"/>
            <a:ext cx="609600" cy="609600"/>
          </a:xfrm>
          <a:prstGeom prst="rect">
            <a:avLst/>
          </a:prstGeom>
        </p:spPr>
      </p:pic>
    </p:spTree>
    <p:extLst>
      <p:ext uri="{BB962C8B-B14F-4D97-AF65-F5344CB8AC3E}">
        <p14:creationId xmlns:p14="http://schemas.microsoft.com/office/powerpoint/2010/main" val="3097580286"/>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9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5034" y="1229811"/>
            <a:ext cx="10848976" cy="813013"/>
          </a:xfrm>
        </p:spPr>
        <p:txBody>
          <a:bodyPr>
            <a:normAutofit/>
          </a:bodyPr>
          <a:lstStyle/>
          <a:p>
            <a:r>
              <a:rPr lang="en-US" sz="4000" dirty="0">
                <a:solidFill>
                  <a:schemeClr val="tx2"/>
                </a:solidFill>
                <a:latin typeface="Arial" panose="020B0604020202020204" pitchFamily="34" charset="0"/>
                <a:cs typeface="Arial" panose="020B0604020202020204" pitchFamily="34" charset="0"/>
              </a:rPr>
              <a:t>Prohibited information</a:t>
            </a:r>
          </a:p>
        </p:txBody>
      </p:sp>
      <p:pic>
        <p:nvPicPr>
          <p:cNvPr id="3" name="Picture 2"/>
          <p:cNvPicPr>
            <a:picLocks noChangeAspect="1"/>
          </p:cNvPicPr>
          <p:nvPr/>
        </p:nvPicPr>
        <p:blipFill>
          <a:blip r:embed="rId5"/>
          <a:stretch>
            <a:fillRect/>
          </a:stretch>
        </p:blipFill>
        <p:spPr>
          <a:xfrm>
            <a:off x="0" y="0"/>
            <a:ext cx="12199153" cy="1060796"/>
          </a:xfrm>
          <a:prstGeom prst="rect">
            <a:avLst/>
          </a:prstGeom>
        </p:spPr>
      </p:pic>
      <p:sp>
        <p:nvSpPr>
          <p:cNvPr id="8" name="Rectangle 7"/>
          <p:cNvSpPr/>
          <p:nvPr/>
        </p:nvSpPr>
        <p:spPr>
          <a:xfrm>
            <a:off x="515081" y="2252031"/>
            <a:ext cx="11085515" cy="2554545"/>
          </a:xfrm>
          <a:prstGeom prst="rect">
            <a:avLst/>
          </a:prstGeom>
        </p:spPr>
        <p:txBody>
          <a:bodyPr wrap="square">
            <a:spAutoFit/>
          </a:bodyPr>
          <a:lstStyle/>
          <a:p>
            <a:pPr>
              <a:spcBef>
                <a:spcPts val="600"/>
              </a:spcBef>
              <a:spcAft>
                <a:spcPts val="600"/>
              </a:spcAft>
            </a:pPr>
            <a:r>
              <a:rPr lang="en-US" sz="2000" dirty="0">
                <a:solidFill>
                  <a:schemeClr val="accent5">
                    <a:lumMod val="50000"/>
                  </a:schemeClr>
                </a:solidFill>
                <a:latin typeface="Arial" panose="020B0604020202020204" pitchFamily="34" charset="0"/>
                <a:cs typeface="Arial" panose="020B0604020202020204" pitchFamily="34" charset="0"/>
              </a:rPr>
              <a:t>Labels for </a:t>
            </a:r>
            <a:r>
              <a:rPr lang="en-US" sz="2000" dirty="0" smtClean="0">
                <a:solidFill>
                  <a:schemeClr val="accent5">
                    <a:lumMod val="50000"/>
                  </a:schemeClr>
                </a:solidFill>
                <a:latin typeface="Arial" panose="020B0604020202020204" pitchFamily="34" charset="0"/>
                <a:cs typeface="Arial" panose="020B0604020202020204" pitchFamily="34" charset="0"/>
              </a:rPr>
              <a:t>cannabis must not </a:t>
            </a:r>
            <a:r>
              <a:rPr lang="en-US" sz="2000" dirty="0">
                <a:solidFill>
                  <a:schemeClr val="accent5">
                    <a:lumMod val="50000"/>
                  </a:schemeClr>
                </a:solidFill>
                <a:latin typeface="Arial" panose="020B0604020202020204" pitchFamily="34" charset="0"/>
                <a:cs typeface="Arial" panose="020B0604020202020204" pitchFamily="34" charset="0"/>
              </a:rPr>
              <a:t>contain any statement, depiction, or illustration that: </a:t>
            </a:r>
          </a:p>
          <a:p>
            <a:pPr marL="800100" lvl="1" indent="-342900">
              <a:spcBef>
                <a:spcPts val="600"/>
              </a:spcBef>
              <a:spcAft>
                <a:spcPts val="600"/>
              </a:spcAft>
              <a:buFont typeface="Arial" panose="020B0604020202020204" pitchFamily="34" charset="0"/>
              <a:buChar char="•"/>
            </a:pPr>
            <a:r>
              <a:rPr lang="en-US" sz="2000" dirty="0">
                <a:solidFill>
                  <a:schemeClr val="accent5">
                    <a:lumMod val="50000"/>
                  </a:schemeClr>
                </a:solidFill>
                <a:latin typeface="Arial" panose="020B0604020202020204" pitchFamily="34" charset="0"/>
                <a:cs typeface="Arial" panose="020B0604020202020204" pitchFamily="34" charset="0"/>
              </a:rPr>
              <a:t>Is false or misleading, consistent with guidance provided in 21 C.F.R. Sec. 101.18(a);</a:t>
            </a:r>
          </a:p>
          <a:p>
            <a:pPr marL="800100" lvl="1" indent="-342900">
              <a:spcBef>
                <a:spcPts val="600"/>
              </a:spcBef>
              <a:spcAft>
                <a:spcPts val="600"/>
              </a:spcAft>
              <a:buFont typeface="Arial" panose="020B0604020202020204" pitchFamily="34" charset="0"/>
              <a:buChar char="•"/>
            </a:pPr>
            <a:r>
              <a:rPr lang="en-US" sz="2000" dirty="0">
                <a:solidFill>
                  <a:schemeClr val="accent5">
                    <a:lumMod val="50000"/>
                  </a:schemeClr>
                </a:solidFill>
                <a:latin typeface="Arial" panose="020B0604020202020204" pitchFamily="34" charset="0"/>
                <a:cs typeface="Arial" panose="020B0604020202020204" pitchFamily="34" charset="0"/>
              </a:rPr>
              <a:t>Promotes over consumption;</a:t>
            </a:r>
          </a:p>
          <a:p>
            <a:pPr marL="800100" lvl="1" indent="-342900">
              <a:spcBef>
                <a:spcPts val="600"/>
              </a:spcBef>
              <a:spcAft>
                <a:spcPts val="600"/>
              </a:spcAft>
              <a:buFont typeface="Arial" panose="020B0604020202020204" pitchFamily="34" charset="0"/>
              <a:buChar char="•"/>
            </a:pPr>
            <a:r>
              <a:rPr lang="en-US" sz="2000" dirty="0">
                <a:solidFill>
                  <a:schemeClr val="accent5">
                    <a:lumMod val="50000"/>
                  </a:schemeClr>
                </a:solidFill>
                <a:latin typeface="Arial" panose="020B0604020202020204" pitchFamily="34" charset="0"/>
                <a:cs typeface="Arial" panose="020B0604020202020204" pitchFamily="34" charset="0"/>
              </a:rPr>
              <a:t>Represents that the use of marijuana has curative or therapeutic effects;</a:t>
            </a:r>
          </a:p>
          <a:p>
            <a:pPr marL="800100" lvl="1" indent="-342900">
              <a:spcBef>
                <a:spcPts val="600"/>
              </a:spcBef>
              <a:spcAft>
                <a:spcPts val="600"/>
              </a:spcAft>
              <a:buFont typeface="Arial" panose="020B0604020202020204" pitchFamily="34" charset="0"/>
              <a:buChar char="•"/>
            </a:pPr>
            <a:r>
              <a:rPr lang="en-US" sz="2000" dirty="0">
                <a:solidFill>
                  <a:schemeClr val="accent5">
                    <a:lumMod val="50000"/>
                  </a:schemeClr>
                </a:solidFill>
                <a:latin typeface="Arial" panose="020B0604020202020204" pitchFamily="34" charset="0"/>
                <a:cs typeface="Arial" panose="020B0604020202020204" pitchFamily="34" charset="0"/>
              </a:rPr>
              <a:t>Depicts a person under the age of twenty-one consuming marijuana, or is especially appealing to persons under twenty-one years of age.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4010" y="5997811"/>
            <a:ext cx="609600" cy="609600"/>
          </a:xfrm>
          <a:prstGeom prst="rect">
            <a:avLst/>
          </a:prstGeom>
        </p:spPr>
      </p:pic>
    </p:spTree>
    <p:extLst>
      <p:ext uri="{BB962C8B-B14F-4D97-AF65-F5344CB8AC3E}">
        <p14:creationId xmlns:p14="http://schemas.microsoft.com/office/powerpoint/2010/main" val="3237270964"/>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0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76788" y="1180320"/>
            <a:ext cx="11231269" cy="1036850"/>
          </a:xfrm>
        </p:spPr>
        <p:txBody>
          <a:bodyPr>
            <a:noAutofit/>
          </a:bodyPr>
          <a:lstStyle/>
          <a:p>
            <a:r>
              <a:rPr lang="en-US" sz="4000" dirty="0" smtClean="0">
                <a:solidFill>
                  <a:schemeClr val="tx2"/>
                </a:solidFill>
                <a:latin typeface="Arial" panose="020B0604020202020204" pitchFamily="34" charset="0"/>
                <a:cs typeface="Arial" panose="020B0604020202020204" pitchFamily="34" charset="0"/>
              </a:rPr>
              <a:t>Child Resistant Packaging </a:t>
            </a:r>
            <a:endParaRPr lang="en-US" sz="4000" dirty="0">
              <a:solidFill>
                <a:schemeClr val="tx2"/>
              </a:solidFill>
              <a:latin typeface="Arial" panose="020B0604020202020204" pitchFamily="34" charset="0"/>
              <a:cs typeface="Arial" panose="020B0604020202020204" pitchFamily="34" charset="0"/>
            </a:endParaRPr>
          </a:p>
        </p:txBody>
      </p:sp>
      <p:sp>
        <p:nvSpPr>
          <p:cNvPr id="3" name="Rectangle 2"/>
          <p:cNvSpPr/>
          <p:nvPr/>
        </p:nvSpPr>
        <p:spPr>
          <a:xfrm>
            <a:off x="555171" y="2243879"/>
            <a:ext cx="11038318" cy="1938992"/>
          </a:xfrm>
          <a:prstGeom prst="rect">
            <a:avLst/>
          </a:prstGeom>
        </p:spPr>
        <p:txBody>
          <a:bodyPr wrap="square">
            <a:spAutoFit/>
          </a:bodyPr>
          <a:lstStyle/>
          <a:p>
            <a:pPr>
              <a:spcBef>
                <a:spcPts val="600"/>
              </a:spcBef>
              <a:spcAft>
                <a:spcPts val="600"/>
              </a:spcAft>
            </a:pPr>
            <a:r>
              <a:rPr lang="en-US" sz="2000" dirty="0" smtClean="0">
                <a:solidFill>
                  <a:schemeClr val="tx2"/>
                </a:solidFill>
                <a:latin typeface="Arial" panose="020B0604020202020204" pitchFamily="34" charset="0"/>
                <a:cs typeface="Arial" panose="020B0604020202020204" pitchFamily="34" charset="0"/>
              </a:rPr>
              <a:t>Marijuana concentrates and infused edibles </a:t>
            </a:r>
            <a:r>
              <a:rPr lang="en-US" sz="2000" dirty="0">
                <a:solidFill>
                  <a:schemeClr val="tx2"/>
                </a:solidFill>
                <a:latin typeface="Arial" panose="020B0604020202020204" pitchFamily="34" charset="0"/>
                <a:cs typeface="Arial" panose="020B0604020202020204" pitchFamily="34" charset="0"/>
              </a:rPr>
              <a:t>must be packaged:</a:t>
            </a:r>
          </a:p>
          <a:p>
            <a:pPr>
              <a:spcBef>
                <a:spcPts val="600"/>
              </a:spcBef>
              <a:spcAft>
                <a:spcPts val="600"/>
              </a:spcAft>
            </a:pPr>
            <a:r>
              <a:rPr lang="en-US" sz="2000" dirty="0">
                <a:solidFill>
                  <a:schemeClr val="tx2"/>
                </a:solidFill>
                <a:latin typeface="Arial" panose="020B0604020202020204" pitchFamily="34" charset="0"/>
                <a:cs typeface="Arial" panose="020B0604020202020204" pitchFamily="34" charset="0"/>
              </a:rPr>
              <a:t>(</a:t>
            </a:r>
            <a:r>
              <a:rPr lang="en-US" sz="2000" dirty="0" err="1">
                <a:solidFill>
                  <a:schemeClr val="tx2"/>
                </a:solidFill>
                <a:latin typeface="Arial" panose="020B0604020202020204" pitchFamily="34" charset="0"/>
                <a:cs typeface="Arial" panose="020B0604020202020204" pitchFamily="34" charset="0"/>
              </a:rPr>
              <a:t>i</a:t>
            </a:r>
            <a:r>
              <a:rPr lang="en-US" sz="2000" dirty="0">
                <a:solidFill>
                  <a:schemeClr val="tx2"/>
                </a:solidFill>
                <a:latin typeface="Arial" panose="020B0604020202020204" pitchFamily="34" charset="0"/>
                <a:cs typeface="Arial" panose="020B0604020202020204" pitchFamily="34" charset="0"/>
              </a:rPr>
              <a:t>) In child resistant packaging consistent with 16 C.F.R. Part 1700, Poison Prevention Packaging Act; or</a:t>
            </a:r>
          </a:p>
          <a:p>
            <a:pPr>
              <a:spcBef>
                <a:spcPts val="600"/>
              </a:spcBef>
              <a:spcAft>
                <a:spcPts val="600"/>
              </a:spcAft>
            </a:pPr>
            <a:r>
              <a:rPr lang="en-US" sz="2000" dirty="0">
                <a:solidFill>
                  <a:schemeClr val="tx2"/>
                </a:solidFill>
                <a:latin typeface="Arial" panose="020B0604020202020204" pitchFamily="34" charset="0"/>
                <a:cs typeface="Arial" panose="020B0604020202020204" pitchFamily="34" charset="0"/>
              </a:rPr>
              <a:t>(ii) In plastic that is two mil or greater in thickness, heat sealed without an easy-open tab, dimple, corner, or flap that will protect persons under the age of twenty-one from accidental </a:t>
            </a:r>
            <a:r>
              <a:rPr lang="en-US" sz="2000" dirty="0" smtClean="0">
                <a:solidFill>
                  <a:schemeClr val="tx2"/>
                </a:solidFill>
                <a:latin typeface="Arial" panose="020B0604020202020204" pitchFamily="34" charset="0"/>
                <a:cs typeface="Arial" panose="020B0604020202020204" pitchFamily="34" charset="0"/>
              </a:rPr>
              <a:t>exposure.</a:t>
            </a:r>
            <a:endParaRPr lang="en-US" sz="2000"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7153" y="-25166"/>
            <a:ext cx="12199153" cy="1060796"/>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03257" y="6056244"/>
            <a:ext cx="609600" cy="609600"/>
          </a:xfrm>
          <a:prstGeom prst="rect">
            <a:avLst/>
          </a:prstGeom>
        </p:spPr>
      </p:pic>
    </p:spTree>
    <p:extLst>
      <p:ext uri="{BB962C8B-B14F-4D97-AF65-F5344CB8AC3E}">
        <p14:creationId xmlns:p14="http://schemas.microsoft.com/office/powerpoint/2010/main" val="1164197174"/>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2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23664" y="1322268"/>
            <a:ext cx="11084431" cy="754043"/>
          </a:xfrm>
        </p:spPr>
        <p:txBody>
          <a:bodyPr>
            <a:noAutofit/>
          </a:bodyPr>
          <a:lstStyle/>
          <a:p>
            <a:r>
              <a:rPr lang="en-US" sz="4000" dirty="0" smtClean="0">
                <a:solidFill>
                  <a:schemeClr val="tx2"/>
                </a:solidFill>
                <a:latin typeface="Arial" panose="020B0604020202020204" pitchFamily="34" charset="0"/>
                <a:cs typeface="Arial" panose="020B0604020202020204" pitchFamily="34" charset="0"/>
              </a:rPr>
              <a:t>What </a:t>
            </a:r>
            <a:r>
              <a:rPr lang="en-US" sz="4000" dirty="0" smtClean="0">
                <a:solidFill>
                  <a:schemeClr val="accent5">
                    <a:lumMod val="50000"/>
                  </a:schemeClr>
                </a:solidFill>
                <a:latin typeface="Arial" panose="020B0604020202020204" pitchFamily="34" charset="0"/>
                <a:cs typeface="Arial" panose="020B0604020202020204" pitchFamily="34" charset="0"/>
              </a:rPr>
              <a:t>does</a:t>
            </a:r>
            <a:r>
              <a:rPr lang="en-US" sz="4000" dirty="0" smtClean="0">
                <a:solidFill>
                  <a:srgbClr val="FF0000"/>
                </a:solidFill>
                <a:latin typeface="Arial" panose="020B0604020202020204" pitchFamily="34" charset="0"/>
                <a:cs typeface="Arial" panose="020B0604020202020204" pitchFamily="34" charset="0"/>
              </a:rPr>
              <a:t> </a:t>
            </a:r>
            <a:r>
              <a:rPr lang="en-US" sz="4000" dirty="0" smtClean="0">
                <a:solidFill>
                  <a:schemeClr val="tx2"/>
                </a:solidFill>
                <a:latin typeface="Arial" panose="020B0604020202020204" pitchFamily="34" charset="0"/>
                <a:cs typeface="Arial" panose="020B0604020202020204" pitchFamily="34" charset="0"/>
              </a:rPr>
              <a:t>easy-open mean?</a:t>
            </a:r>
            <a:endParaRPr lang="en-US" sz="4000" dirty="0">
              <a:solidFill>
                <a:schemeClr val="tx2"/>
              </a:solidFill>
              <a:latin typeface="Arial" panose="020B0604020202020204" pitchFamily="34" charset="0"/>
              <a:cs typeface="Arial" panose="020B0604020202020204" pitchFamily="34" charset="0"/>
            </a:endParaRPr>
          </a:p>
        </p:txBody>
      </p:sp>
      <p:sp>
        <p:nvSpPr>
          <p:cNvPr id="4" name="Text Placeholder 3"/>
          <p:cNvSpPr>
            <a:spLocks noGrp="1"/>
          </p:cNvSpPr>
          <p:nvPr>
            <p:ph type="body" idx="1"/>
          </p:nvPr>
        </p:nvSpPr>
        <p:spPr>
          <a:xfrm>
            <a:off x="493519" y="2167747"/>
            <a:ext cx="11114575" cy="1062528"/>
          </a:xfrm>
        </p:spPr>
        <p:txBody>
          <a:bodyPr>
            <a:normAutofit/>
          </a:bodyPr>
          <a:lstStyle/>
          <a:p>
            <a:pPr>
              <a:lnSpc>
                <a:spcPct val="100000"/>
              </a:lnSpc>
              <a:spcBef>
                <a:spcPts val="600"/>
              </a:spcBef>
              <a:spcAft>
                <a:spcPts val="600"/>
              </a:spcAft>
            </a:pPr>
            <a:r>
              <a:rPr lang="en-US" sz="2000" b="0" dirty="0" smtClean="0">
                <a:solidFill>
                  <a:schemeClr val="tx2"/>
                </a:solidFill>
                <a:latin typeface="Arial" panose="020B0604020202020204" pitchFamily="34" charset="0"/>
                <a:cs typeface="Arial" panose="020B0604020202020204" pitchFamily="34" charset="0"/>
              </a:rPr>
              <a:t>Plastic </a:t>
            </a:r>
            <a:r>
              <a:rPr lang="en-US" sz="2000" b="0" dirty="0">
                <a:solidFill>
                  <a:schemeClr val="tx2"/>
                </a:solidFill>
                <a:latin typeface="Arial" panose="020B0604020202020204" pitchFamily="34" charset="0"/>
                <a:cs typeface="Arial" panose="020B0604020202020204" pitchFamily="34" charset="0"/>
              </a:rPr>
              <a:t>that is two mil or greater in thickness, heat sealed without an easy-open tab, dimple, corner, or flap that will protect persons under the age of twenty-one from accidental exposure to </a:t>
            </a:r>
            <a:r>
              <a:rPr lang="en-US" sz="2000" b="0" dirty="0" smtClean="0">
                <a:solidFill>
                  <a:schemeClr val="accent5">
                    <a:lumMod val="50000"/>
                  </a:schemeClr>
                </a:solidFill>
                <a:latin typeface="Arial" panose="020B0604020202020204" pitchFamily="34" charset="0"/>
                <a:cs typeface="Arial" panose="020B0604020202020204" pitchFamily="34" charset="0"/>
              </a:rPr>
              <a:t>cannabis</a:t>
            </a:r>
            <a:r>
              <a:rPr lang="en-US" sz="2000" b="0" dirty="0" smtClean="0">
                <a:solidFill>
                  <a:schemeClr val="tx2"/>
                </a:solidFill>
                <a:latin typeface="Arial" panose="020B0604020202020204" pitchFamily="34" charset="0"/>
                <a:cs typeface="Arial" panose="020B0604020202020204" pitchFamily="34" charset="0"/>
              </a:rPr>
              <a:t>.</a:t>
            </a:r>
            <a:endParaRPr lang="en-US" sz="2000" b="0" dirty="0">
              <a:solidFill>
                <a:schemeClr val="tx2"/>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1866" y="-7541"/>
            <a:ext cx="12199153" cy="1060796"/>
          </a:xfrm>
          <a:prstGeom prst="rect">
            <a:avLst/>
          </a:prstGeom>
        </p:spPr>
      </p:pic>
      <p:pic>
        <p:nvPicPr>
          <p:cNvPr id="2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3294" y="5910636"/>
            <a:ext cx="609600" cy="609600"/>
          </a:xfrm>
          <a:prstGeom prst="rect">
            <a:avLst/>
          </a:prstGeom>
        </p:spPr>
      </p:pic>
      <p:grpSp>
        <p:nvGrpSpPr>
          <p:cNvPr id="25" name="Group 24"/>
          <p:cNvGrpSpPr/>
          <p:nvPr/>
        </p:nvGrpSpPr>
        <p:grpSpPr>
          <a:xfrm>
            <a:off x="990999" y="3230275"/>
            <a:ext cx="9277047" cy="3358008"/>
            <a:chOff x="990999" y="3230275"/>
            <a:chExt cx="9277047" cy="3358008"/>
          </a:xfrm>
        </p:grpSpPr>
        <p:grpSp>
          <p:nvGrpSpPr>
            <p:cNvPr id="5" name="Group 4"/>
            <p:cNvGrpSpPr/>
            <p:nvPr/>
          </p:nvGrpSpPr>
          <p:grpSpPr>
            <a:xfrm>
              <a:off x="3356602" y="3230275"/>
              <a:ext cx="6911444" cy="3358008"/>
              <a:chOff x="2393194" y="2615865"/>
              <a:chExt cx="7784949" cy="3769548"/>
            </a:xfrm>
          </p:grpSpPr>
          <p:pic>
            <p:nvPicPr>
              <p:cNvPr id="6" name="Picture 5"/>
              <p:cNvPicPr>
                <a:picLocks noChangeAspect="1"/>
              </p:cNvPicPr>
              <p:nvPr/>
            </p:nvPicPr>
            <p:blipFill rotWithShape="1">
              <a:blip r:embed="rId7"/>
              <a:srcRect t="13605" b="14307"/>
              <a:stretch/>
            </p:blipFill>
            <p:spPr>
              <a:xfrm>
                <a:off x="2393194" y="2813165"/>
                <a:ext cx="2177633" cy="1608809"/>
              </a:xfrm>
              <a:prstGeom prst="round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8"/>
              <a:srcRect l="21804" t="19231" r="19567" b="21692"/>
              <a:stretch/>
            </p:blipFill>
            <p:spPr>
              <a:xfrm>
                <a:off x="3344799" y="4708345"/>
                <a:ext cx="1789806" cy="1677068"/>
              </a:xfrm>
              <a:prstGeom prst="rect">
                <a:avLst/>
              </a:prstGeom>
              <a:ln>
                <a:noFill/>
              </a:ln>
              <a:effectLst>
                <a:outerShdw blurRad="292100" dist="139700" dir="2700000" algn="tl" rotWithShape="0">
                  <a:srgbClr val="333333">
                    <a:alpha val="65000"/>
                  </a:srgbClr>
                </a:outerShdw>
              </a:effectLst>
            </p:spPr>
          </p:pic>
          <p:sp>
            <p:nvSpPr>
              <p:cNvPr id="8" name="Oval 7"/>
              <p:cNvSpPr/>
              <p:nvPr/>
            </p:nvSpPr>
            <p:spPr>
              <a:xfrm>
                <a:off x="3567935" y="3333466"/>
                <a:ext cx="1075997" cy="103141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9"/>
              <a:srcRect l="6554" t="12043" r="8067" b="31809"/>
              <a:stretch/>
            </p:blipFill>
            <p:spPr>
              <a:xfrm>
                <a:off x="6983695" y="4864022"/>
                <a:ext cx="2241785" cy="1521391"/>
              </a:xfrm>
              <a:prstGeom prst="roundRect">
                <a:avLst/>
              </a:prstGeom>
              <a:ln>
                <a:noFill/>
              </a:ln>
              <a:effectLst>
                <a:outerShdw blurRad="292100" dist="139700" dir="2700000" algn="tl" rotWithShape="0">
                  <a:srgbClr val="333333">
                    <a:alpha val="65000"/>
                  </a:srgbClr>
                </a:outerShdw>
              </a:effectLst>
            </p:spPr>
          </p:pic>
          <p:cxnSp>
            <p:nvCxnSpPr>
              <p:cNvPr id="10" name="Straight Arrow Connector 9"/>
              <p:cNvCxnSpPr/>
              <p:nvPr/>
            </p:nvCxnSpPr>
            <p:spPr>
              <a:xfrm flipV="1">
                <a:off x="7249886" y="5270337"/>
                <a:ext cx="1026012" cy="92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10"/>
              <a:srcRect l="29098" t="28630" r="30999" b="8929"/>
              <a:stretch/>
            </p:blipFill>
            <p:spPr>
              <a:xfrm>
                <a:off x="7692560" y="2856794"/>
                <a:ext cx="2202355" cy="1521390"/>
              </a:xfrm>
              <a:prstGeom prst="roundRect">
                <a:avLst/>
              </a:prstGeom>
              <a:ln>
                <a:noFill/>
              </a:ln>
              <a:effectLst>
                <a:outerShdw blurRad="292100" dist="139700" dir="2700000" algn="tl" rotWithShape="0">
                  <a:srgbClr val="333333">
                    <a:alpha val="65000"/>
                  </a:srgbClr>
                </a:outerShdw>
              </a:effectLst>
            </p:spPr>
          </p:pic>
          <p:cxnSp>
            <p:nvCxnSpPr>
              <p:cNvPr id="12" name="Straight Arrow Connector 11"/>
              <p:cNvCxnSpPr/>
              <p:nvPr/>
            </p:nvCxnSpPr>
            <p:spPr>
              <a:xfrm flipH="1">
                <a:off x="9290797" y="3712029"/>
                <a:ext cx="887346" cy="113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050425" y="5397389"/>
                <a:ext cx="1026012" cy="92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5302181" y="2615865"/>
                <a:ext cx="1518249" cy="246862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5" name="Straight Arrow Connector 14"/>
              <p:cNvCxnSpPr/>
              <p:nvPr/>
            </p:nvCxnSpPr>
            <p:spPr>
              <a:xfrm flipH="1">
                <a:off x="6432695" y="3940492"/>
                <a:ext cx="91820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5679248" y="2708990"/>
                <a:ext cx="766530" cy="282406"/>
              </a:xfrm>
              <a:prstGeom prst="rect">
                <a:avLst/>
              </a:prstGeom>
            </p:spPr>
          </p:pic>
          <p:grpSp>
            <p:nvGrpSpPr>
              <p:cNvPr id="17" name="Group 16"/>
              <p:cNvGrpSpPr/>
              <p:nvPr/>
            </p:nvGrpSpPr>
            <p:grpSpPr>
              <a:xfrm>
                <a:off x="5728742" y="3164136"/>
                <a:ext cx="641376" cy="1699885"/>
                <a:chOff x="5728742" y="3028135"/>
                <a:chExt cx="641376" cy="1448933"/>
              </a:xfrm>
            </p:grpSpPr>
            <p:sp>
              <p:nvSpPr>
                <p:cNvPr id="18" name="Oval 17"/>
                <p:cNvSpPr/>
                <p:nvPr/>
              </p:nvSpPr>
              <p:spPr>
                <a:xfrm>
                  <a:off x="5728742" y="3221281"/>
                  <a:ext cx="641376" cy="1255787"/>
                </a:xfrm>
                <a:prstGeom prst="ellipse">
                  <a:avLst/>
                </a:prstGeom>
                <a:no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p:cNvSpPr/>
                <p:nvPr/>
              </p:nvSpPr>
              <p:spPr>
                <a:xfrm>
                  <a:off x="5900533" y="3031638"/>
                  <a:ext cx="304800" cy="379286"/>
                </a:xfrm>
                <a:prstGeom prst="arc">
                  <a:avLst>
                    <a:gd name="adj1" fmla="val 15919858"/>
                    <a:gd name="adj2" fmla="val 474613"/>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flipH="1">
                  <a:off x="5903199" y="3028135"/>
                  <a:ext cx="304800" cy="379286"/>
                </a:xfrm>
                <a:prstGeom prst="arc">
                  <a:avLst>
                    <a:gd name="adj1" fmla="val 15919858"/>
                    <a:gd name="adj2" fmla="val 474613"/>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22" name="Picture 21"/>
            <p:cNvPicPr>
              <a:picLocks noChangeAspect="1"/>
            </p:cNvPicPr>
            <p:nvPr/>
          </p:nvPicPr>
          <p:blipFill>
            <a:blip r:embed="rId12"/>
            <a:stretch>
              <a:fillRect/>
            </a:stretch>
          </p:blipFill>
          <p:spPr>
            <a:xfrm>
              <a:off x="1075779" y="3359408"/>
              <a:ext cx="2062123" cy="3210349"/>
            </a:xfrm>
            <a:prstGeom prst="rect">
              <a:avLst/>
            </a:prstGeom>
          </p:spPr>
        </p:pic>
        <p:sp>
          <p:nvSpPr>
            <p:cNvPr id="23" name="Oval 22"/>
            <p:cNvSpPr/>
            <p:nvPr/>
          </p:nvSpPr>
          <p:spPr>
            <a:xfrm>
              <a:off x="990999" y="3597242"/>
              <a:ext cx="400783" cy="38629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833974" y="3590577"/>
              <a:ext cx="400783" cy="38629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37118897"/>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34"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1125947" y="2201028"/>
            <a:ext cx="2807742" cy="1938035"/>
            <a:chOff x="3050425" y="4708345"/>
            <a:chExt cx="2118647" cy="1677068"/>
          </a:xfrm>
        </p:grpSpPr>
        <p:pic>
          <p:nvPicPr>
            <p:cNvPr id="7" name="Picture 6"/>
            <p:cNvPicPr>
              <a:picLocks noChangeAspect="1"/>
            </p:cNvPicPr>
            <p:nvPr/>
          </p:nvPicPr>
          <p:blipFill rotWithShape="1">
            <a:blip r:embed="rId5"/>
            <a:srcRect l="21804" t="19231" r="19567" b="21692"/>
            <a:stretch/>
          </p:blipFill>
          <p:spPr>
            <a:xfrm>
              <a:off x="3512375" y="4708345"/>
              <a:ext cx="1656697" cy="1677068"/>
            </a:xfrm>
            <a:prstGeom prst="rect">
              <a:avLst/>
            </a:prstGeom>
            <a:ln>
              <a:noFill/>
            </a:ln>
            <a:effectLst>
              <a:outerShdw blurRad="292100" dist="139700" dir="2700000" algn="tl" rotWithShape="0">
                <a:srgbClr val="333333">
                  <a:alpha val="65000"/>
                </a:srgbClr>
              </a:outerShdw>
            </a:effectLst>
          </p:spPr>
        </p:pic>
        <p:cxnSp>
          <p:nvCxnSpPr>
            <p:cNvPr id="13" name="Straight Arrow Connector 12"/>
            <p:cNvCxnSpPr/>
            <p:nvPr/>
          </p:nvCxnSpPr>
          <p:spPr>
            <a:xfrm flipV="1">
              <a:off x="3050425" y="5397389"/>
              <a:ext cx="1026012" cy="92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4167874" y="2401166"/>
            <a:ext cx="7414526" cy="1323439"/>
          </a:xfrm>
          <a:prstGeom prst="rect">
            <a:avLst/>
          </a:prstGeom>
          <a:noFill/>
        </p:spPr>
        <p:txBody>
          <a:bodyPr wrap="square" rtlCol="0">
            <a:spAutoFit/>
          </a:bodyPr>
          <a:lstStyle/>
          <a:p>
            <a:r>
              <a:rPr lang="en-US" sz="2000" dirty="0" smtClean="0">
                <a:solidFill>
                  <a:schemeClr val="tx2"/>
                </a:solidFill>
                <a:latin typeface="Arial" panose="020B0604020202020204" pitchFamily="34" charset="0"/>
                <a:cs typeface="Arial" panose="020B0604020202020204" pitchFamily="34" charset="0"/>
              </a:rPr>
              <a:t>While an easy open pop-top by itself would be prohibited per WAC 314-55-105, it </a:t>
            </a:r>
            <a:r>
              <a:rPr lang="en-US" sz="2000" i="1" u="sng" dirty="0" smtClean="0">
                <a:solidFill>
                  <a:schemeClr val="tx2"/>
                </a:solidFill>
                <a:latin typeface="Arial" panose="020B0604020202020204" pitchFamily="34" charset="0"/>
                <a:cs typeface="Arial" panose="020B0604020202020204" pitchFamily="34" charset="0"/>
              </a:rPr>
              <a:t>could</a:t>
            </a:r>
            <a:r>
              <a:rPr lang="en-US" sz="2000" dirty="0" smtClean="0">
                <a:solidFill>
                  <a:schemeClr val="tx2"/>
                </a:solidFill>
                <a:latin typeface="Arial" panose="020B0604020202020204" pitchFamily="34" charset="0"/>
                <a:cs typeface="Arial" panose="020B0604020202020204" pitchFamily="34" charset="0"/>
              </a:rPr>
              <a:t> be approved for single servings with child </a:t>
            </a:r>
            <a:r>
              <a:rPr lang="en-US" sz="2000" dirty="0">
                <a:solidFill>
                  <a:schemeClr val="tx2"/>
                </a:solidFill>
                <a:latin typeface="Arial" panose="020B0604020202020204" pitchFamily="34" charset="0"/>
                <a:cs typeface="Arial" panose="020B0604020202020204" pitchFamily="34" charset="0"/>
              </a:rPr>
              <a:t>resistant packaging consistent with 16 C.F.R. Part 1700, Poison Prevention Packaging Act.  </a:t>
            </a:r>
            <a:endParaRPr lang="en-US" sz="2000" dirty="0">
              <a:solidFill>
                <a:srgbClr val="FF0000"/>
              </a:solidFill>
              <a:latin typeface="Arial" panose="020B0604020202020204" pitchFamily="34" charset="0"/>
              <a:cs typeface="Arial" panose="020B0604020202020204" pitchFamily="34" charset="0"/>
            </a:endParaRPr>
          </a:p>
        </p:txBody>
      </p:sp>
      <p:graphicFrame>
        <p:nvGraphicFramePr>
          <p:cNvPr id="37" name="Table 36"/>
          <p:cNvGraphicFramePr>
            <a:graphicFrameLocks noGrp="1"/>
          </p:cNvGraphicFramePr>
          <p:nvPr>
            <p:extLst>
              <p:ext uri="{D42A27DB-BD31-4B8C-83A1-F6EECF244321}">
                <p14:modId xmlns:p14="http://schemas.microsoft.com/office/powerpoint/2010/main" val="3290147224"/>
              </p:ext>
            </p:extLst>
          </p:nvPr>
        </p:nvGraphicFramePr>
        <p:xfrm>
          <a:off x="647700" y="4380592"/>
          <a:ext cx="10934700" cy="1005840"/>
        </p:xfrm>
        <a:graphic>
          <a:graphicData uri="http://schemas.openxmlformats.org/drawingml/2006/table">
            <a:tbl>
              <a:tblPr firstRow="1" bandRow="1">
                <a:tableStyleId>{5940675A-B579-460E-94D1-54222C63F5DA}</a:tableStyleId>
              </a:tblPr>
              <a:tblGrid>
                <a:gridCol w="3454400">
                  <a:extLst>
                    <a:ext uri="{9D8B030D-6E8A-4147-A177-3AD203B41FA5}">
                      <a16:colId xmlns:a16="http://schemas.microsoft.com/office/drawing/2014/main" val="1608826105"/>
                    </a:ext>
                  </a:extLst>
                </a:gridCol>
                <a:gridCol w="3835400">
                  <a:extLst>
                    <a:ext uri="{9D8B030D-6E8A-4147-A177-3AD203B41FA5}">
                      <a16:colId xmlns:a16="http://schemas.microsoft.com/office/drawing/2014/main" val="2395203808"/>
                    </a:ext>
                  </a:extLst>
                </a:gridCol>
                <a:gridCol w="3644900">
                  <a:extLst>
                    <a:ext uri="{9D8B030D-6E8A-4147-A177-3AD203B41FA5}">
                      <a16:colId xmlns:a16="http://schemas.microsoft.com/office/drawing/2014/main" val="85421649"/>
                    </a:ext>
                  </a:extLst>
                </a:gridCol>
              </a:tblGrid>
              <a:tr h="415578">
                <a:tc>
                  <a:txBody>
                    <a:bodyPr/>
                    <a:lstStyle/>
                    <a:p>
                      <a:pPr algn="l"/>
                      <a:r>
                        <a:rPr lang="en-US" sz="1800" dirty="0" smtClean="0">
                          <a:solidFill>
                            <a:schemeClr val="tx2"/>
                          </a:solidFill>
                          <a:latin typeface="Arial" panose="020B0604020202020204" pitchFamily="34" charset="0"/>
                          <a:cs typeface="Arial" panose="020B0604020202020204" pitchFamily="34" charset="0"/>
                        </a:rPr>
                        <a:t>              Pak-Tech type</a:t>
                      </a:r>
                      <a:r>
                        <a:rPr lang="en-US" sz="1800" baseline="0" dirty="0" smtClean="0">
                          <a:solidFill>
                            <a:schemeClr val="tx2"/>
                          </a:solidFill>
                          <a:latin typeface="Arial" panose="020B0604020202020204" pitchFamily="34" charset="0"/>
                          <a:cs typeface="Arial" panose="020B0604020202020204" pitchFamily="34" charset="0"/>
                        </a:rPr>
                        <a:t> top</a:t>
                      </a:r>
                      <a:endParaRPr lang="en-US" sz="1800" dirty="0">
                        <a:solidFill>
                          <a:schemeClr val="tx2"/>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solidFill>
                            <a:schemeClr val="tx2"/>
                          </a:solidFill>
                          <a:latin typeface="Arial" panose="020B0604020202020204" pitchFamily="34" charset="0"/>
                          <a:cs typeface="Arial" panose="020B0604020202020204" pitchFamily="34" charset="0"/>
                        </a:rPr>
                        <a:t>A child</a:t>
                      </a:r>
                      <a:r>
                        <a:rPr lang="en-US" sz="1800" baseline="0" dirty="0" smtClean="0">
                          <a:solidFill>
                            <a:schemeClr val="tx2"/>
                          </a:solidFill>
                          <a:latin typeface="Arial" panose="020B0604020202020204" pitchFamily="34" charset="0"/>
                          <a:cs typeface="Arial" panose="020B0604020202020204" pitchFamily="34" charset="0"/>
                        </a:rPr>
                        <a:t> resistant can cover </a:t>
                      </a:r>
                      <a:endParaRPr lang="en-US" sz="1800" dirty="0">
                        <a:solidFill>
                          <a:schemeClr val="tx2"/>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dirty="0" smtClean="0">
                          <a:solidFill>
                            <a:schemeClr val="tx2"/>
                          </a:solidFill>
                          <a:latin typeface="Arial" panose="020B0604020202020204" pitchFamily="34" charset="0"/>
                          <a:cs typeface="Arial" panose="020B0604020202020204" pitchFamily="34" charset="0"/>
                        </a:rPr>
                        <a:t>Heat</a:t>
                      </a:r>
                      <a:r>
                        <a:rPr lang="en-US" sz="1800" baseline="0" dirty="0" smtClean="0">
                          <a:solidFill>
                            <a:schemeClr val="tx2"/>
                          </a:solidFill>
                          <a:latin typeface="Arial" panose="020B0604020202020204" pitchFamily="34" charset="0"/>
                          <a:cs typeface="Arial" panose="020B0604020202020204" pitchFamily="34" charset="0"/>
                        </a:rPr>
                        <a:t> shrink p</a:t>
                      </a:r>
                      <a:r>
                        <a:rPr lang="en-US" sz="1800" dirty="0" smtClean="0">
                          <a:solidFill>
                            <a:schemeClr val="tx2"/>
                          </a:solidFill>
                          <a:latin typeface="Arial" panose="020B0604020202020204" pitchFamily="34" charset="0"/>
                          <a:cs typeface="Arial" panose="020B0604020202020204" pitchFamily="34" charset="0"/>
                        </a:rPr>
                        <a:t>lastic</a:t>
                      </a:r>
                      <a:r>
                        <a:rPr lang="en-US" sz="1800" baseline="0" dirty="0" smtClean="0">
                          <a:solidFill>
                            <a:schemeClr val="tx2"/>
                          </a:solidFill>
                          <a:latin typeface="Arial" panose="020B0604020202020204" pitchFamily="34" charset="0"/>
                          <a:cs typeface="Arial" panose="020B0604020202020204" pitchFamily="34" charset="0"/>
                        </a:rPr>
                        <a:t> 2 mil or greater with no easy open option</a:t>
                      </a:r>
                      <a:endParaRPr lang="en-US" sz="1800" dirty="0">
                        <a:solidFill>
                          <a:schemeClr val="tx2"/>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4681194"/>
                  </a:ext>
                </a:extLst>
              </a:tr>
              <a:tr h="237473">
                <a:tc>
                  <a:txBody>
                    <a:bodyPr/>
                    <a:lstStyle/>
                    <a:p>
                      <a:endParaRPr lang="en-US" dirty="0">
                        <a:solidFill>
                          <a:schemeClr val="tx2"/>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tx2"/>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solidFill>
                          <a:schemeClr val="tx2"/>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15734096"/>
                  </a:ext>
                </a:extLst>
              </a:tr>
            </a:tbl>
          </a:graphicData>
        </a:graphic>
      </p:graphicFrame>
      <p:pic>
        <p:nvPicPr>
          <p:cNvPr id="40" name="Picture 39"/>
          <p:cNvPicPr>
            <a:picLocks noChangeAspect="1"/>
          </p:cNvPicPr>
          <p:nvPr/>
        </p:nvPicPr>
        <p:blipFill>
          <a:blip r:embed="rId6"/>
          <a:stretch>
            <a:fillRect/>
          </a:stretch>
        </p:blipFill>
        <p:spPr>
          <a:xfrm>
            <a:off x="4844561" y="4965410"/>
            <a:ext cx="2210015" cy="1870803"/>
          </a:xfrm>
          <a:prstGeom prst="rect">
            <a:avLst/>
          </a:prstGeom>
        </p:spPr>
      </p:pic>
      <p:pic>
        <p:nvPicPr>
          <p:cNvPr id="41" name="Picture 40"/>
          <p:cNvPicPr>
            <a:picLocks noChangeAspect="1"/>
          </p:cNvPicPr>
          <p:nvPr/>
        </p:nvPicPr>
        <p:blipFill>
          <a:blip r:embed="rId7"/>
          <a:stretch>
            <a:fillRect/>
          </a:stretch>
        </p:blipFill>
        <p:spPr>
          <a:xfrm>
            <a:off x="7971934" y="5146104"/>
            <a:ext cx="3315940" cy="1722451"/>
          </a:xfrm>
          <a:prstGeom prst="rect">
            <a:avLst/>
          </a:prstGeom>
        </p:spPr>
      </p:pic>
      <p:sp>
        <p:nvSpPr>
          <p:cNvPr id="3" name="Title 2"/>
          <p:cNvSpPr>
            <a:spLocks noGrp="1"/>
          </p:cNvSpPr>
          <p:nvPr>
            <p:ph type="title"/>
          </p:nvPr>
        </p:nvSpPr>
        <p:spPr>
          <a:xfrm>
            <a:off x="506582" y="1302326"/>
            <a:ext cx="10814696" cy="823740"/>
          </a:xfrm>
        </p:spPr>
        <p:txBody>
          <a:bodyPr>
            <a:normAutofit/>
          </a:bodyPr>
          <a:lstStyle/>
          <a:p>
            <a:r>
              <a:rPr lang="en-US" sz="4000" dirty="0" smtClean="0">
                <a:solidFill>
                  <a:schemeClr val="tx2"/>
                </a:solidFill>
                <a:latin typeface="Arial" panose="020B0604020202020204" pitchFamily="34" charset="0"/>
                <a:cs typeface="Arial" panose="020B0604020202020204" pitchFamily="34" charset="0"/>
              </a:rPr>
              <a:t>Easy-Open Pop Top </a:t>
            </a:r>
            <a:endParaRPr lang="en-US" sz="4000" dirty="0">
              <a:solidFill>
                <a:schemeClr val="tx2"/>
              </a:solidFill>
              <a:latin typeface="Arial" panose="020B0604020202020204" pitchFamily="34" charset="0"/>
              <a:cs typeface="Arial" panose="020B0604020202020204" pitchFamily="34" charset="0"/>
            </a:endParaRPr>
          </a:p>
        </p:txBody>
      </p:sp>
      <p:grpSp>
        <p:nvGrpSpPr>
          <p:cNvPr id="10" name="Group 9"/>
          <p:cNvGrpSpPr/>
          <p:nvPr/>
        </p:nvGrpSpPr>
        <p:grpSpPr>
          <a:xfrm>
            <a:off x="1265648" y="4785755"/>
            <a:ext cx="2807742" cy="2082800"/>
            <a:chOff x="746920" y="4582509"/>
            <a:chExt cx="2921625" cy="2134119"/>
          </a:xfrm>
        </p:grpSpPr>
        <p:grpSp>
          <p:nvGrpSpPr>
            <p:cNvPr id="9" name="Group 8"/>
            <p:cNvGrpSpPr/>
            <p:nvPr/>
          </p:nvGrpSpPr>
          <p:grpSpPr>
            <a:xfrm>
              <a:off x="856130" y="4824039"/>
              <a:ext cx="2692046" cy="1892589"/>
              <a:chOff x="856130" y="4824039"/>
              <a:chExt cx="2692046" cy="1892589"/>
            </a:xfrm>
          </p:grpSpPr>
          <p:pic>
            <p:nvPicPr>
              <p:cNvPr id="2" name="Picture 1"/>
              <p:cNvPicPr>
                <a:picLocks noChangeAspect="1"/>
              </p:cNvPicPr>
              <p:nvPr/>
            </p:nvPicPr>
            <p:blipFill rotWithShape="1">
              <a:blip r:embed="rId8">
                <a:extLst>
                  <a:ext uri="{BEBA8EAE-BF5A-486C-A8C5-ECC9F3942E4B}">
                    <a14:imgProps xmlns:a14="http://schemas.microsoft.com/office/drawing/2010/main">
                      <a14:imgLayer r:embed="rId9">
                        <a14:imgEffect>
                          <a14:backgroundRemoval t="3000" b="94375" l="9843" r="89961"/>
                        </a14:imgEffect>
                      </a14:imgLayer>
                    </a14:imgProps>
                  </a:ext>
                </a:extLst>
              </a:blip>
              <a:srcRect l="16832" t="2314" r="17814" b="43557"/>
              <a:stretch/>
            </p:blipFill>
            <p:spPr>
              <a:xfrm>
                <a:off x="856130" y="5249693"/>
                <a:ext cx="1124662" cy="1466935"/>
              </a:xfrm>
              <a:prstGeom prst="rect">
                <a:avLst/>
              </a:prstGeom>
            </p:spPr>
          </p:pic>
          <p:pic>
            <p:nvPicPr>
              <p:cNvPr id="4" name="Picture 3"/>
              <p:cNvPicPr>
                <a:picLocks noChangeAspect="1"/>
              </p:cNvPicPr>
              <p:nvPr/>
            </p:nvPicPr>
            <p:blipFill>
              <a:blip r:embed="rId10"/>
              <a:stretch>
                <a:fillRect/>
              </a:stretch>
            </p:blipFill>
            <p:spPr>
              <a:xfrm>
                <a:off x="1751348" y="4824039"/>
                <a:ext cx="1127858" cy="1469263"/>
              </a:xfrm>
              <a:prstGeom prst="rect">
                <a:avLst/>
              </a:prstGeom>
            </p:spPr>
          </p:pic>
          <p:pic>
            <p:nvPicPr>
              <p:cNvPr id="6" name="Picture 5"/>
              <p:cNvPicPr>
                <a:picLocks noChangeAspect="1"/>
              </p:cNvPicPr>
              <p:nvPr/>
            </p:nvPicPr>
            <p:blipFill>
              <a:blip r:embed="rId11"/>
              <a:stretch>
                <a:fillRect/>
              </a:stretch>
            </p:blipFill>
            <p:spPr>
              <a:xfrm>
                <a:off x="2420318" y="5309569"/>
                <a:ext cx="1127858" cy="1407059"/>
              </a:xfrm>
              <a:prstGeom prst="rect">
                <a:avLst/>
              </a:prstGeom>
            </p:spPr>
          </p:pic>
          <p:pic>
            <p:nvPicPr>
              <p:cNvPr id="8" name="Picture 7"/>
              <p:cNvPicPr>
                <a:picLocks noChangeAspect="1"/>
              </p:cNvPicPr>
              <p:nvPr/>
            </p:nvPicPr>
            <p:blipFill rotWithShape="1">
              <a:blip r:embed="rId11"/>
              <a:srcRect l="-845" t="-1296" r="845" b="41572"/>
              <a:stretch/>
            </p:blipFill>
            <p:spPr>
              <a:xfrm>
                <a:off x="1450062" y="5773307"/>
                <a:ext cx="1274087" cy="943321"/>
              </a:xfrm>
              <a:prstGeom prst="rect">
                <a:avLst/>
              </a:prstGeom>
            </p:spPr>
          </p:pic>
        </p:grpSp>
        <p:pic>
          <p:nvPicPr>
            <p:cNvPr id="39" name="Picture 38"/>
            <p:cNvPicPr>
              <a:picLocks noChangeAspect="1"/>
            </p:cNvPicPr>
            <p:nvPr/>
          </p:nvPicPr>
          <p:blipFill>
            <a:blip r:embed="rId12">
              <a:extLst>
                <a:ext uri="{BEBA8EAE-BF5A-486C-A8C5-ECC9F3942E4B}">
                  <a14:imgProps xmlns:a14="http://schemas.microsoft.com/office/drawing/2010/main">
                    <a14:imgLayer r:embed="rId13">
                      <a14:imgEffect>
                        <a14:backgroundRemoval t="2310" b="97360" l="3905" r="98482"/>
                      </a14:imgEffect>
                    </a14:imgLayer>
                  </a14:imgProps>
                </a:ext>
              </a:extLst>
            </a:blip>
            <a:stretch>
              <a:fillRect/>
            </a:stretch>
          </p:blipFill>
          <p:spPr>
            <a:xfrm>
              <a:off x="746920" y="4582509"/>
              <a:ext cx="2921625" cy="1920287"/>
            </a:xfrm>
            <a:prstGeom prst="rect">
              <a:avLst/>
            </a:prstGeom>
          </p:spPr>
        </p:pic>
      </p:grpSp>
      <p:pic>
        <p:nvPicPr>
          <p:cNvPr id="11" name="Picture 10"/>
          <p:cNvPicPr>
            <a:picLocks noChangeAspect="1"/>
          </p:cNvPicPr>
          <p:nvPr/>
        </p:nvPicPr>
        <p:blipFill>
          <a:blip r:embed="rId14"/>
          <a:stretch>
            <a:fillRect/>
          </a:stretch>
        </p:blipFill>
        <p:spPr>
          <a:xfrm>
            <a:off x="-7153" y="0"/>
            <a:ext cx="12199153" cy="1060796"/>
          </a:xfrm>
          <a:prstGeom prst="rect">
            <a:avLst/>
          </a:prstGeom>
        </p:spPr>
      </p:pic>
      <p:pic>
        <p:nvPicPr>
          <p:cNvPr id="1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77600" y="5900811"/>
            <a:ext cx="609600" cy="609600"/>
          </a:xfrm>
          <a:prstGeom prst="rect">
            <a:avLst/>
          </a:prstGeom>
        </p:spPr>
      </p:pic>
    </p:spTree>
    <p:extLst>
      <p:ext uri="{BB962C8B-B14F-4D97-AF65-F5344CB8AC3E}">
        <p14:creationId xmlns:p14="http://schemas.microsoft.com/office/powerpoint/2010/main" val="1228348362"/>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52"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8924</TotalTime>
  <Words>6150</Words>
  <Application>Microsoft Office PowerPoint</Application>
  <PresentationFormat>Widescreen</PresentationFormat>
  <Paragraphs>425</Paragraphs>
  <Slides>38</Slides>
  <Notes>38</Notes>
  <HiddenSlides>0</HiddenSlides>
  <MMClips>38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Arial Black</vt:lpstr>
      <vt:lpstr>Arial Narrow</vt:lpstr>
      <vt:lpstr>Bodoni MT Condensed</vt:lpstr>
      <vt:lpstr>Book Antiqua</vt:lpstr>
      <vt:lpstr>Brush Script MT</vt:lpstr>
      <vt:lpstr>Calibri</vt:lpstr>
      <vt:lpstr>Calibri Light</vt:lpstr>
      <vt:lpstr>Office Theme</vt:lpstr>
      <vt:lpstr>Cannabis Product, Packaging &amp; Labeling Training Presented by: Susan Harrell   </vt:lpstr>
      <vt:lpstr>Cannabis Packaging and Labeling Resources</vt:lpstr>
      <vt:lpstr>Rule Changes Effective January 1, 2020 </vt:lpstr>
      <vt:lpstr>Required Disclosure </vt:lpstr>
      <vt:lpstr>Packaging Changes </vt:lpstr>
      <vt:lpstr>Prohibited information</vt:lpstr>
      <vt:lpstr>Child Resistant Packaging </vt:lpstr>
      <vt:lpstr>What does easy-open mean?</vt:lpstr>
      <vt:lpstr>Easy-Open Pop Top </vt:lpstr>
      <vt:lpstr>Easy-Open Dimple</vt:lpstr>
      <vt:lpstr>Re-sealable Cap and Closure </vt:lpstr>
      <vt:lpstr>Measuring Device </vt:lpstr>
      <vt:lpstr>Useable vs. Concentrate </vt:lpstr>
      <vt:lpstr>Concentrates </vt:lpstr>
      <vt:lpstr>Vape Cartridges </vt:lpstr>
      <vt:lpstr>Concentrate and Vape Cartridge Packaging </vt:lpstr>
      <vt:lpstr>Pesticide Disclosure </vt:lpstr>
      <vt:lpstr>Ways to Provide Pesticide Information </vt:lpstr>
      <vt:lpstr>Required Symbols </vt:lpstr>
      <vt:lpstr>Principal Display Panel </vt:lpstr>
      <vt:lpstr>PowerPoint Presentation</vt:lpstr>
      <vt:lpstr>PowerPoint Presentation</vt:lpstr>
      <vt:lpstr>PowerPoint Presentation</vt:lpstr>
      <vt:lpstr>Total THC,THCA,CBDA and CBD</vt:lpstr>
      <vt:lpstr>Cannabis Extraction </vt:lpstr>
      <vt:lpstr>Cartoon</vt:lpstr>
      <vt:lpstr>Cartoons</vt:lpstr>
      <vt:lpstr>Especially Appealing to Persons Under the  Age of Twenty-One </vt:lpstr>
      <vt:lpstr>Bubble or Cartoon Like Font</vt:lpstr>
      <vt:lpstr>A design, brand, or name that resembles a  non-cannabis product marketed to persons under the age of twenty-one</vt:lpstr>
      <vt:lpstr>Symbols or celebrities that are commonly used to market products to persons under the age of twenty-one</vt:lpstr>
      <vt:lpstr>Images of persons under the age of twenty-one</vt:lpstr>
      <vt:lpstr>Similarities to products or words that refer to products that are commonly associated or marketed to persons under the age of twenty-one. </vt:lpstr>
      <vt:lpstr>Department of Health Compliant Products </vt:lpstr>
      <vt:lpstr>Department of Health Compliant Products </vt:lpstr>
      <vt:lpstr>Structure and Function Claims </vt:lpstr>
      <vt:lpstr>Ingredient / Recipe Approval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with Picture Layout</dc:title>
  <dc:creator>Harrell, Susan L (LCB)</dc:creator>
  <cp:lastModifiedBy>Harrell, Susan L (LCB)</cp:lastModifiedBy>
  <cp:revision>513</cp:revision>
  <dcterms:created xsi:type="dcterms:W3CDTF">2020-03-23T18:03:58Z</dcterms:created>
  <dcterms:modified xsi:type="dcterms:W3CDTF">2021-10-21T21:28:31Z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