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1" r:id="rId4"/>
    <p:sldId id="262" r:id="rId5"/>
    <p:sldId id="258" r:id="rId6"/>
    <p:sldId id="269" r:id="rId7"/>
    <p:sldId id="272" r:id="rId8"/>
    <p:sldId id="267" r:id="rId9"/>
    <p:sldId id="259" r:id="rId10"/>
    <p:sldId id="260" r:id="rId11"/>
    <p:sldId id="271" r:id="rId12"/>
    <p:sldId id="263" r:id="rId13"/>
    <p:sldId id="264" r:id="rId14"/>
    <p:sldId id="266" r:id="rId15"/>
    <p:sldId id="268" r:id="rId16"/>
    <p:sldId id="27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9B11D5E-44BE-4067-9863-F005430D3486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CAE83A-595B-4430-B245-722C05855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300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A12C8AD-01E2-47D7-883A-9EF766630B93}" type="datetime1">
              <a:rPr lang="en-US" smtClean="0"/>
              <a:pPr>
                <a:defRPr/>
              </a:pPr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91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 fontAlgn="base">
              <a:lnSpc>
                <a:spcPct val="150000"/>
              </a:lnSpc>
              <a:spcBef>
                <a:spcPct val="30000"/>
              </a:spcBef>
              <a:spcAft>
                <a:spcPct val="0"/>
              </a:spcAft>
              <a:defRPr/>
            </a:pPr>
            <a:endParaRPr lang="en-US" sz="1600" dirty="0"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374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 fontAlgn="base">
              <a:lnSpc>
                <a:spcPct val="150000"/>
              </a:lnSpc>
              <a:spcBef>
                <a:spcPct val="30000"/>
              </a:spcBef>
              <a:spcAft>
                <a:spcPct val="0"/>
              </a:spcAft>
              <a:defRPr/>
            </a:pPr>
            <a:endParaRPr lang="en-US" sz="1600" dirty="0"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608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08103" y="1598342"/>
            <a:ext cx="7772400" cy="1346626"/>
          </a:xfrm>
        </p:spPr>
        <p:txBody>
          <a:bodyPr anchor="b"/>
          <a:lstStyle>
            <a:lvl1pPr algn="ctr">
              <a:defRPr sz="6000" baseline="0"/>
            </a:lvl1pPr>
          </a:lstStyle>
          <a:p>
            <a:r>
              <a:rPr lang="en-US" dirty="0" smtClean="0"/>
              <a:t>Cannabis </a:t>
            </a:r>
            <a:r>
              <a:rPr lang="en-US" dirty="0" err="1" smtClean="0"/>
              <a:t>Homegrows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18, 2017</a:t>
            </a:r>
          </a:p>
          <a:p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144001" cy="96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913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95B-42B4-4D38-AEDB-FAC3DF0AA866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C0AA-D685-4793-9931-B2EFA9B9A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52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95B-42B4-4D38-AEDB-FAC3DF0AA866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C0AA-D685-4793-9931-B2EFA9B9A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5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95B-42B4-4D38-AEDB-FAC3DF0AA866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C0AA-D685-4793-9931-B2EFA9B9A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95B-42B4-4D38-AEDB-FAC3DF0AA866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C0AA-D685-4793-9931-B2EFA9B9A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42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95B-42B4-4D38-AEDB-FAC3DF0AA866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C0AA-D685-4793-9931-B2EFA9B9A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22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95B-42B4-4D38-AEDB-FAC3DF0AA866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C0AA-D685-4793-9931-B2EFA9B9A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34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95B-42B4-4D38-AEDB-FAC3DF0AA866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C0AA-D685-4793-9931-B2EFA9B9A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44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95B-42B4-4D38-AEDB-FAC3DF0AA866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C0AA-D685-4793-9931-B2EFA9B9A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25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95B-42B4-4D38-AEDB-FAC3DF0AA866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C0AA-D685-4793-9931-B2EFA9B9A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39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795B-42B4-4D38-AEDB-FAC3DF0AA866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7C0AA-D685-4793-9931-B2EFA9B9A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62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1795B-42B4-4D38-AEDB-FAC3DF0AA866}" type="datetimeFigureOut">
              <a:rPr lang="en-US" smtClean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7C0AA-D685-4793-9931-B2EFA9B9A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43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706" y="1618936"/>
            <a:ext cx="7551294" cy="1134023"/>
          </a:xfrm>
        </p:spPr>
        <p:txBody>
          <a:bodyPr/>
          <a:lstStyle/>
          <a:p>
            <a:r>
              <a:rPr lang="en-US" sz="4000" b="1" dirty="0" smtClean="0">
                <a:latin typeface="+mn-lt"/>
              </a:rPr>
              <a:t>Marijuana Home Grows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Association of Washington Cities</a:t>
            </a:r>
          </a:p>
          <a:p>
            <a:r>
              <a:rPr lang="en-US" dirty="0" smtClean="0"/>
              <a:t>Washington State Association of Counties</a:t>
            </a:r>
          </a:p>
          <a:p>
            <a:r>
              <a:rPr lang="en-US" dirty="0" smtClean="0"/>
              <a:t>Washington State Liquor and Cannabis Board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6964" y="5823679"/>
            <a:ext cx="2443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September 18,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88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198" y="731615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4000" b="1" dirty="0" smtClean="0">
                <a:latin typeface="+mn-lt"/>
              </a:rPr>
              <a:t>Regulatory Options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The WSLCB is including three regulatory options in the Recreational Home Grows study detailed in the following slides.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WSLCB will assess each option individually under the lens of the Cole Memo with attention to:</a:t>
            </a:r>
          </a:p>
          <a:p>
            <a:r>
              <a:rPr lang="en-US" sz="2400" dirty="0" smtClean="0"/>
              <a:t>Feasibility;</a:t>
            </a:r>
          </a:p>
          <a:p>
            <a:r>
              <a:rPr lang="en-US" sz="2400" dirty="0" smtClean="0"/>
              <a:t>Enforceability; and</a:t>
            </a:r>
          </a:p>
          <a:p>
            <a:r>
              <a:rPr lang="en-US" sz="2400" dirty="0" smtClean="0"/>
              <a:t>Resource impacts of each option.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6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5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06566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4000" b="1" dirty="0" smtClean="0">
                <a:latin typeface="+mn-lt"/>
              </a:rPr>
              <a:t>Home Grow Definition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699" y="2132129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The WSLCB defines recreational home grows as growing for personal use only. </a:t>
            </a:r>
          </a:p>
          <a:p>
            <a:r>
              <a:rPr lang="en-US" sz="2400" dirty="0" smtClean="0"/>
              <a:t>Recreational home grows apply to each household, not individuals in home; </a:t>
            </a:r>
          </a:p>
          <a:p>
            <a:r>
              <a:rPr lang="en-US" sz="2400" dirty="0" smtClean="0"/>
              <a:t>Product cannot be sold/traded, etc.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6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89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198" y="731615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4000" b="1" dirty="0" smtClean="0">
                <a:latin typeface="+mn-lt"/>
              </a:rPr>
              <a:t>Option 1: Tightly Regulated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283" y="1699102"/>
            <a:ext cx="7886700" cy="49340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Allow recreational home grows under a strict state regulatory framework based on the Cole Memo: </a:t>
            </a:r>
          </a:p>
          <a:p>
            <a:r>
              <a:rPr lang="en-US" sz="2400" dirty="0" smtClean="0"/>
              <a:t>Requires a permit; </a:t>
            </a:r>
          </a:p>
          <a:p>
            <a:r>
              <a:rPr lang="en-US" sz="2400" dirty="0" smtClean="0"/>
              <a:t>Four plants maximum per household;</a:t>
            </a:r>
          </a:p>
          <a:p>
            <a:r>
              <a:rPr lang="en-US" sz="2400" dirty="0" smtClean="0"/>
              <a:t>All plants must be entered into the state traceability system; </a:t>
            </a:r>
          </a:p>
          <a:p>
            <a:r>
              <a:rPr lang="en-US" sz="2400" dirty="0" smtClean="0"/>
              <a:t>Requirements for security, preventing youth access, preventing diversion, etc.; </a:t>
            </a:r>
          </a:p>
          <a:p>
            <a:r>
              <a:rPr lang="en-US" sz="2400" dirty="0" smtClean="0"/>
              <a:t>Jurisdiction is shared between WSLCB and local authorities </a:t>
            </a:r>
          </a:p>
          <a:p>
            <a:pPr lvl="1"/>
            <a:r>
              <a:rPr lang="en-US" dirty="0" smtClean="0"/>
              <a:t>Statutory provision that allows law enforcement to seize and destroy all plants if beyond limit;</a:t>
            </a:r>
          </a:p>
          <a:p>
            <a:r>
              <a:rPr lang="en-US" sz="2400" dirty="0" smtClean="0"/>
              <a:t>Allows recreational growers to purchase plants from licensed producers as long as growers have a permit;</a:t>
            </a:r>
          </a:p>
          <a:p>
            <a:r>
              <a:rPr lang="en-US" sz="2400" dirty="0" smtClean="0"/>
              <a:t>Same restrictions on processing marijuana that apply to medical marijuana (no combustible processing).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6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5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198" y="731615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4000" b="1" dirty="0" smtClean="0">
                <a:latin typeface="+mn-lt"/>
              </a:rPr>
              <a:t>Option 2: Local Control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793" y="1825624"/>
            <a:ext cx="8409482" cy="48674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Allow recreational home grows under a regulatory framework:</a:t>
            </a:r>
          </a:p>
          <a:p>
            <a:r>
              <a:rPr lang="en-US" sz="2600" dirty="0" smtClean="0"/>
              <a:t>Based on statewide standards (Cole Memo requirements);</a:t>
            </a:r>
          </a:p>
          <a:p>
            <a:pPr lvl="1"/>
            <a:r>
              <a:rPr lang="en-US" sz="2200" dirty="0"/>
              <a:t>Requirements for security, preventing youth access, preventing diversion, etc.; </a:t>
            </a:r>
            <a:endParaRPr lang="en-US" sz="2200" dirty="0" smtClean="0"/>
          </a:p>
          <a:p>
            <a:r>
              <a:rPr lang="en-US" sz="2600" dirty="0"/>
              <a:t>Limits plants to 4 per household</a:t>
            </a:r>
            <a:r>
              <a:rPr lang="en-US" sz="2600" dirty="0" smtClean="0"/>
              <a:t>;</a:t>
            </a:r>
          </a:p>
          <a:p>
            <a:r>
              <a:rPr lang="en-US" sz="2600" dirty="0"/>
              <a:t>Allows recreational growers to purchase plants from licensed </a:t>
            </a:r>
            <a:r>
              <a:rPr lang="en-US" sz="2600" dirty="0" smtClean="0"/>
              <a:t>producers as </a:t>
            </a:r>
            <a:r>
              <a:rPr lang="en-US" sz="2600" dirty="0"/>
              <a:t>long as growers have a permit</a:t>
            </a:r>
            <a:r>
              <a:rPr lang="en-US" sz="2600" dirty="0" smtClean="0"/>
              <a:t>.</a:t>
            </a:r>
          </a:p>
          <a:p>
            <a:r>
              <a:rPr lang="en-US" sz="2600" dirty="0"/>
              <a:t>Requires </a:t>
            </a:r>
            <a:r>
              <a:rPr lang="en-US" sz="2600" dirty="0" smtClean="0"/>
              <a:t>a permit to possess plants. 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smtClean="0"/>
              <a:t>Difference from Option 1</a:t>
            </a:r>
          </a:p>
          <a:p>
            <a:r>
              <a:rPr lang="en-US" sz="2600" dirty="0" smtClean="0"/>
              <a:t>Does not require plants to be entered into traceability</a:t>
            </a:r>
            <a:endParaRPr lang="en-US" sz="2600" dirty="0"/>
          </a:p>
          <a:p>
            <a:r>
              <a:rPr lang="en-US" sz="2400" dirty="0" smtClean="0"/>
              <a:t>State sets minimum requirements. Local jurisdictions can be more restrictive.</a:t>
            </a:r>
          </a:p>
          <a:p>
            <a:r>
              <a:rPr lang="en-US" sz="2400" dirty="0" smtClean="0"/>
              <a:t>Authorized, controlled, and enforced by local jurisdictions; </a:t>
            </a:r>
          </a:p>
          <a:p>
            <a:r>
              <a:rPr lang="en-US" sz="2400" dirty="0" smtClean="0"/>
              <a:t>Home grows are prohibited without local permission;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6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198" y="731615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4000" b="1" dirty="0" smtClean="0">
                <a:latin typeface="+mn-lt"/>
              </a:rPr>
              <a:t>Option 3: No Home Grows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dirty="0" smtClean="0"/>
              <a:t>This option preserves the status quo. </a:t>
            </a:r>
          </a:p>
          <a:p>
            <a:r>
              <a:rPr lang="en-US" sz="2400" dirty="0" smtClean="0"/>
              <a:t>Recreational home grows continue to remain prohibited:</a:t>
            </a:r>
          </a:p>
          <a:p>
            <a:pPr lvl="1"/>
            <a:r>
              <a:rPr lang="en-US" dirty="0" smtClean="0"/>
              <a:t>A regulated market exists today with statewide access;</a:t>
            </a:r>
          </a:p>
          <a:p>
            <a:pPr lvl="1"/>
            <a:r>
              <a:rPr lang="en-US" dirty="0" smtClean="0"/>
              <a:t>Recreational home grows may provide a cover for diversion;</a:t>
            </a:r>
          </a:p>
          <a:p>
            <a:pPr lvl="1"/>
            <a:r>
              <a:rPr lang="en-US" dirty="0" smtClean="0"/>
              <a:t>The Cole Memo is concerned with diversion, youth access, and the criminal element;</a:t>
            </a:r>
          </a:p>
          <a:p>
            <a:pPr lvl="1"/>
            <a:r>
              <a:rPr lang="en-US" dirty="0" smtClean="0"/>
              <a:t>Home grows for medical marijuana are allowed as well as cooperatives.</a:t>
            </a:r>
          </a:p>
          <a:p>
            <a:pPr lvl="1"/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6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6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198" y="731615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4000" b="1" dirty="0" smtClean="0">
                <a:latin typeface="+mn-lt"/>
              </a:rPr>
              <a:t>Next Steps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Following this webinar, you will receive a questionnaire seeking your input on </a:t>
            </a:r>
            <a:r>
              <a:rPr lang="en-US" sz="2400" smtClean="0"/>
              <a:t>the three options</a:t>
            </a:r>
            <a:r>
              <a:rPr lang="en-US" sz="2400" dirty="0" smtClean="0"/>
              <a:t>. </a:t>
            </a:r>
          </a:p>
          <a:p>
            <a:pPr marL="0" indent="0">
              <a:buNone/>
            </a:pPr>
            <a:r>
              <a:rPr lang="en-US" sz="2400" dirty="0" smtClean="0"/>
              <a:t>Questions will include: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Which of these options best protect the state from intervention by the federal government?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What resource impacts (work hours, costs, etc.) do you foresee for each of the regulatory options?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What are the challenges or benefits associated with each of the options?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Additional feedback for the WSLCB to consider.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Feedback Deadline</a:t>
            </a:r>
            <a:r>
              <a:rPr lang="en-US" sz="2400" dirty="0" smtClean="0"/>
              <a:t>: October 11, 2017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6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8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sz="4000" b="1" dirty="0" smtClean="0"/>
              <a:t>Questions?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6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79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12967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  </a:t>
            </a:r>
            <a:r>
              <a:rPr lang="en-US" sz="4000" b="1" dirty="0" smtClean="0">
                <a:latin typeface="+mn-lt"/>
              </a:rPr>
              <a:t>Legislative Directed Study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54133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2017 legislation, ESSB 5131, directs the Washington State Liquor and Cannabis Board (WSLCB) to …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631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34125" y="2797304"/>
            <a:ext cx="59211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“…conduct a study of regulatory options for the legalization of marijuana plant possession and cultivation by recreational marijuana users.”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9743" y="5343993"/>
            <a:ext cx="6865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Due December 1,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Findings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Recommendations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3739" y="4439980"/>
            <a:ext cx="7743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</a:t>
            </a:r>
            <a:r>
              <a:rPr lang="en-US" dirty="0" smtClean="0"/>
              <a:t> </a:t>
            </a:r>
            <a:r>
              <a:rPr lang="en-US" sz="2400" dirty="0" smtClean="0"/>
              <a:t>study must consider the federal guidelines provided by the United State Department of Justice in the Cole Memo.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478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95506" y="1607695"/>
            <a:ext cx="8515815" cy="4987977"/>
          </a:xfrm>
        </p:spPr>
        <p:txBody>
          <a:bodyPr>
            <a:normAutofit fontScale="70000" lnSpcReduction="2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2900" dirty="0" smtClean="0">
                <a:solidFill>
                  <a:schemeClr val="tx1"/>
                </a:solidFill>
              </a:rPr>
              <a:t>In </a:t>
            </a:r>
            <a:r>
              <a:rPr lang="en-US" sz="2900" dirty="0">
                <a:solidFill>
                  <a:schemeClr val="tx1"/>
                </a:solidFill>
              </a:rPr>
              <a:t>addition to </a:t>
            </a:r>
            <a:r>
              <a:rPr lang="en-US" sz="2900" dirty="0" smtClean="0">
                <a:solidFill>
                  <a:schemeClr val="tx1"/>
                </a:solidFill>
              </a:rPr>
              <a:t>Washington’s </a:t>
            </a:r>
            <a:r>
              <a:rPr lang="en-US" sz="2900" dirty="0">
                <a:solidFill>
                  <a:schemeClr val="tx1"/>
                </a:solidFill>
              </a:rPr>
              <a:t>laws and </a:t>
            </a:r>
            <a:r>
              <a:rPr lang="en-US" sz="2900" dirty="0" smtClean="0">
                <a:solidFill>
                  <a:schemeClr val="tx1"/>
                </a:solidFill>
              </a:rPr>
              <a:t>rules, </a:t>
            </a:r>
            <a:r>
              <a:rPr lang="en-US" sz="2900" dirty="0">
                <a:solidFill>
                  <a:schemeClr val="tx1"/>
                </a:solidFill>
              </a:rPr>
              <a:t>the Department of </a:t>
            </a:r>
            <a:r>
              <a:rPr lang="en-US" sz="2900" dirty="0" smtClean="0">
                <a:solidFill>
                  <a:schemeClr val="tx1"/>
                </a:solidFill>
              </a:rPr>
              <a:t>Justice issued </a:t>
            </a:r>
            <a:r>
              <a:rPr lang="en-US" sz="2900" dirty="0">
                <a:solidFill>
                  <a:schemeClr val="tx1"/>
                </a:solidFill>
              </a:rPr>
              <a:t>eight enforcement </a:t>
            </a:r>
            <a:r>
              <a:rPr lang="en-US" sz="2900" dirty="0" smtClean="0">
                <a:solidFill>
                  <a:schemeClr val="tx1"/>
                </a:solidFill>
              </a:rPr>
              <a:t>guidelines for marijuana businesses. </a:t>
            </a:r>
            <a:r>
              <a:rPr lang="en-US" sz="2900" dirty="0">
                <a:solidFill>
                  <a:schemeClr val="tx1"/>
                </a:solidFill>
              </a:rPr>
              <a:t>These guidelines are separate from Washington’s </a:t>
            </a:r>
            <a:r>
              <a:rPr lang="en-US" sz="2900" dirty="0" smtClean="0">
                <a:solidFill>
                  <a:schemeClr val="tx1"/>
                </a:solidFill>
              </a:rPr>
              <a:t>and </a:t>
            </a:r>
            <a:r>
              <a:rPr lang="en-US" sz="2900" dirty="0">
                <a:solidFill>
                  <a:schemeClr val="tx1"/>
                </a:solidFill>
              </a:rPr>
              <a:t>are enforced at the discretion of the US Department of Justice. </a:t>
            </a:r>
            <a:endParaRPr lang="en-US" sz="29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en-US" sz="2600" b="1" dirty="0">
                <a:solidFill>
                  <a:schemeClr val="tx1"/>
                </a:solidFill>
              </a:rPr>
              <a:t>Eight Guidelines</a:t>
            </a:r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Preventing distribution to minors.</a:t>
            </a:r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Preventing </a:t>
            </a:r>
            <a:r>
              <a:rPr lang="en-US" sz="2600" dirty="0">
                <a:solidFill>
                  <a:schemeClr val="tx1"/>
                </a:solidFill>
              </a:rPr>
              <a:t>the revenue </a:t>
            </a:r>
            <a:r>
              <a:rPr lang="en-US" sz="2600" dirty="0" smtClean="0">
                <a:solidFill>
                  <a:schemeClr val="tx1"/>
                </a:solidFill>
              </a:rPr>
              <a:t>from </a:t>
            </a:r>
            <a:r>
              <a:rPr lang="en-US" sz="2600" dirty="0">
                <a:solidFill>
                  <a:schemeClr val="tx1"/>
                </a:solidFill>
              </a:rPr>
              <a:t>going to criminal enterprises, gangs and </a:t>
            </a:r>
            <a:r>
              <a:rPr lang="en-US" sz="2600" dirty="0" smtClean="0">
                <a:solidFill>
                  <a:schemeClr val="tx1"/>
                </a:solidFill>
              </a:rPr>
              <a:t>cartels.</a:t>
            </a:r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Preventing </a:t>
            </a:r>
            <a:r>
              <a:rPr lang="en-US" sz="2600" dirty="0">
                <a:solidFill>
                  <a:schemeClr val="tx1"/>
                </a:solidFill>
              </a:rPr>
              <a:t>the diversion of marijuana from states where it is legal </a:t>
            </a:r>
            <a:r>
              <a:rPr lang="en-US" sz="2600" dirty="0" smtClean="0">
                <a:solidFill>
                  <a:schemeClr val="tx1"/>
                </a:solidFill>
              </a:rPr>
              <a:t>to </a:t>
            </a:r>
            <a:r>
              <a:rPr lang="en-US" sz="2600" dirty="0">
                <a:solidFill>
                  <a:schemeClr val="tx1"/>
                </a:solidFill>
              </a:rPr>
              <a:t>other </a:t>
            </a:r>
            <a:r>
              <a:rPr lang="en-US" sz="2600" dirty="0" smtClean="0">
                <a:solidFill>
                  <a:schemeClr val="tx1"/>
                </a:solidFill>
              </a:rPr>
              <a:t>states.</a:t>
            </a:r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Preventing </a:t>
            </a:r>
            <a:r>
              <a:rPr lang="en-US" sz="2600" dirty="0">
                <a:solidFill>
                  <a:schemeClr val="tx1"/>
                </a:solidFill>
              </a:rPr>
              <a:t>state-authorized marijuana activity from being used as a cover or pretext for the trafficking of other illegal drugs or other illegal </a:t>
            </a:r>
            <a:r>
              <a:rPr lang="en-US" sz="2600" dirty="0" smtClean="0">
                <a:solidFill>
                  <a:schemeClr val="tx1"/>
                </a:solidFill>
              </a:rPr>
              <a:t>activity.</a:t>
            </a:r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Preventing </a:t>
            </a:r>
            <a:r>
              <a:rPr lang="en-US" sz="2600" dirty="0">
                <a:solidFill>
                  <a:schemeClr val="tx1"/>
                </a:solidFill>
              </a:rPr>
              <a:t>violence and the use of firearms in the cultivation and distribution of marijuana. 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Preventing </a:t>
            </a:r>
            <a:r>
              <a:rPr lang="en-US" sz="2600" dirty="0">
                <a:solidFill>
                  <a:schemeClr val="tx1"/>
                </a:solidFill>
              </a:rPr>
              <a:t>drugged driving and </a:t>
            </a:r>
            <a:r>
              <a:rPr lang="en-US" sz="2600" dirty="0" smtClean="0">
                <a:solidFill>
                  <a:schemeClr val="tx1"/>
                </a:solidFill>
              </a:rPr>
              <a:t>other </a:t>
            </a:r>
            <a:r>
              <a:rPr lang="en-US" sz="2600" dirty="0">
                <a:solidFill>
                  <a:schemeClr val="tx1"/>
                </a:solidFill>
              </a:rPr>
              <a:t>adverse public health consequences associated with marijuana </a:t>
            </a:r>
            <a:r>
              <a:rPr lang="en-US" sz="2600" dirty="0" smtClean="0">
                <a:solidFill>
                  <a:schemeClr val="tx1"/>
                </a:solidFill>
              </a:rPr>
              <a:t>use.</a:t>
            </a:r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Preventing </a:t>
            </a:r>
            <a:r>
              <a:rPr lang="en-US" sz="2600" dirty="0">
                <a:solidFill>
                  <a:schemeClr val="tx1"/>
                </a:solidFill>
              </a:rPr>
              <a:t>the growing of marijuana on public lands and the </a:t>
            </a:r>
            <a:r>
              <a:rPr lang="en-US" sz="2600" dirty="0" smtClean="0">
                <a:solidFill>
                  <a:schemeClr val="tx1"/>
                </a:solidFill>
              </a:rPr>
              <a:t>environmental </a:t>
            </a:r>
            <a:r>
              <a:rPr lang="en-US" sz="2600" dirty="0">
                <a:solidFill>
                  <a:schemeClr val="tx1"/>
                </a:solidFill>
              </a:rPr>
              <a:t>dangers posed by marijuana production on public lands. 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Preventing </a:t>
            </a:r>
            <a:r>
              <a:rPr lang="en-US" sz="2600" dirty="0">
                <a:solidFill>
                  <a:schemeClr val="tx1"/>
                </a:solidFill>
              </a:rPr>
              <a:t>marijuana possession or use on federal property.</a:t>
            </a:r>
          </a:p>
          <a:p>
            <a:pPr algn="l" eaLnBrk="1" hangingPunct="1">
              <a:lnSpc>
                <a:spcPct val="80000"/>
              </a:lnSpc>
            </a:pPr>
            <a:endParaRPr lang="en-US" sz="3000" dirty="0" smtClean="0">
              <a:solidFill>
                <a:schemeClr val="tx1"/>
              </a:solidFill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14814" y="935636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 smtClean="0"/>
              <a:t>Federal Enforcement Guidelines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5393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367" y="1016198"/>
            <a:ext cx="8537828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+mn-lt"/>
                <a:cs typeface="Arial" pitchFamily="34" charset="0"/>
              </a:rPr>
              <a:t>Licenses</a:t>
            </a:r>
            <a:endParaRPr lang="en-US" sz="4000" b="1" dirty="0"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367" y="1905000"/>
            <a:ext cx="8556262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cs typeface="Arial" pitchFamily="34" charset="0"/>
              </a:rPr>
              <a:t>Issued as of August 28, 2017…</a:t>
            </a:r>
            <a:br>
              <a:rPr lang="en-US" sz="2400" b="1" dirty="0" smtClean="0">
                <a:cs typeface="Arial" pitchFamily="34" charset="0"/>
              </a:rPr>
            </a:br>
            <a:endParaRPr lang="en-US" sz="2400" b="1" dirty="0" smtClean="0">
              <a:cs typeface="Arial" pitchFamily="34" charset="0"/>
            </a:endParaRPr>
          </a:p>
          <a:p>
            <a:r>
              <a:rPr lang="en-US" sz="2400" b="1" dirty="0" smtClean="0"/>
              <a:t>Producer/Processor </a:t>
            </a:r>
            <a:r>
              <a:rPr lang="en-US" sz="2400" b="1" dirty="0"/>
              <a:t>– </a:t>
            </a:r>
            <a:r>
              <a:rPr lang="en-US" sz="2400" b="1" dirty="0" smtClean="0"/>
              <a:t>1,363 total licenses</a:t>
            </a:r>
            <a:endParaRPr lang="en-US" sz="24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 smtClean="0"/>
              <a:t>1,038 </a:t>
            </a:r>
            <a:r>
              <a:rPr lang="sv-SE" sz="2400" dirty="0"/>
              <a:t>Producer/Processor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 smtClean="0"/>
              <a:t>153 </a:t>
            </a:r>
            <a:r>
              <a:rPr lang="sv-SE" sz="2400" dirty="0"/>
              <a:t>Producer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 smtClean="0"/>
              <a:t>172 </a:t>
            </a:r>
            <a:r>
              <a:rPr lang="sv-SE" sz="2400" dirty="0"/>
              <a:t>Processor only</a:t>
            </a:r>
          </a:p>
          <a:p>
            <a:pPr marL="457200" lvl="1" indent="0">
              <a:buNone/>
            </a:pPr>
            <a:endParaRPr lang="sv-SE" sz="2400" dirty="0"/>
          </a:p>
          <a:p>
            <a:r>
              <a:rPr lang="en-US" sz="2400" b="1" dirty="0" smtClean="0"/>
              <a:t>Retail</a:t>
            </a:r>
          </a:p>
          <a:p>
            <a:pPr lvl="1"/>
            <a:r>
              <a:rPr lang="en-US" dirty="0" smtClean="0"/>
              <a:t>512 licenses statewide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8"/>
            <a:ext cx="9144000" cy="96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16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198" y="731615"/>
            <a:ext cx="7886700" cy="1325563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79" y="1807931"/>
            <a:ext cx="7658140" cy="4792070"/>
          </a:xfrm>
        </p:spPr>
      </p:pic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631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53848" y="1031606"/>
            <a:ext cx="56363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Licensed Retail Locations </a:t>
            </a:r>
            <a:endParaRPr lang="en-US" sz="4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40" y="5722620"/>
            <a:ext cx="2118360" cy="113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62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198" y="731615"/>
            <a:ext cx="7886700" cy="1325563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631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53848" y="1031606"/>
            <a:ext cx="5988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Cities: Bans and Moratoria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30" y="1694783"/>
            <a:ext cx="8079699" cy="54382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076" y="2245956"/>
            <a:ext cx="3342806" cy="387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27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198" y="731615"/>
            <a:ext cx="7886700" cy="1325563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631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11639" y="999280"/>
            <a:ext cx="6970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Counties: Bans and Moratoria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30" y="1538615"/>
            <a:ext cx="7684139" cy="51569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465" y="6120394"/>
            <a:ext cx="2952542" cy="55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47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086" y="947936"/>
            <a:ext cx="8537828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+mn-lt"/>
                <a:cs typeface="Arial" pitchFamily="34" charset="0"/>
              </a:rPr>
              <a:t>Current Status of Home Grows</a:t>
            </a:r>
            <a:endParaRPr lang="en-US" sz="4000" b="1" dirty="0"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349" y="1693525"/>
            <a:ext cx="8556262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dirty="0" smtClean="0">
                <a:cs typeface="Arial" pitchFamily="34" charset="0"/>
              </a:rPr>
              <a:t>Washington State is the only state of eight states that does not allow for </a:t>
            </a:r>
            <a:r>
              <a:rPr lang="en-US" sz="2600" u="sng" dirty="0" smtClean="0">
                <a:cs typeface="Arial" pitchFamily="34" charset="0"/>
              </a:rPr>
              <a:t>recreational</a:t>
            </a:r>
            <a:r>
              <a:rPr lang="en-US" sz="2600" dirty="0" smtClean="0">
                <a:cs typeface="Arial" pitchFamily="34" charset="0"/>
              </a:rPr>
              <a:t> home grows. Washington State does allow for </a:t>
            </a:r>
            <a:r>
              <a:rPr lang="en-US" sz="2600" u="sng" dirty="0" smtClean="0">
                <a:cs typeface="Arial" pitchFamily="34" charset="0"/>
              </a:rPr>
              <a:t>medical</a:t>
            </a:r>
            <a:r>
              <a:rPr lang="en-US" sz="2600" dirty="0" smtClean="0">
                <a:cs typeface="Arial" pitchFamily="34" charset="0"/>
              </a:rPr>
              <a:t> home grows. </a:t>
            </a:r>
          </a:p>
          <a:p>
            <a:pPr marL="0" indent="0">
              <a:buNone/>
            </a:pPr>
            <a:endParaRPr lang="en-US" sz="2600" b="1" dirty="0" smtClean="0">
              <a:cs typeface="Arial" pitchFamily="34" charset="0"/>
            </a:endParaRPr>
          </a:p>
          <a:p>
            <a:pPr marL="0" indent="0">
              <a:buNone/>
            </a:pPr>
            <a:r>
              <a:rPr lang="en-US" sz="3100" b="1" dirty="0" smtClean="0">
                <a:cs typeface="Arial" pitchFamily="34" charset="0"/>
              </a:rPr>
              <a:t>Medical Home Grows</a:t>
            </a:r>
          </a:p>
          <a:p>
            <a:r>
              <a:rPr lang="en-US" sz="2600" dirty="0" smtClean="0">
                <a:cs typeface="Arial" pitchFamily="34" charset="0"/>
              </a:rPr>
              <a:t>6 plants for qualified patients with an authorization from a medical provider.</a:t>
            </a:r>
          </a:p>
          <a:p>
            <a:r>
              <a:rPr lang="en-US" sz="2600" dirty="0" smtClean="0">
                <a:cs typeface="Arial" pitchFamily="34" charset="0"/>
              </a:rPr>
              <a:t>Up to 15 plants for authorized patients who have registered with the Dept. of Health’s Medical Marijuana Authorization Database and have received a recognition card.</a:t>
            </a:r>
          </a:p>
          <a:p>
            <a:endParaRPr lang="en-US" sz="2600" dirty="0" smtClean="0">
              <a:cs typeface="Arial" pitchFamily="34" charset="0"/>
            </a:endParaRPr>
          </a:p>
          <a:p>
            <a:pPr marL="0" indent="0">
              <a:buNone/>
            </a:pPr>
            <a:r>
              <a:rPr lang="en-US" sz="3100" b="1" dirty="0" smtClean="0">
                <a:cs typeface="Arial" pitchFamily="34" charset="0"/>
              </a:rPr>
              <a:t>Cooperatives</a:t>
            </a:r>
          </a:p>
          <a:p>
            <a:r>
              <a:rPr lang="en-US" sz="2600" dirty="0" smtClean="0">
                <a:cs typeface="Arial" pitchFamily="34" charset="0"/>
              </a:rPr>
              <a:t>Up to 15 plants per authorized patient</a:t>
            </a:r>
          </a:p>
          <a:p>
            <a:r>
              <a:rPr lang="en-US" sz="2600" dirty="0" smtClean="0">
                <a:cs typeface="Arial" pitchFamily="34" charset="0"/>
              </a:rPr>
              <a:t>No more than 4 members age 21 or over</a:t>
            </a:r>
          </a:p>
          <a:p>
            <a:r>
              <a:rPr lang="en-US" sz="2600" dirty="0" smtClean="0">
                <a:cs typeface="Arial" pitchFamily="34" charset="0"/>
              </a:rPr>
              <a:t>Must be at one cooperative member’s domicile</a:t>
            </a:r>
          </a:p>
          <a:p>
            <a:r>
              <a:rPr lang="en-US" sz="2600" dirty="0" smtClean="0">
                <a:cs typeface="Arial" pitchFamily="34" charset="0"/>
              </a:rPr>
              <a:t>Must register with the WSLCB</a:t>
            </a:r>
          </a:p>
          <a:p>
            <a:r>
              <a:rPr lang="en-US" sz="2600" dirty="0" smtClean="0">
                <a:cs typeface="Arial" pitchFamily="34" charset="0"/>
              </a:rPr>
              <a:t>Local jurisdictions may ban cooperatives or veto requests</a:t>
            </a:r>
          </a:p>
          <a:p>
            <a:endParaRPr lang="en-US" sz="2400" dirty="0" smtClean="0">
              <a:cs typeface="Arial" pitchFamily="34" charset="0"/>
            </a:endParaRPr>
          </a:p>
          <a:p>
            <a:pPr marL="0" indent="0">
              <a:buNone/>
            </a:pPr>
            <a:endParaRPr lang="en-US" sz="2600" b="1" dirty="0" smtClean="0">
              <a:cs typeface="Arial" pitchFamily="34" charset="0"/>
            </a:endParaRPr>
          </a:p>
          <a:p>
            <a:pPr marL="0" indent="0">
              <a:buNone/>
            </a:pPr>
            <a:endParaRPr lang="en-US" sz="2600" dirty="0" smtClean="0">
              <a:cs typeface="Arial" pitchFamily="34" charset="0"/>
            </a:endParaRPr>
          </a:p>
          <a:p>
            <a:pPr marL="0" indent="0">
              <a:buNone/>
            </a:pPr>
            <a:endParaRPr lang="en-US" sz="2600" dirty="0">
              <a:cs typeface="Arial" pitchFamily="34" charset="0"/>
            </a:endParaRP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EA6DC-6872-41C0-98C7-9EFD16A24BF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8"/>
            <a:ext cx="9144000" cy="96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74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198" y="731615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4000" b="1" dirty="0" smtClean="0">
                <a:latin typeface="+mn-lt"/>
              </a:rPr>
              <a:t>WSLCB Fact Gathering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Consultation with Colorado, Oregon and Rhode Island</a:t>
            </a:r>
          </a:p>
          <a:p>
            <a:r>
              <a:rPr lang="en-US" sz="2400" dirty="0" smtClean="0"/>
              <a:t>Survey of other states’ regulatory frameworks for home grows (recreational and medical)</a:t>
            </a:r>
          </a:p>
          <a:p>
            <a:r>
              <a:rPr lang="en-US" sz="2400" dirty="0" smtClean="0"/>
              <a:t>Stakeholder engagement</a:t>
            </a:r>
          </a:p>
          <a:p>
            <a:pPr lvl="1"/>
            <a:r>
              <a:rPr lang="en-US" dirty="0" smtClean="0"/>
              <a:t>Cities</a:t>
            </a:r>
          </a:p>
          <a:p>
            <a:pPr lvl="1"/>
            <a:r>
              <a:rPr lang="en-US" dirty="0" smtClean="0"/>
              <a:t>Counties</a:t>
            </a:r>
          </a:p>
          <a:p>
            <a:pPr lvl="1"/>
            <a:r>
              <a:rPr lang="en-US" dirty="0" smtClean="0"/>
              <a:t>Law enforcement</a:t>
            </a:r>
          </a:p>
          <a:p>
            <a:pPr lvl="1"/>
            <a:r>
              <a:rPr lang="en-US" dirty="0" smtClean="0"/>
              <a:t>Prevention community</a:t>
            </a:r>
          </a:p>
          <a:p>
            <a:pPr lvl="1"/>
            <a:r>
              <a:rPr lang="en-US" dirty="0" smtClean="0"/>
              <a:t>Business associations</a:t>
            </a:r>
          </a:p>
          <a:p>
            <a:pPr lvl="1"/>
            <a:r>
              <a:rPr lang="en-US" dirty="0" smtClean="0"/>
              <a:t>State agencies</a:t>
            </a:r>
          </a:p>
          <a:p>
            <a:pPr lvl="1"/>
            <a:r>
              <a:rPr lang="en-US" dirty="0" smtClean="0"/>
              <a:t>Cannabis </a:t>
            </a:r>
            <a:r>
              <a:rPr lang="en-US" dirty="0"/>
              <a:t>i</a:t>
            </a:r>
            <a:r>
              <a:rPr lang="en-US" dirty="0" smtClean="0"/>
              <a:t>ndustry associations </a:t>
            </a:r>
          </a:p>
          <a:p>
            <a:pPr lvl="1"/>
            <a:r>
              <a:rPr lang="en-US" dirty="0" smtClean="0"/>
              <a:t>Tribes</a:t>
            </a:r>
          </a:p>
          <a:p>
            <a:pPr lvl="1"/>
            <a:r>
              <a:rPr lang="en-US" dirty="0" smtClean="0"/>
              <a:t>Public input</a:t>
            </a:r>
          </a:p>
          <a:p>
            <a:r>
              <a:rPr lang="en-US" sz="2400" dirty="0" smtClean="0"/>
              <a:t>Public hearing on October 4, 2017</a:t>
            </a:r>
            <a:endParaRPr lang="en-US" sz="24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6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82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1314</TotalTime>
  <Words>919</Words>
  <Application>Microsoft Office PowerPoint</Application>
  <PresentationFormat>On-screen Show (4:3)</PresentationFormat>
  <Paragraphs>125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Marijuana Home Grows</vt:lpstr>
      <vt:lpstr>  Legislative Directed Study</vt:lpstr>
      <vt:lpstr>PowerPoint Presentation</vt:lpstr>
      <vt:lpstr>Licenses</vt:lpstr>
      <vt:lpstr> </vt:lpstr>
      <vt:lpstr> </vt:lpstr>
      <vt:lpstr> </vt:lpstr>
      <vt:lpstr>Current Status of Home Grows</vt:lpstr>
      <vt:lpstr> WSLCB Fact Gathering</vt:lpstr>
      <vt:lpstr> Regulatory Options</vt:lpstr>
      <vt:lpstr> Home Grow Definition</vt:lpstr>
      <vt:lpstr> Option 1: Tightly Regulated</vt:lpstr>
      <vt:lpstr> Option 2: Local Control</vt:lpstr>
      <vt:lpstr> Option 3: No Home Grows</vt:lpstr>
      <vt:lpstr> Next Steps</vt:lpstr>
      <vt:lpstr>PowerPoint Presentation</vt:lpstr>
    </vt:vector>
  </TitlesOfParts>
  <Company>Washington State Liquor Cannabis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Brian E (LCB)</dc:creator>
  <cp:lastModifiedBy>Carpenter, Mikhail (LCB)</cp:lastModifiedBy>
  <cp:revision>65</cp:revision>
  <cp:lastPrinted>2017-09-07T22:19:29Z</cp:lastPrinted>
  <dcterms:created xsi:type="dcterms:W3CDTF">2017-08-28T20:27:00Z</dcterms:created>
  <dcterms:modified xsi:type="dcterms:W3CDTF">2017-09-18T20:39:14Z</dcterms:modified>
</cp:coreProperties>
</file>