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57" r:id="rId3"/>
    <p:sldId id="258" r:id="rId4"/>
    <p:sldId id="275" r:id="rId5"/>
    <p:sldId id="259" r:id="rId6"/>
    <p:sldId id="265" r:id="rId7"/>
    <p:sldId id="266" r:id="rId8"/>
    <p:sldId id="267" r:id="rId9"/>
    <p:sldId id="278" r:id="rId10"/>
    <p:sldId id="279" r:id="rId11"/>
    <p:sldId id="282" r:id="rId12"/>
    <p:sldId id="280" r:id="rId13"/>
    <p:sldId id="281" r:id="rId14"/>
    <p:sldId id="288" r:id="rId15"/>
    <p:sldId id="289" r:id="rId16"/>
    <p:sldId id="263" r:id="rId17"/>
    <p:sldId id="287" r:id="rId18"/>
    <p:sldId id="269"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49" autoAdjust="0"/>
    <p:restoredTop sz="95759" autoAdjust="0"/>
  </p:normalViewPr>
  <p:slideViewPr>
    <p:cSldViewPr snapToGrid="0">
      <p:cViewPr varScale="1">
        <p:scale>
          <a:sx n="136" d="100"/>
          <a:sy n="136" d="100"/>
        </p:scale>
        <p:origin x="5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A3BA393-0186-42D8-9FD8-DDE23F9AE793}" type="datetimeFigureOut">
              <a:rPr lang="en-US" smtClean="0"/>
              <a:t>7/17/2023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AFD773C2-1E43-4E2A-B8E0-78467AAC11C7}" type="slidenum">
              <a:rPr lang="en-US" smtClean="0"/>
              <a:t>‹#›</a:t>
            </a:fld>
            <a:endParaRPr lang="en-US"/>
          </a:p>
        </p:txBody>
      </p:sp>
    </p:spTree>
    <p:extLst>
      <p:ext uri="{BB962C8B-B14F-4D97-AF65-F5344CB8AC3E}">
        <p14:creationId xmlns:p14="http://schemas.microsoft.com/office/powerpoint/2010/main" val="4112696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LCB internal workgroup is currently in the process of developing conceptual draft rules.</a:t>
            </a:r>
            <a:r>
              <a:rPr lang="en-US" sz="1200" baseline="0" dirty="0"/>
              <a:t> Our goal is to share the conceptual draft </a:t>
            </a:r>
            <a:r>
              <a:rPr lang="en-US" sz="1200" dirty="0"/>
              <a:t>rules</a:t>
            </a:r>
            <a:r>
              <a:rPr lang="en-US" sz="1200" baseline="0" dirty="0"/>
              <a:t> </a:t>
            </a:r>
            <a:r>
              <a:rPr lang="en-US" sz="1200" dirty="0"/>
              <a:t>publicly</a:t>
            </a:r>
            <a:r>
              <a:rPr lang="en-US" sz="1200" baseline="0" dirty="0"/>
              <a:t> by early August and hold Listen and Learn sessions designed to engage stakeholders and gather public feedback before moving the rule proposal (CR 102) phase.</a:t>
            </a:r>
            <a:endParaRPr lang="en-US" dirty="0"/>
          </a:p>
        </p:txBody>
      </p:sp>
      <p:sp>
        <p:nvSpPr>
          <p:cNvPr id="4" name="Slide Number Placeholder 3"/>
          <p:cNvSpPr>
            <a:spLocks noGrp="1"/>
          </p:cNvSpPr>
          <p:nvPr>
            <p:ph type="sldNum" sz="quarter" idx="10"/>
          </p:nvPr>
        </p:nvSpPr>
        <p:spPr/>
        <p:txBody>
          <a:bodyPr/>
          <a:lstStyle/>
          <a:p>
            <a:fld id="{3CF73DAA-3986-4A02-81CE-4CBA3C8AFA15}" type="slidenum">
              <a:rPr lang="en-US" smtClean="0"/>
              <a:t>12</a:t>
            </a:fld>
            <a:endParaRPr lang="en-US"/>
          </a:p>
        </p:txBody>
      </p:sp>
    </p:spTree>
    <p:extLst>
      <p:ext uri="{BB962C8B-B14F-4D97-AF65-F5344CB8AC3E}">
        <p14:creationId xmlns:p14="http://schemas.microsoft.com/office/powerpoint/2010/main" val="1169531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6FD86B5-93B6-4F24-BFE6-7C6E94E3B0BA}"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4B852C-0E89-4F78-B1A3-21136EEE5925}" type="slidenum">
              <a:rPr lang="en-US" smtClean="0"/>
              <a:t>‹#›</a:t>
            </a:fld>
            <a:endParaRPr lang="en-US" dirty="0"/>
          </a:p>
        </p:txBody>
      </p:sp>
    </p:spTree>
    <p:extLst>
      <p:ext uri="{BB962C8B-B14F-4D97-AF65-F5344CB8AC3E}">
        <p14:creationId xmlns:p14="http://schemas.microsoft.com/office/powerpoint/2010/main" val="1144448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92CEA8-76B9-4908-BA32-090D411D17BB}"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4B852C-0E89-4F78-B1A3-21136EEE5925}" type="slidenum">
              <a:rPr lang="en-US" smtClean="0"/>
              <a:t>‹#›</a:t>
            </a:fld>
            <a:endParaRPr lang="en-US" dirty="0"/>
          </a:p>
        </p:txBody>
      </p:sp>
    </p:spTree>
    <p:extLst>
      <p:ext uri="{BB962C8B-B14F-4D97-AF65-F5344CB8AC3E}">
        <p14:creationId xmlns:p14="http://schemas.microsoft.com/office/powerpoint/2010/main" val="2265067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4D4172-93C5-4F78-B480-BEDE199AC7C2}"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4B852C-0E89-4F78-B1A3-21136EEE5925}" type="slidenum">
              <a:rPr lang="en-US" smtClean="0"/>
              <a:t>‹#›</a:t>
            </a:fld>
            <a:endParaRPr lang="en-US" dirty="0"/>
          </a:p>
        </p:txBody>
      </p:sp>
    </p:spTree>
    <p:extLst>
      <p:ext uri="{BB962C8B-B14F-4D97-AF65-F5344CB8AC3E}">
        <p14:creationId xmlns:p14="http://schemas.microsoft.com/office/powerpoint/2010/main" val="24089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D7F10B-6EAE-4948-9D8E-FCCDFD17E11A}"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4B852C-0E89-4F78-B1A3-21136EEE5925}" type="slidenum">
              <a:rPr lang="en-US" smtClean="0"/>
              <a:t>‹#›</a:t>
            </a:fld>
            <a:endParaRPr lang="en-US" dirty="0"/>
          </a:p>
        </p:txBody>
      </p:sp>
    </p:spTree>
    <p:extLst>
      <p:ext uri="{BB962C8B-B14F-4D97-AF65-F5344CB8AC3E}">
        <p14:creationId xmlns:p14="http://schemas.microsoft.com/office/powerpoint/2010/main" val="3319174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CC105E-CD28-4DF6-A39F-E5F76EB7E521}"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4B852C-0E89-4F78-B1A3-21136EEE5925}" type="slidenum">
              <a:rPr lang="en-US" smtClean="0"/>
              <a:t>‹#›</a:t>
            </a:fld>
            <a:endParaRPr lang="en-US" dirty="0"/>
          </a:p>
        </p:txBody>
      </p:sp>
    </p:spTree>
    <p:extLst>
      <p:ext uri="{BB962C8B-B14F-4D97-AF65-F5344CB8AC3E}">
        <p14:creationId xmlns:p14="http://schemas.microsoft.com/office/powerpoint/2010/main" val="3362616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E9CA048-E100-4542-B463-5E5A7BC58491}" type="datetime1">
              <a:rPr lang="en-US" smtClean="0"/>
              <a:t>7/17/2023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4B852C-0E89-4F78-B1A3-21136EEE5925}" type="slidenum">
              <a:rPr lang="en-US" smtClean="0"/>
              <a:t>‹#›</a:t>
            </a:fld>
            <a:endParaRPr lang="en-US" dirty="0"/>
          </a:p>
        </p:txBody>
      </p:sp>
    </p:spTree>
    <p:extLst>
      <p:ext uri="{BB962C8B-B14F-4D97-AF65-F5344CB8AC3E}">
        <p14:creationId xmlns:p14="http://schemas.microsoft.com/office/powerpoint/2010/main" val="1687905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6418F1-08AD-47A7-A58A-D4E464FD539A}" type="datetime1">
              <a:rPr lang="en-US" smtClean="0"/>
              <a:t>7/17/2023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04B852C-0E89-4F78-B1A3-21136EEE5925}" type="slidenum">
              <a:rPr lang="en-US" smtClean="0"/>
              <a:t>‹#›</a:t>
            </a:fld>
            <a:endParaRPr lang="en-US" dirty="0"/>
          </a:p>
        </p:txBody>
      </p:sp>
    </p:spTree>
    <p:extLst>
      <p:ext uri="{BB962C8B-B14F-4D97-AF65-F5344CB8AC3E}">
        <p14:creationId xmlns:p14="http://schemas.microsoft.com/office/powerpoint/2010/main" val="2191041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04C92F1-0961-4CB1-8C95-6129202CEB95}" type="datetime1">
              <a:rPr lang="en-US" smtClean="0"/>
              <a:t>7/17/2023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04B852C-0E89-4F78-B1A3-21136EEE5925}" type="slidenum">
              <a:rPr lang="en-US" smtClean="0"/>
              <a:t>‹#›</a:t>
            </a:fld>
            <a:endParaRPr lang="en-US" dirty="0"/>
          </a:p>
        </p:txBody>
      </p:sp>
    </p:spTree>
    <p:extLst>
      <p:ext uri="{BB962C8B-B14F-4D97-AF65-F5344CB8AC3E}">
        <p14:creationId xmlns:p14="http://schemas.microsoft.com/office/powerpoint/2010/main" val="1749996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1D3DE-C147-476A-BE51-4C7E0BC45DDC}" type="datetime1">
              <a:rPr lang="en-US" smtClean="0"/>
              <a:t>7/17/2023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04B852C-0E89-4F78-B1A3-21136EEE5925}" type="slidenum">
              <a:rPr lang="en-US" smtClean="0"/>
              <a:t>‹#›</a:t>
            </a:fld>
            <a:endParaRPr lang="en-US" dirty="0"/>
          </a:p>
        </p:txBody>
      </p:sp>
    </p:spTree>
    <p:extLst>
      <p:ext uri="{BB962C8B-B14F-4D97-AF65-F5344CB8AC3E}">
        <p14:creationId xmlns:p14="http://schemas.microsoft.com/office/powerpoint/2010/main" val="308445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A8747A-4CA8-461D-9ECA-10BD706232CA}" type="datetime1">
              <a:rPr lang="en-US" smtClean="0"/>
              <a:t>7/17/2023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4B852C-0E89-4F78-B1A3-21136EEE5925}" type="slidenum">
              <a:rPr lang="en-US" smtClean="0"/>
              <a:t>‹#›</a:t>
            </a:fld>
            <a:endParaRPr lang="en-US" dirty="0"/>
          </a:p>
        </p:txBody>
      </p:sp>
    </p:spTree>
    <p:extLst>
      <p:ext uri="{BB962C8B-B14F-4D97-AF65-F5344CB8AC3E}">
        <p14:creationId xmlns:p14="http://schemas.microsoft.com/office/powerpoint/2010/main" val="2886757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7B9C928-C517-4887-A821-6753ACA7AAD4}" type="datetime1">
              <a:rPr lang="en-US" smtClean="0"/>
              <a:t>7/17/2023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4B852C-0E89-4F78-B1A3-21136EEE5925}" type="slidenum">
              <a:rPr lang="en-US" smtClean="0"/>
              <a:t>‹#›</a:t>
            </a:fld>
            <a:endParaRPr lang="en-US" dirty="0"/>
          </a:p>
        </p:txBody>
      </p:sp>
    </p:spTree>
    <p:extLst>
      <p:ext uri="{BB962C8B-B14F-4D97-AF65-F5344CB8AC3E}">
        <p14:creationId xmlns:p14="http://schemas.microsoft.com/office/powerpoint/2010/main" val="2867663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8E7BE4-5F14-4CF2-B5E9-540A0CD2D459}" type="datetime1">
              <a:rPr lang="en-US" smtClean="0"/>
              <a:t>7/17/2023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4B852C-0E89-4F78-B1A3-21136EEE5925}" type="slidenum">
              <a:rPr lang="en-US" smtClean="0"/>
              <a:t>‹#›</a:t>
            </a:fld>
            <a:endParaRPr lang="en-US" dirty="0"/>
          </a:p>
        </p:txBody>
      </p:sp>
    </p:spTree>
    <p:extLst>
      <p:ext uri="{BB962C8B-B14F-4D97-AF65-F5344CB8AC3E}">
        <p14:creationId xmlns:p14="http://schemas.microsoft.com/office/powerpoint/2010/main" val="2094648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lcb.wa.gov/laws/rulemaking-process-phases" TargetMode="Externa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lcb.wa.gov/laws/current-rulemaking-activity"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s://lcb.wa.gov/laws/rulemaking-faqs" TargetMode="External"/><Relationship Id="rId4" Type="http://schemas.openxmlformats.org/officeDocument/2006/relationships/hyperlink" Target="https://lcb.wa.gov/laws/rulemaking-process-phase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katherine.hoffman@lcb.wa.gov"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cb.wa.gov/sites/default/files/publications/rules/2021%20Proposed%20Rules/WSR%2021-11-035.pdf"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lcb.wa.gov/laws/alcohol-rulemaking-activity"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166" y="1759858"/>
            <a:ext cx="9153435" cy="2816153"/>
          </a:xfrm>
        </p:spPr>
        <p:txBody>
          <a:bodyPr>
            <a:normAutofit fontScale="90000"/>
          </a:bodyPr>
          <a:lstStyle/>
          <a:p>
            <a:br>
              <a:rPr lang="en-US" sz="3200" b="1" dirty="0"/>
            </a:br>
            <a:br>
              <a:rPr lang="en-US" sz="4000" b="1" dirty="0">
                <a:latin typeface="+mn-lt"/>
              </a:rPr>
            </a:br>
            <a:r>
              <a:rPr lang="en-US" sz="4000" b="1" dirty="0">
                <a:latin typeface="+mn-lt"/>
              </a:rPr>
              <a:t>ALCOHOL </a:t>
            </a:r>
            <a:r>
              <a:rPr lang="en-US" sz="4000" b="1" cap="all" dirty="0">
                <a:latin typeface="+mn-lt"/>
              </a:rPr>
              <a:t>TRADE AREAS</a:t>
            </a:r>
            <a:br>
              <a:rPr lang="en-US" sz="4000" b="1" cap="all" dirty="0">
                <a:latin typeface="+mn-lt"/>
              </a:rPr>
            </a:br>
            <a:r>
              <a:rPr lang="en-US" sz="4000" b="1" cap="all" dirty="0">
                <a:latin typeface="+mn-lt"/>
              </a:rPr>
              <a:t>WAC 314-02-1071</a:t>
            </a:r>
            <a:br>
              <a:rPr lang="en-US" sz="4000" b="1" cap="all" dirty="0">
                <a:latin typeface="+mn-lt"/>
              </a:rPr>
            </a:br>
            <a:r>
              <a:rPr lang="en-US" sz="3600" cap="all" dirty="0">
                <a:latin typeface="+mn-lt"/>
              </a:rPr>
              <a:t>Conceptual Draft Rules Review </a:t>
            </a:r>
            <a:br>
              <a:rPr lang="en-US" sz="3600" b="1" cap="all" dirty="0">
                <a:latin typeface="+mn-lt"/>
              </a:rPr>
            </a:br>
            <a:r>
              <a:rPr lang="en-US" sz="3600" cap="all" dirty="0">
                <a:solidFill>
                  <a:schemeClr val="accent2"/>
                </a:solidFill>
                <a:latin typeface="+mn-lt"/>
              </a:rPr>
              <a:t>In-PERSON OR LISTEN ONLY </a:t>
            </a:r>
            <a:r>
              <a:rPr lang="en-US" sz="3600" cap="all" dirty="0" err="1">
                <a:solidFill>
                  <a:schemeClr val="accent2"/>
                </a:solidFill>
                <a:latin typeface="+mn-lt"/>
              </a:rPr>
              <a:t>WorkSHOP</a:t>
            </a:r>
            <a:r>
              <a:rPr lang="en-US" sz="3600" cap="all" dirty="0">
                <a:solidFill>
                  <a:schemeClr val="accent2"/>
                </a:solidFill>
                <a:latin typeface="+mn-lt"/>
              </a:rPr>
              <a:t> </a:t>
            </a:r>
            <a:br>
              <a:rPr lang="en-US" sz="3600" b="1" dirty="0">
                <a:latin typeface="+mn-lt"/>
              </a:rPr>
            </a:br>
            <a:br>
              <a:rPr lang="en-US" sz="3600" b="1" dirty="0">
                <a:latin typeface="+mn-lt"/>
              </a:rPr>
            </a:br>
            <a:endParaRPr lang="en-US" sz="3600" b="1" dirty="0">
              <a:solidFill>
                <a:schemeClr val="tx1">
                  <a:lumMod val="95000"/>
                  <a:lumOff val="5000"/>
                </a:schemeClr>
              </a:solidFill>
              <a:latin typeface="+mn-lt"/>
            </a:endParaRPr>
          </a:p>
        </p:txBody>
      </p:sp>
      <p:sp>
        <p:nvSpPr>
          <p:cNvPr id="3" name="Subtitle 2"/>
          <p:cNvSpPr>
            <a:spLocks noGrp="1"/>
          </p:cNvSpPr>
          <p:nvPr>
            <p:ph type="subTitle" idx="1"/>
          </p:nvPr>
        </p:nvSpPr>
        <p:spPr>
          <a:xfrm>
            <a:off x="838200" y="5098142"/>
            <a:ext cx="5294850" cy="1439016"/>
          </a:xfrm>
        </p:spPr>
        <p:txBody>
          <a:bodyPr>
            <a:normAutofit/>
          </a:bodyPr>
          <a:lstStyle/>
          <a:p>
            <a:pPr algn="l">
              <a:lnSpc>
                <a:spcPct val="100000"/>
              </a:lnSpc>
              <a:spcBef>
                <a:spcPts val="0"/>
              </a:spcBef>
            </a:pPr>
            <a:r>
              <a:rPr lang="en-US" sz="2000" dirty="0"/>
              <a:t>Dr. Katherine Hoffman, </a:t>
            </a:r>
            <a:r>
              <a:rPr lang="en-US" sz="2000" i="1" dirty="0"/>
              <a:t>Research Manager</a:t>
            </a:r>
          </a:p>
          <a:p>
            <a:pPr algn="l">
              <a:lnSpc>
                <a:spcPct val="100000"/>
              </a:lnSpc>
              <a:spcBef>
                <a:spcPts val="0"/>
              </a:spcBef>
            </a:pPr>
            <a:r>
              <a:rPr lang="en-US" sz="2000" b="1" dirty="0"/>
              <a:t>Washington State Liquor and Cannabis Board</a:t>
            </a:r>
          </a:p>
          <a:p>
            <a:pPr algn="l">
              <a:lnSpc>
                <a:spcPct val="100000"/>
              </a:lnSpc>
              <a:spcBef>
                <a:spcPts val="0"/>
              </a:spcBef>
            </a:pPr>
            <a:r>
              <a:rPr lang="en-US" sz="2000" dirty="0"/>
              <a:t>1025 Union Avenue</a:t>
            </a:r>
          </a:p>
          <a:p>
            <a:pPr algn="l">
              <a:lnSpc>
                <a:spcPct val="100000"/>
              </a:lnSpc>
              <a:spcBef>
                <a:spcPts val="0"/>
              </a:spcBef>
            </a:pPr>
            <a:r>
              <a:rPr lang="en-US" sz="2000" dirty="0"/>
              <a:t>Olympia WA 98502</a:t>
            </a:r>
          </a:p>
          <a:p>
            <a:pPr algn="l">
              <a:lnSpc>
                <a:spcPct val="100000"/>
              </a:lnSpc>
              <a:spcBef>
                <a:spcPts val="0"/>
              </a:spcBef>
            </a:pPr>
            <a:endParaRPr lang="en-US" sz="2000" dirty="0"/>
          </a:p>
        </p:txBody>
      </p:sp>
      <p:sp>
        <p:nvSpPr>
          <p:cNvPr id="8" name="Rectangle 7"/>
          <p:cNvSpPr/>
          <p:nvPr/>
        </p:nvSpPr>
        <p:spPr>
          <a:xfrm>
            <a:off x="9094390" y="5126216"/>
            <a:ext cx="2191231" cy="461665"/>
          </a:xfrm>
          <a:prstGeom prst="rect">
            <a:avLst/>
          </a:prstGeom>
        </p:spPr>
        <p:txBody>
          <a:bodyPr wrap="square">
            <a:spAutoFit/>
          </a:bodyPr>
          <a:lstStyle/>
          <a:p>
            <a:r>
              <a:rPr lang="en-US" sz="2400" b="1" dirty="0"/>
              <a:t>July 18, 2023</a:t>
            </a:r>
            <a:endParaRPr lang="en-US" sz="2400" dirty="0"/>
          </a:p>
        </p:txBody>
      </p:sp>
      <p:pic>
        <p:nvPicPr>
          <p:cNvPr id="9"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81834"/>
            <a:ext cx="10447421" cy="1107643"/>
          </a:xfrm>
          <a:prstGeom prst="rect">
            <a:avLst/>
          </a:prstGeom>
        </p:spPr>
      </p:pic>
    </p:spTree>
    <p:extLst>
      <p:ext uri="{BB962C8B-B14F-4D97-AF65-F5344CB8AC3E}">
        <p14:creationId xmlns:p14="http://schemas.microsoft.com/office/powerpoint/2010/main" val="6299670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147020" y="1955677"/>
            <a:ext cx="4098758" cy="20003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550C13-C9CD-4D18-8DF9-EB0E95A374E5}"/>
              </a:ext>
            </a:extLst>
          </p:cNvPr>
          <p:cNvSpPr>
            <a:spLocks noGrp="1"/>
          </p:cNvSpPr>
          <p:nvPr>
            <p:ph type="title"/>
          </p:nvPr>
        </p:nvSpPr>
        <p:spPr>
          <a:xfrm>
            <a:off x="3211248" y="1599024"/>
            <a:ext cx="5913120" cy="627452"/>
          </a:xfrm>
        </p:spPr>
        <p:txBody>
          <a:bodyPr>
            <a:normAutofit fontScale="90000"/>
          </a:bodyPr>
          <a:lstStyle/>
          <a:p>
            <a:r>
              <a:rPr lang="en-US" b="1" dirty="0"/>
              <a:t>Phases of the Rulemaking Process</a:t>
            </a:r>
            <a:br>
              <a:rPr lang="en-US" b="1" dirty="0"/>
            </a:br>
            <a:endParaRPr lang="en-US" b="1" dirty="0"/>
          </a:p>
        </p:txBody>
      </p:sp>
      <p:sp>
        <p:nvSpPr>
          <p:cNvPr id="3" name="Content Placeholder 2">
            <a:extLst>
              <a:ext uri="{FF2B5EF4-FFF2-40B4-BE49-F238E27FC236}">
                <a16:creationId xmlns:a16="http://schemas.microsoft.com/office/drawing/2014/main" id="{F089C23D-F738-4060-88FE-2E0E624250E9}"/>
              </a:ext>
            </a:extLst>
          </p:cNvPr>
          <p:cNvSpPr>
            <a:spLocks noGrp="1"/>
          </p:cNvSpPr>
          <p:nvPr>
            <p:ph idx="1"/>
          </p:nvPr>
        </p:nvSpPr>
        <p:spPr>
          <a:xfrm>
            <a:off x="1423811" y="2366789"/>
            <a:ext cx="4106778" cy="4438900"/>
          </a:xfrm>
        </p:spPr>
        <p:txBody>
          <a:bodyPr>
            <a:normAutofit lnSpcReduction="10000"/>
          </a:bodyPr>
          <a:lstStyle/>
          <a:p>
            <a:r>
              <a:rPr lang="en-US" sz="2200" b="1" dirty="0"/>
              <a:t>The Inquiry Phase (CR-101)</a:t>
            </a:r>
          </a:p>
          <a:p>
            <a:pPr lvl="1"/>
            <a:r>
              <a:rPr lang="en-US" sz="1600" dirty="0"/>
              <a:t>Stakeholder Engagement</a:t>
            </a:r>
          </a:p>
          <a:p>
            <a:pPr lvl="1"/>
            <a:r>
              <a:rPr lang="en-US" sz="1600" dirty="0"/>
              <a:t>Rule Development, Drafting, and Analysis</a:t>
            </a:r>
          </a:p>
          <a:p>
            <a:pPr lvl="1"/>
            <a:r>
              <a:rPr lang="en-US" sz="1600" dirty="0"/>
              <a:t>See RCW 34.05.310</a:t>
            </a:r>
          </a:p>
          <a:p>
            <a:pPr marL="457200" lvl="1" indent="0">
              <a:buNone/>
            </a:pPr>
            <a:endParaRPr lang="en-US" sz="2000" dirty="0"/>
          </a:p>
          <a:p>
            <a:r>
              <a:rPr lang="en-US" sz="2200" b="1" dirty="0"/>
              <a:t>The Proposal Phase (CR-102)</a:t>
            </a:r>
          </a:p>
          <a:p>
            <a:pPr lvl="1"/>
            <a:r>
              <a:rPr lang="en-US" sz="1600" dirty="0"/>
              <a:t>Public Hearing/Comments</a:t>
            </a:r>
          </a:p>
          <a:p>
            <a:pPr lvl="1"/>
            <a:r>
              <a:rPr lang="en-US" sz="1600" dirty="0"/>
              <a:t>Agency Responds to Comments</a:t>
            </a:r>
          </a:p>
          <a:p>
            <a:pPr lvl="1"/>
            <a:r>
              <a:rPr lang="en-US" sz="1600" dirty="0"/>
              <a:t>See RCW 34.05.320</a:t>
            </a:r>
          </a:p>
          <a:p>
            <a:pPr marL="457200" lvl="1" indent="0">
              <a:buNone/>
            </a:pPr>
            <a:endParaRPr lang="en-US" sz="1600" dirty="0"/>
          </a:p>
          <a:p>
            <a:r>
              <a:rPr lang="en-US" sz="2200" b="1" dirty="0"/>
              <a:t>The Adoption Phase (CR-103)</a:t>
            </a:r>
          </a:p>
          <a:p>
            <a:pPr lvl="1"/>
            <a:r>
              <a:rPr lang="en-US" sz="1600" dirty="0"/>
              <a:t>Board Votes to Approve Rules</a:t>
            </a:r>
          </a:p>
          <a:p>
            <a:pPr lvl="1"/>
            <a:r>
              <a:rPr lang="en-US" sz="1600" dirty="0"/>
              <a:t>Rules Become Effective</a:t>
            </a:r>
          </a:p>
          <a:p>
            <a:pPr lvl="1"/>
            <a:r>
              <a:rPr lang="en-US" sz="1600" dirty="0"/>
              <a:t>See RCW 34.05.360</a:t>
            </a:r>
          </a:p>
          <a:p>
            <a:endParaRPr lang="en-US" dirty="0"/>
          </a:p>
        </p:txBody>
      </p:sp>
      <p:sp>
        <p:nvSpPr>
          <p:cNvPr id="4" name="Text Placeholder 3">
            <a:extLst>
              <a:ext uri="{FF2B5EF4-FFF2-40B4-BE49-F238E27FC236}">
                <a16:creationId xmlns:a16="http://schemas.microsoft.com/office/drawing/2014/main" id="{F3D3EB31-AD35-4233-A6F6-A262B1B4F3DA}"/>
              </a:ext>
            </a:extLst>
          </p:cNvPr>
          <p:cNvSpPr>
            <a:spLocks noGrp="1"/>
          </p:cNvSpPr>
          <p:nvPr>
            <p:ph type="body" sz="half" idx="2"/>
          </p:nvPr>
        </p:nvSpPr>
        <p:spPr>
          <a:xfrm>
            <a:off x="6387531" y="2820229"/>
            <a:ext cx="3514458" cy="3608645"/>
          </a:xfrm>
        </p:spPr>
        <p:txBody>
          <a:bodyPr>
            <a:normAutofit/>
          </a:bodyPr>
          <a:lstStyle/>
          <a:p>
            <a:r>
              <a:rPr lang="en-US" b="1" dirty="0">
                <a:hlinkClick r:id="rId2"/>
              </a:rPr>
              <a:t>There are typically three phases in agency rulemaking:</a:t>
            </a:r>
            <a:r>
              <a:rPr lang="en-US" dirty="0"/>
              <a:t> inquiry, proposal, and adoption.  (See chapter 34.05 RCW, the Administrative Procedure Act)</a:t>
            </a:r>
          </a:p>
          <a:p>
            <a:r>
              <a:rPr lang="en-US" dirty="0"/>
              <a:t>The rule development process may take several months to a couple of years to complete, depending on WSLCB resources, complexity of the issue, availability of data or information to complete any required analyses, and public interest in the rule.</a:t>
            </a:r>
          </a:p>
          <a:p>
            <a:endParaRPr lang="en-US" dirty="0"/>
          </a:p>
        </p:txBody>
      </p:sp>
      <p:sp>
        <p:nvSpPr>
          <p:cNvPr id="5" name="Slide Number Placeholder 4">
            <a:extLst>
              <a:ext uri="{FF2B5EF4-FFF2-40B4-BE49-F238E27FC236}">
                <a16:creationId xmlns:a16="http://schemas.microsoft.com/office/drawing/2014/main" id="{7605F5AA-605D-4B61-AC50-F7BCD7DCFE54}"/>
              </a:ext>
            </a:extLst>
          </p:cNvPr>
          <p:cNvSpPr>
            <a:spLocks noGrp="1"/>
          </p:cNvSpPr>
          <p:nvPr>
            <p:ph type="sldNum" sz="quarter" idx="4294967295"/>
          </p:nvPr>
        </p:nvSpPr>
        <p:spPr>
          <a:xfrm>
            <a:off x="13093121" y="5532438"/>
            <a:ext cx="480060" cy="365125"/>
          </a:xfrm>
        </p:spPr>
        <p:txBody>
          <a:bodyPr/>
          <a:lstStyle/>
          <a:p>
            <a:fld id="{C7E3E5F8-8E5E-41ED-BAE1-742722854BC8}" type="slidenum">
              <a:rPr lang="en-US" smtClean="0"/>
              <a:t>10</a:t>
            </a:fld>
            <a:endParaRPr lang="en-US" dirty="0"/>
          </a:p>
        </p:txBody>
      </p:sp>
      <p:pic>
        <p:nvPicPr>
          <p:cNvPr id="7"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8729" y="201162"/>
            <a:ext cx="9845842" cy="1107643"/>
          </a:xfrm>
          <a:prstGeom prst="rect">
            <a:avLst/>
          </a:prstGeom>
        </p:spPr>
      </p:pic>
    </p:spTree>
    <p:extLst>
      <p:ext uri="{BB962C8B-B14F-4D97-AF65-F5344CB8AC3E}">
        <p14:creationId xmlns:p14="http://schemas.microsoft.com/office/powerpoint/2010/main" val="202996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964769" y="3095359"/>
            <a:ext cx="3529739" cy="301097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474084"/>
            <a:ext cx="10447421" cy="1107643"/>
          </a:xfrm>
        </p:spPr>
      </p:pic>
      <p:sp>
        <p:nvSpPr>
          <p:cNvPr id="6" name="Rounded Rectangle 5"/>
          <p:cNvSpPr/>
          <p:nvPr/>
        </p:nvSpPr>
        <p:spPr>
          <a:xfrm>
            <a:off x="1538677" y="2376806"/>
            <a:ext cx="2370221" cy="718553"/>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CR-101 Pre-proposal Statement of Inquiry</a:t>
            </a:r>
          </a:p>
        </p:txBody>
      </p:sp>
      <p:sp>
        <p:nvSpPr>
          <p:cNvPr id="7" name="TextBox 6"/>
          <p:cNvSpPr txBox="1"/>
          <p:nvPr/>
        </p:nvSpPr>
        <p:spPr>
          <a:xfrm>
            <a:off x="886080" y="1972842"/>
            <a:ext cx="653256" cy="369332"/>
          </a:xfrm>
          <a:prstGeom prst="rect">
            <a:avLst/>
          </a:prstGeom>
          <a:noFill/>
        </p:spPr>
        <p:txBody>
          <a:bodyPr wrap="none" rtlCol="0">
            <a:spAutoFit/>
          </a:bodyPr>
          <a:lstStyle/>
          <a:p>
            <a:r>
              <a:rPr lang="en-US" b="1" i="1" dirty="0"/>
              <a:t>Start</a:t>
            </a:r>
          </a:p>
        </p:txBody>
      </p:sp>
      <p:sp>
        <p:nvSpPr>
          <p:cNvPr id="8" name="Rounded Rectangle 7"/>
          <p:cNvSpPr/>
          <p:nvPr/>
        </p:nvSpPr>
        <p:spPr>
          <a:xfrm>
            <a:off x="1696453" y="3489159"/>
            <a:ext cx="2145631" cy="553453"/>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Stakeholder engagement</a:t>
            </a:r>
          </a:p>
        </p:txBody>
      </p:sp>
      <p:sp>
        <p:nvSpPr>
          <p:cNvPr id="10" name="Rounded Rectangle 9"/>
          <p:cNvSpPr/>
          <p:nvPr/>
        </p:nvSpPr>
        <p:spPr>
          <a:xfrm>
            <a:off x="1696453" y="4387124"/>
            <a:ext cx="2145631" cy="102556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Rule development, drafting, and analysis</a:t>
            </a:r>
          </a:p>
        </p:txBody>
      </p:sp>
      <p:sp>
        <p:nvSpPr>
          <p:cNvPr id="11" name="Rounded Rectangle 10"/>
          <p:cNvSpPr/>
          <p:nvPr/>
        </p:nvSpPr>
        <p:spPr>
          <a:xfrm>
            <a:off x="4061253" y="2726976"/>
            <a:ext cx="3495496" cy="84329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CR-102 Proposal </a:t>
            </a:r>
          </a:p>
        </p:txBody>
      </p:sp>
      <p:sp>
        <p:nvSpPr>
          <p:cNvPr id="12" name="Rounded Rectangle 11"/>
          <p:cNvSpPr/>
          <p:nvPr/>
        </p:nvSpPr>
        <p:spPr>
          <a:xfrm>
            <a:off x="7969079" y="3656079"/>
            <a:ext cx="3102618" cy="9144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Public Hearing/Comments</a:t>
            </a:r>
          </a:p>
        </p:txBody>
      </p:sp>
      <p:sp>
        <p:nvSpPr>
          <p:cNvPr id="14" name="Rounded Rectangle 13"/>
          <p:cNvSpPr/>
          <p:nvPr/>
        </p:nvSpPr>
        <p:spPr>
          <a:xfrm>
            <a:off x="5809001" y="5031502"/>
            <a:ext cx="3102618" cy="9144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Agency Responds to Comments</a:t>
            </a:r>
          </a:p>
        </p:txBody>
      </p:sp>
      <p:sp>
        <p:nvSpPr>
          <p:cNvPr id="15" name="Rounded Rectangle 14"/>
          <p:cNvSpPr/>
          <p:nvPr/>
        </p:nvSpPr>
        <p:spPr>
          <a:xfrm>
            <a:off x="3738671" y="5890439"/>
            <a:ext cx="1678247" cy="70639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CR-103 Final Adoption </a:t>
            </a:r>
          </a:p>
        </p:txBody>
      </p:sp>
      <p:sp>
        <p:nvSpPr>
          <p:cNvPr id="18" name="Rectangle 17"/>
          <p:cNvSpPr/>
          <p:nvPr/>
        </p:nvSpPr>
        <p:spPr>
          <a:xfrm>
            <a:off x="5393652" y="6518515"/>
            <a:ext cx="784165" cy="369332"/>
          </a:xfrm>
          <a:prstGeom prst="rect">
            <a:avLst/>
          </a:prstGeom>
        </p:spPr>
        <p:txBody>
          <a:bodyPr wrap="square">
            <a:spAutoFit/>
          </a:bodyPr>
          <a:lstStyle/>
          <a:p>
            <a:pPr algn="ctr"/>
            <a:r>
              <a:rPr lang="en-US" b="1" i="1" dirty="0"/>
              <a:t>Finish</a:t>
            </a:r>
          </a:p>
        </p:txBody>
      </p:sp>
      <p:sp>
        <p:nvSpPr>
          <p:cNvPr id="22" name="Down Arrow 21"/>
          <p:cNvSpPr/>
          <p:nvPr/>
        </p:nvSpPr>
        <p:spPr>
          <a:xfrm>
            <a:off x="2481472" y="3152585"/>
            <a:ext cx="484632" cy="344512"/>
          </a:xfrm>
          <a:prstGeom prst="downArrow">
            <a:avLst>
              <a:gd name="adj1" fmla="val 16981"/>
              <a:gd name="adj2" fmla="val 4004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own Arrow 22"/>
          <p:cNvSpPr/>
          <p:nvPr/>
        </p:nvSpPr>
        <p:spPr>
          <a:xfrm>
            <a:off x="2481472" y="4051609"/>
            <a:ext cx="484632" cy="331212"/>
          </a:xfrm>
          <a:prstGeom prst="downArrow">
            <a:avLst>
              <a:gd name="adj1" fmla="val 16981"/>
              <a:gd name="adj2" fmla="val 569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Bent-Up Arrow 23"/>
          <p:cNvSpPr/>
          <p:nvPr/>
        </p:nvSpPr>
        <p:spPr>
          <a:xfrm>
            <a:off x="3842083" y="3582279"/>
            <a:ext cx="2090583" cy="1425212"/>
          </a:xfrm>
          <a:prstGeom prst="bentUpArrow">
            <a:avLst>
              <a:gd name="adj1" fmla="val 8754"/>
              <a:gd name="adj2" fmla="val 25000"/>
              <a:gd name="adj3" fmla="val 257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rot="19011164">
            <a:off x="7726763" y="2759462"/>
            <a:ext cx="484632" cy="978408"/>
          </a:xfrm>
          <a:prstGeom prst="downArrow">
            <a:avLst>
              <a:gd name="adj1" fmla="val 2169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27"/>
          <p:cNvSpPr/>
          <p:nvPr/>
        </p:nvSpPr>
        <p:spPr>
          <a:xfrm rot="2651916">
            <a:off x="9110479" y="4492876"/>
            <a:ext cx="432976" cy="982892"/>
          </a:xfrm>
          <a:prstGeom prst="downArrow">
            <a:avLst>
              <a:gd name="adj1" fmla="val 21698"/>
              <a:gd name="adj2" fmla="val 634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Bent-Up Arrow 28"/>
          <p:cNvSpPr/>
          <p:nvPr/>
        </p:nvSpPr>
        <p:spPr>
          <a:xfrm rot="16200000" flipH="1">
            <a:off x="5470108" y="5868701"/>
            <a:ext cx="677785" cy="784165"/>
          </a:xfrm>
          <a:prstGeom prst="bentUpArrow">
            <a:avLst>
              <a:gd name="adj1" fmla="val 15625"/>
              <a:gd name="adj2" fmla="val 25000"/>
              <a:gd name="adj3" fmla="val 244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117089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D32F8D6-0ECD-4A9E-A204-9159FEA94F39}"/>
              </a:ext>
            </a:extLst>
          </p:cNvPr>
          <p:cNvSpPr>
            <a:spLocks noGrp="1"/>
          </p:cNvSpPr>
          <p:nvPr>
            <p:ph type="title"/>
          </p:nvPr>
        </p:nvSpPr>
        <p:spPr>
          <a:xfrm>
            <a:off x="1991828" y="1623813"/>
            <a:ext cx="7772400" cy="910535"/>
          </a:xfrm>
        </p:spPr>
        <p:txBody>
          <a:bodyPr>
            <a:normAutofit fontScale="90000"/>
          </a:bodyPr>
          <a:lstStyle/>
          <a:p>
            <a:br>
              <a:rPr lang="en-US" sz="3100" b="1" dirty="0">
                <a:latin typeface="+mn-lt"/>
              </a:rPr>
            </a:br>
            <a:r>
              <a:rPr lang="en-US" sz="3100" b="1" dirty="0">
                <a:latin typeface="+mn-lt"/>
              </a:rPr>
              <a:t>Alcohol Trade Areas – </a:t>
            </a:r>
            <a:r>
              <a:rPr lang="en-US" sz="3100" b="1" u="sng" dirty="0">
                <a:latin typeface="+mn-lt"/>
              </a:rPr>
              <a:t>Estimated</a:t>
            </a:r>
            <a:r>
              <a:rPr lang="en-US" sz="3100" b="1" dirty="0">
                <a:latin typeface="+mn-lt"/>
              </a:rPr>
              <a:t> Rulemaking Timeline</a:t>
            </a:r>
            <a:br>
              <a:rPr lang="en-US" b="1" dirty="0">
                <a:latin typeface="+mn-lt"/>
              </a:rPr>
            </a:br>
            <a:endParaRPr lang="en-US" dirty="0">
              <a:latin typeface="+mn-lt"/>
            </a:endParaRPr>
          </a:p>
        </p:txBody>
      </p:sp>
      <p:graphicFrame>
        <p:nvGraphicFramePr>
          <p:cNvPr id="7" name="Table 6"/>
          <p:cNvGraphicFramePr>
            <a:graphicFrameLocks noGrp="1"/>
          </p:cNvGraphicFramePr>
          <p:nvPr>
            <p:extLst>
              <p:ext uri="{D42A27DB-BD31-4B8C-83A1-F6EECF244321}">
                <p14:modId xmlns:p14="http://schemas.microsoft.com/office/powerpoint/2010/main" val="2575495770"/>
              </p:ext>
            </p:extLst>
          </p:nvPr>
        </p:nvGraphicFramePr>
        <p:xfrm>
          <a:off x="2438271" y="3093205"/>
          <a:ext cx="7351058" cy="3263145"/>
        </p:xfrm>
        <a:graphic>
          <a:graphicData uri="http://schemas.openxmlformats.org/drawingml/2006/table">
            <a:tbl>
              <a:tblPr firstRow="1" firstCol="1" lastRow="1" lastCol="1" bandRow="1" bandCol="1">
                <a:tableStyleId>{5C22544A-7EE6-4342-B048-85BDC9FD1C3A}</a:tableStyleId>
              </a:tblPr>
              <a:tblGrid>
                <a:gridCol w="1462837">
                  <a:extLst>
                    <a:ext uri="{9D8B030D-6E8A-4147-A177-3AD203B41FA5}">
                      <a16:colId xmlns:a16="http://schemas.microsoft.com/office/drawing/2014/main" val="1272324548"/>
                    </a:ext>
                  </a:extLst>
                </a:gridCol>
                <a:gridCol w="5888221">
                  <a:extLst>
                    <a:ext uri="{9D8B030D-6E8A-4147-A177-3AD203B41FA5}">
                      <a16:colId xmlns:a16="http://schemas.microsoft.com/office/drawing/2014/main" val="1610800684"/>
                    </a:ext>
                  </a:extLst>
                </a:gridCol>
              </a:tblGrid>
              <a:tr h="579877">
                <a:tc>
                  <a:txBody>
                    <a:bodyPr/>
                    <a:lstStyle/>
                    <a:p>
                      <a:pPr marL="0" marR="0">
                        <a:spcBef>
                          <a:spcPts val="0"/>
                        </a:spcBef>
                        <a:spcAft>
                          <a:spcPts val="0"/>
                        </a:spcAft>
                      </a:pPr>
                      <a:r>
                        <a:rPr lang="en-US" sz="1600" b="1" kern="800" dirty="0">
                          <a:effectLst/>
                          <a:latin typeface="Calibri" panose="020F0502020204030204" pitchFamily="34" charset="0"/>
                          <a:cs typeface="Calibri" panose="020F0502020204030204" pitchFamily="34" charset="0"/>
                        </a:rPr>
                        <a:t>May 24, 2023</a:t>
                      </a:r>
                      <a:endParaRPr lang="en-US" sz="1600" b="1" dirty="0">
                        <a:effectLst/>
                        <a:latin typeface="Calibri" panose="020F0502020204030204" pitchFamily="34" charset="0"/>
                        <a:cs typeface="Calibri" panose="020F0502020204030204" pitchFamily="34" charset="0"/>
                      </a:endParaRPr>
                    </a:p>
                    <a:p>
                      <a:pPr marL="0" marR="0">
                        <a:spcBef>
                          <a:spcPts val="0"/>
                        </a:spcBef>
                        <a:spcAft>
                          <a:spcPts val="0"/>
                        </a:spcAft>
                      </a:pPr>
                      <a:r>
                        <a:rPr lang="en-US" sz="1600" b="1" kern="800" dirty="0">
                          <a:effectLst/>
                          <a:latin typeface="Calibri" panose="020F0502020204030204" pitchFamily="34" charset="0"/>
                          <a:cs typeface="Calibri" panose="020F0502020204030204" pitchFamily="34" charset="0"/>
                        </a:rPr>
                        <a:t> </a:t>
                      </a:r>
                      <a:endParaRPr lang="en-US"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6"/>
                    </a:solidFill>
                  </a:tcPr>
                </a:tc>
                <a:tc>
                  <a:txBody>
                    <a:bodyPr/>
                    <a:lstStyle/>
                    <a:p>
                      <a:pPr marL="0" marR="0">
                        <a:spcBef>
                          <a:spcPts val="0"/>
                        </a:spcBef>
                        <a:spcAft>
                          <a:spcPts val="0"/>
                        </a:spcAft>
                      </a:pPr>
                      <a:r>
                        <a:rPr lang="en-US" sz="1800" b="1" kern="800" dirty="0">
                          <a:effectLst/>
                          <a:latin typeface="Calibri" panose="020F0502020204030204" pitchFamily="34" charset="0"/>
                          <a:cs typeface="Calibri" panose="020F0502020204030204" pitchFamily="34" charset="0"/>
                        </a:rPr>
                        <a:t>CR 101 approved by the WSLCB and filed with the Office of the Code Reviser</a:t>
                      </a:r>
                      <a:r>
                        <a:rPr lang="en-US" sz="1800" b="1" kern="800" baseline="0" dirty="0">
                          <a:effectLst/>
                          <a:latin typeface="Calibri" panose="020F0502020204030204" pitchFamily="34" charset="0"/>
                          <a:cs typeface="Calibri" panose="020F0502020204030204" pitchFamily="34" charset="0"/>
                        </a:rPr>
                        <a:t> as WSR 23-11-160.</a:t>
                      </a:r>
                      <a:endParaRPr lang="en-US" sz="1800" b="1" dirty="0">
                        <a:effectLst/>
                        <a:latin typeface="Calibri" panose="020F0502020204030204" pitchFamily="34" charset="0"/>
                        <a:cs typeface="Calibri" panose="020F0502020204030204" pitchFamily="34" charset="0"/>
                      </a:endParaRPr>
                    </a:p>
                  </a:txBody>
                  <a:tcPr marL="68580" marR="68580" marT="0" marB="0">
                    <a:solidFill>
                      <a:schemeClr val="accent6"/>
                    </a:solidFill>
                  </a:tcPr>
                </a:tc>
                <a:extLst>
                  <a:ext uri="{0D108BD9-81ED-4DB2-BD59-A6C34878D82A}">
                    <a16:rowId xmlns:a16="http://schemas.microsoft.com/office/drawing/2014/main" val="1090683874"/>
                  </a:ext>
                </a:extLst>
              </a:tr>
              <a:tr h="495713">
                <a:tc>
                  <a:txBody>
                    <a:bodyPr/>
                    <a:lstStyle/>
                    <a:p>
                      <a:pPr marL="0" marR="0">
                        <a:spcBef>
                          <a:spcPts val="0"/>
                        </a:spcBef>
                        <a:spcAft>
                          <a:spcPts val="0"/>
                        </a:spcAft>
                      </a:pPr>
                      <a:r>
                        <a:rPr lang="en-US" sz="1600" b="1" kern="800" dirty="0">
                          <a:effectLst/>
                          <a:latin typeface="Calibri" panose="020F0502020204030204" pitchFamily="34" charset="0"/>
                          <a:cs typeface="Calibri" panose="020F0502020204030204" pitchFamily="34" charset="0"/>
                        </a:rPr>
                        <a:t>June 07, 2023</a:t>
                      </a:r>
                      <a:endParaRPr lang="en-US" sz="1600" b="1" dirty="0">
                        <a:effectLst/>
                        <a:latin typeface="Calibri" panose="020F0502020204030204" pitchFamily="34" charset="0"/>
                        <a:cs typeface="Calibri" panose="020F0502020204030204" pitchFamily="34" charset="0"/>
                      </a:endParaRPr>
                    </a:p>
                    <a:p>
                      <a:pPr marL="0" marR="0">
                        <a:spcBef>
                          <a:spcPts val="0"/>
                        </a:spcBef>
                        <a:spcAft>
                          <a:spcPts val="0"/>
                        </a:spcAft>
                      </a:pPr>
                      <a:r>
                        <a:rPr lang="en-US" sz="1600" b="1" kern="800" dirty="0">
                          <a:effectLst/>
                          <a:latin typeface="Calibri" panose="020F0502020204030204" pitchFamily="34" charset="0"/>
                          <a:cs typeface="Calibri" panose="020F0502020204030204" pitchFamily="34" charset="0"/>
                        </a:rPr>
                        <a:t> </a:t>
                      </a:r>
                      <a:endParaRPr lang="en-US"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6"/>
                    </a:solidFill>
                  </a:tcPr>
                </a:tc>
                <a:tc>
                  <a:txBody>
                    <a:bodyPr/>
                    <a:lstStyle/>
                    <a:p>
                      <a:pPr marL="0" marR="0">
                        <a:spcBef>
                          <a:spcPts val="0"/>
                        </a:spcBef>
                        <a:spcAft>
                          <a:spcPts val="0"/>
                        </a:spcAft>
                      </a:pPr>
                      <a:r>
                        <a:rPr lang="en-US" sz="1800" b="1" kern="800" dirty="0">
                          <a:effectLst/>
                          <a:latin typeface="Calibri" panose="020F0502020204030204" pitchFamily="34" charset="0"/>
                          <a:cs typeface="Calibri" panose="020F0502020204030204" pitchFamily="34" charset="0"/>
                        </a:rPr>
                        <a:t>Notice published in the Washington State Register under WSR 23-11.</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6"/>
                    </a:solidFill>
                  </a:tcPr>
                </a:tc>
                <a:extLst>
                  <a:ext uri="{0D108BD9-81ED-4DB2-BD59-A6C34878D82A}">
                    <a16:rowId xmlns:a16="http://schemas.microsoft.com/office/drawing/2014/main" val="1580929038"/>
                  </a:ext>
                </a:extLst>
              </a:tr>
              <a:tr h="488708">
                <a:tc>
                  <a:txBody>
                    <a:bodyPr/>
                    <a:lstStyle/>
                    <a:p>
                      <a:pPr marL="0" marR="0">
                        <a:spcBef>
                          <a:spcPts val="0"/>
                        </a:spcBef>
                        <a:spcAft>
                          <a:spcPts val="0"/>
                        </a:spcAft>
                      </a:pPr>
                      <a:r>
                        <a:rPr lang="en-US" sz="1600" b="1" kern="800" dirty="0">
                          <a:effectLst/>
                          <a:latin typeface="Calibri" panose="020F0502020204030204" pitchFamily="34" charset="0"/>
                          <a:cs typeface="Calibri" panose="020F0502020204030204" pitchFamily="34" charset="0"/>
                        </a:rPr>
                        <a:t>July 07, 2023</a:t>
                      </a:r>
                      <a:endParaRPr lang="en-US" sz="1600" b="1" dirty="0">
                        <a:effectLst/>
                        <a:latin typeface="Calibri" panose="020F0502020204030204" pitchFamily="34" charset="0"/>
                        <a:cs typeface="Calibri" panose="020F0502020204030204" pitchFamily="34" charset="0"/>
                      </a:endParaRPr>
                    </a:p>
                    <a:p>
                      <a:pPr marL="0" marR="0">
                        <a:spcBef>
                          <a:spcPts val="0"/>
                        </a:spcBef>
                        <a:spcAft>
                          <a:spcPts val="0"/>
                        </a:spcAft>
                      </a:pPr>
                      <a:r>
                        <a:rPr lang="en-US" sz="1600" b="1" kern="800" dirty="0">
                          <a:effectLst/>
                          <a:latin typeface="Calibri" panose="020F0502020204030204" pitchFamily="34" charset="0"/>
                          <a:cs typeface="Calibri" panose="020F0502020204030204" pitchFamily="34" charset="0"/>
                        </a:rPr>
                        <a:t> </a:t>
                      </a:r>
                      <a:endParaRPr lang="en-US"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6"/>
                    </a:solidFill>
                  </a:tcPr>
                </a:tc>
                <a:tc>
                  <a:txBody>
                    <a:bodyPr/>
                    <a:lstStyle/>
                    <a:p>
                      <a:pPr marL="0" marR="0">
                        <a:spcBef>
                          <a:spcPts val="0"/>
                        </a:spcBef>
                        <a:spcAft>
                          <a:spcPts val="0"/>
                        </a:spcAft>
                      </a:pPr>
                      <a:r>
                        <a:rPr lang="en-US" sz="1800" b="1" kern="800" dirty="0">
                          <a:effectLst/>
                          <a:latin typeface="Calibri" panose="020F0502020204030204" pitchFamily="34" charset="0"/>
                          <a:cs typeface="Calibri" panose="020F0502020204030204" pitchFamily="34" charset="0"/>
                        </a:rPr>
                        <a:t>Initial comment period ended.</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6"/>
                    </a:solidFill>
                  </a:tcPr>
                </a:tc>
                <a:extLst>
                  <a:ext uri="{0D108BD9-81ED-4DB2-BD59-A6C34878D82A}">
                    <a16:rowId xmlns:a16="http://schemas.microsoft.com/office/drawing/2014/main" val="717712283"/>
                  </a:ext>
                </a:extLst>
              </a:tr>
              <a:tr h="846638">
                <a:tc>
                  <a:txBody>
                    <a:bodyPr/>
                    <a:lstStyle/>
                    <a:p>
                      <a:r>
                        <a:rPr lang="en-US" sz="1600" b="1" baseline="0" dirty="0">
                          <a:latin typeface="Calibri" panose="020F0502020204030204" pitchFamily="34" charset="0"/>
                          <a:cs typeface="Calibri" panose="020F0502020204030204" pitchFamily="34" charset="0"/>
                        </a:rPr>
                        <a:t>July </a:t>
                      </a:r>
                      <a:r>
                        <a:rPr lang="en-US" sz="1600" b="1" dirty="0">
                          <a:latin typeface="Calibri" panose="020F0502020204030204" pitchFamily="34" charset="0"/>
                          <a:cs typeface="Calibri" panose="020F0502020204030204" pitchFamily="34" charset="0"/>
                        </a:rPr>
                        <a:t>2023</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baseline="0" dirty="0">
                          <a:latin typeface="Calibri" panose="020F0502020204030204" pitchFamily="34" charset="0"/>
                          <a:cs typeface="Calibri" panose="020F0502020204030204" pitchFamily="34" charset="0"/>
                        </a:rPr>
                        <a:t>Conceptual draft </a:t>
                      </a:r>
                      <a:r>
                        <a:rPr lang="en-US" sz="1800" b="1" dirty="0">
                          <a:latin typeface="Calibri" panose="020F0502020204030204" pitchFamily="34" charset="0"/>
                          <a:cs typeface="Calibri" panose="020F0502020204030204" pitchFamily="34" charset="0"/>
                        </a:rPr>
                        <a:t>rules are shared publicly through GovDelivery,</a:t>
                      </a:r>
                      <a:r>
                        <a:rPr lang="en-US" sz="1800" b="1" baseline="0" dirty="0">
                          <a:latin typeface="Calibri" panose="020F0502020204030204" pitchFamily="34" charset="0"/>
                          <a:cs typeface="Calibri" panose="020F0502020204030204" pitchFamily="34" charset="0"/>
                        </a:rPr>
                        <a:t> and Rules Workshops are held to gather public feedback. (Following the Rules Workshops, the WSLCB will review public feedback and consider whether to revise the conceptual draft rules before filing a CR 102 and moving to the rule proposal phase.)</a:t>
                      </a:r>
                      <a:endParaRPr lang="en-US" sz="1800" b="1" dirty="0">
                        <a:latin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505521908"/>
                  </a:ext>
                </a:extLst>
              </a:tr>
            </a:tbl>
          </a:graphicData>
        </a:graphic>
      </p:graphicFrame>
      <p:sp>
        <p:nvSpPr>
          <p:cNvPr id="8" name="TextBox 7"/>
          <p:cNvSpPr txBox="1"/>
          <p:nvPr/>
        </p:nvSpPr>
        <p:spPr>
          <a:xfrm>
            <a:off x="1991828" y="2456911"/>
            <a:ext cx="3535951"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The Inquiry Phase (CR-101)</a:t>
            </a:r>
          </a:p>
        </p:txBody>
      </p:sp>
      <p:sp>
        <p:nvSpPr>
          <p:cNvPr id="9" name="Right Arrow 8"/>
          <p:cNvSpPr/>
          <p:nvPr/>
        </p:nvSpPr>
        <p:spPr>
          <a:xfrm>
            <a:off x="1755263" y="4646070"/>
            <a:ext cx="640080" cy="43434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pic>
        <p:nvPicPr>
          <p:cNvPr id="10"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582" y="277260"/>
            <a:ext cx="9845842" cy="1107643"/>
          </a:xfrm>
          <a:prstGeom prst="rect">
            <a:avLst/>
          </a:prstGeom>
        </p:spPr>
      </p:pic>
      <p:sp>
        <p:nvSpPr>
          <p:cNvPr id="2" name="Slide Number Placeholder 1"/>
          <p:cNvSpPr>
            <a:spLocks noGrp="1"/>
          </p:cNvSpPr>
          <p:nvPr>
            <p:ph type="sldNum" sz="quarter" idx="12"/>
          </p:nvPr>
        </p:nvSpPr>
        <p:spPr/>
        <p:txBody>
          <a:bodyPr/>
          <a:lstStyle/>
          <a:p>
            <a:fld id="{804B852C-0E89-4F78-B1A3-21136EEE5925}" type="slidenum">
              <a:rPr lang="en-US" smtClean="0"/>
              <a:t>12</a:t>
            </a:fld>
            <a:endParaRPr lang="en-US" dirty="0"/>
          </a:p>
        </p:txBody>
      </p:sp>
    </p:spTree>
    <p:extLst>
      <p:ext uri="{BB962C8B-B14F-4D97-AF65-F5344CB8AC3E}">
        <p14:creationId xmlns:p14="http://schemas.microsoft.com/office/powerpoint/2010/main" val="607631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7E3E5F8-8E5E-41ED-BAE1-742722854BC8}" type="slidenum">
              <a:rPr lang="en-US" smtClean="0"/>
              <a:pPr/>
              <a:t>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879693590"/>
              </p:ext>
            </p:extLst>
          </p:nvPr>
        </p:nvGraphicFramePr>
        <p:xfrm>
          <a:off x="2129075" y="1621115"/>
          <a:ext cx="7805270" cy="2305965"/>
        </p:xfrm>
        <a:graphic>
          <a:graphicData uri="http://schemas.openxmlformats.org/drawingml/2006/table">
            <a:tbl>
              <a:tblPr firstRow="1" firstCol="1" lastRow="1" lastCol="1" bandRow="1" bandCol="1">
                <a:tableStyleId>{5C22544A-7EE6-4342-B048-85BDC9FD1C3A}</a:tableStyleId>
              </a:tblPr>
              <a:tblGrid>
                <a:gridCol w="1529976">
                  <a:extLst>
                    <a:ext uri="{9D8B030D-6E8A-4147-A177-3AD203B41FA5}">
                      <a16:colId xmlns:a16="http://schemas.microsoft.com/office/drawing/2014/main" val="1272324548"/>
                    </a:ext>
                  </a:extLst>
                </a:gridCol>
                <a:gridCol w="6275294">
                  <a:extLst>
                    <a:ext uri="{9D8B030D-6E8A-4147-A177-3AD203B41FA5}">
                      <a16:colId xmlns:a16="http://schemas.microsoft.com/office/drawing/2014/main" val="1610800684"/>
                    </a:ext>
                  </a:extLst>
                </a:gridCol>
              </a:tblGrid>
              <a:tr h="872559">
                <a:tc>
                  <a:txBody>
                    <a:bodyPr/>
                    <a:lstStyle/>
                    <a:p>
                      <a:pPr marL="0" marR="0">
                        <a:spcBef>
                          <a:spcPts val="0"/>
                        </a:spcBef>
                        <a:spcAft>
                          <a:spcPts val="0"/>
                        </a:spcAft>
                      </a:pPr>
                      <a:r>
                        <a:rPr lang="en-US" sz="1600" kern="800" dirty="0">
                          <a:effectLst/>
                          <a:latin typeface="Calibri" panose="020F0502020204030204" pitchFamily="34" charset="0"/>
                          <a:cs typeface="Calibri" panose="020F0502020204030204" pitchFamily="34" charset="0"/>
                        </a:rPr>
                        <a:t>August 30, 2023</a:t>
                      </a:r>
                      <a:endParaRPr lang="en-US" sz="1600" dirty="0">
                        <a:effectLst/>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cs typeface="Calibri" panose="020F0502020204030204" pitchFamily="34" charset="0"/>
                        </a:rPr>
                        <a:t> </a:t>
                      </a:r>
                    </a:p>
                    <a:p>
                      <a:pPr marL="0" marR="0">
                        <a:spcBef>
                          <a:spcPts val="0"/>
                        </a:spcBef>
                        <a:spcAft>
                          <a:spcPts val="0"/>
                        </a:spcAft>
                      </a:pPr>
                      <a:r>
                        <a:rPr lang="en-US" sz="1600" dirty="0">
                          <a:effectLst/>
                          <a:latin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1"/>
                    </a:solidFill>
                  </a:tcPr>
                </a:tc>
                <a:tc>
                  <a:txBody>
                    <a:bodyPr/>
                    <a:lstStyle/>
                    <a:p>
                      <a:pPr marL="0" marR="0">
                        <a:spcBef>
                          <a:spcPts val="0"/>
                        </a:spcBef>
                        <a:spcAft>
                          <a:spcPts val="0"/>
                        </a:spcAft>
                      </a:pPr>
                      <a:r>
                        <a:rPr lang="en-US" sz="1600" kern="800" dirty="0">
                          <a:effectLst/>
                          <a:latin typeface="Calibri" panose="020F0502020204030204" pitchFamily="34" charset="0"/>
                          <a:cs typeface="Calibri" panose="020F0502020204030204" pitchFamily="34" charset="0"/>
                        </a:rPr>
                        <a:t>WSLCB Staff will ask the Board for approval to file proposed rules (CR 102).</a:t>
                      </a:r>
                      <a:r>
                        <a:rPr lang="en-US" sz="1600" kern="800" baseline="0" dirty="0">
                          <a:effectLst/>
                          <a:latin typeface="Calibri" panose="020F0502020204030204" pitchFamily="34" charset="0"/>
                          <a:cs typeface="Calibri" panose="020F0502020204030204" pitchFamily="34" charset="0"/>
                        </a:rPr>
                        <a:t> </a:t>
                      </a:r>
                      <a:r>
                        <a:rPr lang="en-US" sz="1600" kern="1200" baseline="0" dirty="0">
                          <a:effectLst/>
                          <a:latin typeface="Calibri" panose="020F0502020204030204" pitchFamily="34" charset="0"/>
                          <a:cs typeface="Calibri" panose="020F0502020204030204" pitchFamily="34" charset="0"/>
                        </a:rPr>
                        <a:t>If approved, the </a:t>
                      </a:r>
                      <a:r>
                        <a:rPr lang="en-US" sz="1600" kern="800" dirty="0">
                          <a:effectLst/>
                          <a:latin typeface="Calibri" panose="020F0502020204030204" pitchFamily="34" charset="0"/>
                          <a:cs typeface="Calibri" panose="020F0502020204030204" pitchFamily="34" charset="0"/>
                        </a:rPr>
                        <a:t>WSLCB webpage will be updated and notice will be circulated to the rules distribution list</a:t>
                      </a:r>
                      <a:r>
                        <a:rPr lang="en-US" sz="1600" kern="800" baseline="0" dirty="0">
                          <a:effectLst/>
                          <a:latin typeface="Calibri" panose="020F0502020204030204" pitchFamily="34" charset="0"/>
                          <a:cs typeface="Calibri" panose="020F0502020204030204" pitchFamily="34" charset="0"/>
                        </a:rPr>
                        <a:t> through GovDelivery</a:t>
                      </a:r>
                      <a:r>
                        <a:rPr lang="en-US" sz="1600" kern="800" dirty="0">
                          <a:effectLst/>
                          <a:latin typeface="Calibri" panose="020F0502020204030204" pitchFamily="34" charset="0"/>
                          <a:cs typeface="Calibri" panose="020F0502020204030204" pitchFamily="34" charset="0"/>
                        </a:rPr>
                        <a:t>.</a:t>
                      </a:r>
                      <a:r>
                        <a:rPr lang="en-US" sz="1600" kern="1200" baseline="0" dirty="0">
                          <a:effectLst/>
                          <a:latin typeface="Calibri" panose="020F0502020204030204" pitchFamily="34" charset="0"/>
                          <a:cs typeface="Calibri" panose="020F0502020204030204" pitchFamily="34" charset="0"/>
                        </a:rPr>
                        <a:t> </a:t>
                      </a:r>
                      <a:r>
                        <a:rPr lang="en-US" sz="1600" kern="800" dirty="0">
                          <a:effectLst/>
                          <a:latin typeface="Calibri" panose="020F0502020204030204" pitchFamily="34" charset="0"/>
                          <a:cs typeface="Calibri" panose="020F0502020204030204" pitchFamily="34" charset="0"/>
                        </a:rPr>
                        <a:t>Formal comment period will begin.</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1"/>
                    </a:solidFill>
                  </a:tcPr>
                </a:tc>
                <a:extLst>
                  <a:ext uri="{0D108BD9-81ED-4DB2-BD59-A6C34878D82A}">
                    <a16:rowId xmlns:a16="http://schemas.microsoft.com/office/drawing/2014/main" val="1090683874"/>
                  </a:ext>
                </a:extLst>
              </a:tr>
              <a:tr h="770562">
                <a:tc>
                  <a:txBody>
                    <a:bodyPr/>
                    <a:lstStyle/>
                    <a:p>
                      <a:pPr marL="0" marR="0">
                        <a:spcBef>
                          <a:spcPts val="0"/>
                        </a:spcBef>
                        <a:spcAft>
                          <a:spcPts val="0"/>
                        </a:spcAft>
                      </a:pPr>
                      <a:r>
                        <a:rPr lang="en-US" sz="1600" kern="800" dirty="0">
                          <a:effectLst/>
                          <a:latin typeface="Calibri" panose="020F0502020204030204" pitchFamily="34" charset="0"/>
                          <a:cs typeface="Calibri" panose="020F0502020204030204" pitchFamily="34" charset="0"/>
                        </a:rPr>
                        <a:t>September 6, 2023</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800" dirty="0">
                          <a:effectLst/>
                          <a:latin typeface="Calibri" panose="020F0502020204030204" pitchFamily="34" charset="0"/>
                          <a:cs typeface="Calibri" panose="020F0502020204030204" pitchFamily="34" charset="0"/>
                        </a:rPr>
                        <a:t>Notice published in the Washington State Register under WSR 23-17.</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1"/>
                    </a:solidFill>
                  </a:tcPr>
                </a:tc>
                <a:extLst>
                  <a:ext uri="{0D108BD9-81ED-4DB2-BD59-A6C34878D82A}">
                    <a16:rowId xmlns:a16="http://schemas.microsoft.com/office/drawing/2014/main" val="1580929038"/>
                  </a:ext>
                </a:extLst>
              </a:tr>
              <a:tr h="560043">
                <a:tc>
                  <a:txBody>
                    <a:bodyPr/>
                    <a:lstStyle/>
                    <a:p>
                      <a:pPr marL="0" marR="0">
                        <a:spcBef>
                          <a:spcPts val="0"/>
                        </a:spcBef>
                        <a:spcAft>
                          <a:spcPts val="0"/>
                        </a:spcAft>
                      </a:pPr>
                      <a:r>
                        <a:rPr lang="en-US" sz="1600" kern="800" dirty="0">
                          <a:effectLst/>
                          <a:latin typeface="Calibri" panose="020F0502020204030204" pitchFamily="34" charset="0"/>
                          <a:ea typeface="Times New Roman" panose="02020603050405020304" pitchFamily="18" charset="0"/>
                          <a:cs typeface="Calibri" panose="020F0502020204030204" pitchFamily="34" charset="0"/>
                        </a:rPr>
                        <a:t>September 27, 2023</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marR="0">
                        <a:spcBef>
                          <a:spcPts val="0"/>
                        </a:spcBef>
                        <a:spcAft>
                          <a:spcPts val="0"/>
                        </a:spcAft>
                      </a:pPr>
                      <a:r>
                        <a:rPr lang="en-US" sz="1600" kern="800" dirty="0">
                          <a:effectLst/>
                          <a:latin typeface="Calibri" panose="020F0502020204030204" pitchFamily="34" charset="0"/>
                          <a:ea typeface="Times New Roman" panose="02020603050405020304" pitchFamily="18" charset="0"/>
                          <a:cs typeface="Calibri" panose="020F0502020204030204" pitchFamily="34" charset="0"/>
                        </a:rPr>
                        <a:t>Public hearing held and formal comment period ends.</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val="717712283"/>
                  </a:ext>
                </a:extLst>
              </a:tr>
            </a:tbl>
          </a:graphicData>
        </a:graphic>
      </p:graphicFrame>
      <p:sp>
        <p:nvSpPr>
          <p:cNvPr id="8" name="TextBox 7"/>
          <p:cNvSpPr txBox="1"/>
          <p:nvPr/>
        </p:nvSpPr>
        <p:spPr>
          <a:xfrm>
            <a:off x="1597393" y="1165048"/>
            <a:ext cx="3535680"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The Proposal Phase (CR-102)</a:t>
            </a:r>
          </a:p>
        </p:txBody>
      </p:sp>
      <p:graphicFrame>
        <p:nvGraphicFramePr>
          <p:cNvPr id="2" name="Table 1"/>
          <p:cNvGraphicFramePr>
            <a:graphicFrameLocks noGrp="1"/>
          </p:cNvGraphicFramePr>
          <p:nvPr>
            <p:extLst>
              <p:ext uri="{D42A27DB-BD31-4B8C-83A1-F6EECF244321}">
                <p14:modId xmlns:p14="http://schemas.microsoft.com/office/powerpoint/2010/main" val="4251154893"/>
              </p:ext>
            </p:extLst>
          </p:nvPr>
        </p:nvGraphicFramePr>
        <p:xfrm>
          <a:off x="2129075" y="4526644"/>
          <a:ext cx="7805270" cy="2266923"/>
        </p:xfrm>
        <a:graphic>
          <a:graphicData uri="http://schemas.openxmlformats.org/drawingml/2006/table">
            <a:tbl>
              <a:tblPr firstRow="1" firstCol="1" lastRow="1" lastCol="1" bandRow="1" bandCol="1">
                <a:tableStyleId>{5C22544A-7EE6-4342-B048-85BDC9FD1C3A}</a:tableStyleId>
              </a:tblPr>
              <a:tblGrid>
                <a:gridCol w="1529976">
                  <a:extLst>
                    <a:ext uri="{9D8B030D-6E8A-4147-A177-3AD203B41FA5}">
                      <a16:colId xmlns:a16="http://schemas.microsoft.com/office/drawing/2014/main" val="506080628"/>
                    </a:ext>
                  </a:extLst>
                </a:gridCol>
                <a:gridCol w="6275294">
                  <a:extLst>
                    <a:ext uri="{9D8B030D-6E8A-4147-A177-3AD203B41FA5}">
                      <a16:colId xmlns:a16="http://schemas.microsoft.com/office/drawing/2014/main" val="4082622511"/>
                    </a:ext>
                  </a:extLst>
                </a:gridCol>
              </a:tblGrid>
              <a:tr h="0">
                <a:tc>
                  <a:txBody>
                    <a:bodyPr/>
                    <a:lstStyle/>
                    <a:p>
                      <a:pPr marL="0" marR="0">
                        <a:spcBef>
                          <a:spcPts val="0"/>
                        </a:spcBef>
                        <a:spcAft>
                          <a:spcPts val="0"/>
                        </a:spcAft>
                      </a:pPr>
                      <a:r>
                        <a:rPr lang="en-US" sz="1600" kern="800" dirty="0">
                          <a:effectLst/>
                          <a:latin typeface="Calibri" panose="020F0502020204030204" pitchFamily="34" charset="0"/>
                          <a:ea typeface="Times New Roman" panose="02020603050405020304" pitchFamily="18" charset="0"/>
                          <a:cs typeface="Calibri" panose="020F0502020204030204" pitchFamily="34" charset="0"/>
                        </a:rPr>
                        <a:t>October 11, 2023</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2"/>
                    </a:solidFill>
                  </a:tcPr>
                </a:tc>
                <a:tc>
                  <a:txBody>
                    <a:bodyPr/>
                    <a:lstStyle/>
                    <a:p>
                      <a:pPr marL="0" marR="0">
                        <a:spcBef>
                          <a:spcPts val="0"/>
                        </a:spcBef>
                        <a:spcAft>
                          <a:spcPts val="0"/>
                        </a:spcAft>
                      </a:pPr>
                      <a:r>
                        <a:rPr lang="en-US" sz="1600" kern="800" dirty="0">
                          <a:effectLst/>
                          <a:latin typeface="Calibri" panose="020F0502020204030204" pitchFamily="34" charset="0"/>
                          <a:ea typeface="Times New Roman" panose="02020603050405020304" pitchFamily="18" charset="0"/>
                          <a:cs typeface="Calibri" panose="020F0502020204030204" pitchFamily="34" charset="0"/>
                        </a:rPr>
                        <a:t>WSLCB Staff will</a:t>
                      </a:r>
                      <a:r>
                        <a:rPr lang="en-US" sz="1600" kern="800" baseline="0" dirty="0">
                          <a:effectLst/>
                          <a:latin typeface="Calibri" panose="020F0502020204030204" pitchFamily="34" charset="0"/>
                          <a:ea typeface="Times New Roman" panose="02020603050405020304" pitchFamily="18" charset="0"/>
                          <a:cs typeface="Calibri" panose="020F0502020204030204" pitchFamily="34" charset="0"/>
                        </a:rPr>
                        <a:t> ask the Board to </a:t>
                      </a:r>
                      <a:r>
                        <a:rPr lang="en-US" sz="1600" kern="800" dirty="0">
                          <a:effectLst/>
                          <a:latin typeface="Calibri" panose="020F0502020204030204" pitchFamily="34" charset="0"/>
                          <a:ea typeface="Times New Roman" panose="02020603050405020304" pitchFamily="18" charset="0"/>
                          <a:cs typeface="Calibri" panose="020F0502020204030204" pitchFamily="34" charset="0"/>
                        </a:rPr>
                        <a:t>adopt final rules (CR 103), if no substantive changes need to be made to the rule proposal. A concise explanatory statement will be provided to individuals offering comment during the formal comment period under RCW 34.05.325.</a:t>
                      </a:r>
                      <a:r>
                        <a:rPr lang="en-US" sz="1600" kern="1200" baseline="0" dirty="0">
                          <a:effectLst/>
                          <a:latin typeface="Calibri" panose="020F0502020204030204" pitchFamily="34" charset="0"/>
                          <a:ea typeface="Times New Roman" panose="02020603050405020304" pitchFamily="18" charset="0"/>
                          <a:cs typeface="Calibri" panose="020F0502020204030204" pitchFamily="34" charset="0"/>
                        </a:rPr>
                        <a:t> The </a:t>
                      </a:r>
                      <a:r>
                        <a:rPr lang="en-US" sz="1600" kern="800" dirty="0">
                          <a:effectLst/>
                          <a:latin typeface="Calibri" panose="020F0502020204030204" pitchFamily="34" charset="0"/>
                          <a:ea typeface="Times New Roman" panose="02020603050405020304" pitchFamily="18" charset="0"/>
                          <a:cs typeface="Calibri" panose="020F0502020204030204" pitchFamily="34" charset="0"/>
                        </a:rPr>
                        <a:t>CR 103 and adopted rules will be filed with the Office of the Code Reviser.</a:t>
                      </a:r>
                      <a:r>
                        <a:rPr lang="en-US" sz="1600" kern="1200" baseline="0" dirty="0">
                          <a:effectLst/>
                          <a:latin typeface="Calibri" panose="020F0502020204030204" pitchFamily="34" charset="0"/>
                          <a:ea typeface="Times New Roman" panose="02020603050405020304" pitchFamily="18" charset="0"/>
                          <a:cs typeface="Calibri" panose="020F0502020204030204" pitchFamily="34" charset="0"/>
                        </a:rPr>
                        <a:t> The </a:t>
                      </a:r>
                      <a:r>
                        <a:rPr lang="en-US" sz="1600" kern="800" dirty="0">
                          <a:effectLst/>
                          <a:latin typeface="Calibri" panose="020F0502020204030204" pitchFamily="34" charset="0"/>
                          <a:ea typeface="Times New Roman" panose="02020603050405020304" pitchFamily="18" charset="0"/>
                          <a:cs typeface="Calibri" panose="020F0502020204030204" pitchFamily="34" charset="0"/>
                        </a:rPr>
                        <a:t>WSLCB webpage will be updated and notice</a:t>
                      </a:r>
                      <a:r>
                        <a:rPr lang="en-US" sz="1600" kern="800" baseline="0" dirty="0">
                          <a:effectLst/>
                          <a:latin typeface="Calibri" panose="020F0502020204030204" pitchFamily="34" charset="0"/>
                          <a:ea typeface="Times New Roman" panose="02020603050405020304" pitchFamily="18" charset="0"/>
                          <a:cs typeface="Calibri" panose="020F0502020204030204" pitchFamily="34" charset="0"/>
                        </a:rPr>
                        <a:t> will be </a:t>
                      </a:r>
                      <a:r>
                        <a:rPr lang="en-US" sz="1600" kern="800" dirty="0">
                          <a:effectLst/>
                          <a:latin typeface="Calibri" panose="020F0502020204030204" pitchFamily="34" charset="0"/>
                          <a:ea typeface="Times New Roman" panose="02020603050405020304" pitchFamily="18" charset="0"/>
                          <a:cs typeface="Calibri" panose="020F0502020204030204" pitchFamily="34" charset="0"/>
                        </a:rPr>
                        <a:t>circulated to the rules distribution list through</a:t>
                      </a:r>
                      <a:r>
                        <a:rPr lang="en-US" sz="1600" kern="800" baseline="0" dirty="0">
                          <a:effectLst/>
                          <a:latin typeface="Calibri" panose="020F0502020204030204" pitchFamily="34" charset="0"/>
                          <a:ea typeface="Times New Roman" panose="02020603050405020304" pitchFamily="18" charset="0"/>
                          <a:cs typeface="Calibri" panose="020F0502020204030204" pitchFamily="34" charset="0"/>
                        </a:rPr>
                        <a:t> GovDelivery</a:t>
                      </a:r>
                      <a:r>
                        <a:rPr lang="en-US" sz="1600" kern="800" dirty="0">
                          <a:effectLst/>
                          <a:latin typeface="Calibri" panose="020F0502020204030204" pitchFamily="34" charset="0"/>
                          <a:ea typeface="Times New Roman" panose="02020603050405020304" pitchFamily="18" charset="0"/>
                          <a:cs typeface="Calibri" panose="020F0502020204030204" pitchFamily="34" charset="0"/>
                        </a:rPr>
                        <a:t>.</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2"/>
                    </a:solidFill>
                  </a:tcPr>
                </a:tc>
                <a:extLst>
                  <a:ext uri="{0D108BD9-81ED-4DB2-BD59-A6C34878D82A}">
                    <a16:rowId xmlns:a16="http://schemas.microsoft.com/office/drawing/2014/main" val="4048096089"/>
                  </a:ext>
                </a:extLst>
              </a:tr>
              <a:tr h="560043">
                <a:tc>
                  <a:txBody>
                    <a:bodyPr/>
                    <a:lstStyle/>
                    <a:p>
                      <a:pPr marL="0" marR="0">
                        <a:spcBef>
                          <a:spcPts val="0"/>
                        </a:spcBef>
                        <a:spcAft>
                          <a:spcPts val="0"/>
                        </a:spcAft>
                      </a:pPr>
                      <a:r>
                        <a:rPr lang="en-US" sz="1600" kern="800" dirty="0">
                          <a:effectLst/>
                          <a:latin typeface="Calibri" panose="020F0502020204030204" pitchFamily="34" charset="0"/>
                          <a:ea typeface="Times New Roman" panose="02020603050405020304" pitchFamily="18" charset="0"/>
                          <a:cs typeface="Calibri" panose="020F0502020204030204" pitchFamily="34" charset="0"/>
                        </a:rPr>
                        <a:t>November 11, 2023</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2"/>
                    </a:solidFill>
                  </a:tcPr>
                </a:tc>
                <a:tc>
                  <a:txBody>
                    <a:bodyPr/>
                    <a:lstStyle/>
                    <a:p>
                      <a:pPr marL="0" marR="0">
                        <a:spcBef>
                          <a:spcPts val="0"/>
                        </a:spcBef>
                        <a:spcAft>
                          <a:spcPts val="0"/>
                        </a:spcAft>
                      </a:pPr>
                      <a:r>
                        <a:rPr lang="en-US" sz="1600" kern="800" dirty="0">
                          <a:effectLst/>
                          <a:latin typeface="Calibri" panose="020F0502020204030204" pitchFamily="34" charset="0"/>
                          <a:ea typeface="Times New Roman" panose="02020603050405020304" pitchFamily="18" charset="0"/>
                          <a:cs typeface="Calibri" panose="020F0502020204030204" pitchFamily="34" charset="0"/>
                        </a:rPr>
                        <a:t>The rules are effective 31 days after filing unless otherwise specified. See RCW 34.05.380(2).</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solidFill>
                      <a:schemeClr val="accent2"/>
                    </a:solidFill>
                  </a:tcPr>
                </a:tc>
                <a:extLst>
                  <a:ext uri="{0D108BD9-81ED-4DB2-BD59-A6C34878D82A}">
                    <a16:rowId xmlns:a16="http://schemas.microsoft.com/office/drawing/2014/main" val="3784062987"/>
                  </a:ext>
                </a:extLst>
              </a:tr>
            </a:tbl>
          </a:graphicData>
        </a:graphic>
      </p:graphicFrame>
      <p:sp>
        <p:nvSpPr>
          <p:cNvPr id="9" name="TextBox 8"/>
          <p:cNvSpPr txBox="1"/>
          <p:nvPr/>
        </p:nvSpPr>
        <p:spPr>
          <a:xfrm>
            <a:off x="1597393" y="4061158"/>
            <a:ext cx="3535680"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The Adoption Phase (CR-103)</a:t>
            </a:r>
          </a:p>
        </p:txBody>
      </p:sp>
      <p:pic>
        <p:nvPicPr>
          <p:cNvPr id="10"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8789" y="57405"/>
            <a:ext cx="9845842" cy="1107643"/>
          </a:xfrm>
          <a:prstGeom prst="rect">
            <a:avLst/>
          </a:prstGeom>
        </p:spPr>
      </p:pic>
    </p:spTree>
    <p:extLst>
      <p:ext uri="{BB962C8B-B14F-4D97-AF65-F5344CB8AC3E}">
        <p14:creationId xmlns:p14="http://schemas.microsoft.com/office/powerpoint/2010/main" val="2718557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br>
              <a:rPr lang="en-US" dirty="0"/>
            </a:br>
            <a:endParaRPr lang="en-US" dirty="0"/>
          </a:p>
        </p:txBody>
      </p:sp>
      <p:sp>
        <p:nvSpPr>
          <p:cNvPr id="7" name="TextBox 6"/>
          <p:cNvSpPr txBox="1"/>
          <p:nvPr/>
        </p:nvSpPr>
        <p:spPr>
          <a:xfrm>
            <a:off x="1009901" y="2576604"/>
            <a:ext cx="9759114" cy="1754326"/>
          </a:xfrm>
          <a:prstGeom prst="rect">
            <a:avLst/>
          </a:prstGeom>
          <a:noFill/>
        </p:spPr>
        <p:txBody>
          <a:bodyPr wrap="square" rtlCol="0">
            <a:spAutoFit/>
          </a:bodyPr>
          <a:lstStyle/>
          <a:p>
            <a:pPr algn="ctr"/>
            <a:r>
              <a:rPr lang="en-US" sz="3600" b="1" dirty="0"/>
              <a:t>Review of Conceptual Draft Rules</a:t>
            </a:r>
          </a:p>
          <a:p>
            <a:endParaRPr lang="en-US" sz="2400" b="1" dirty="0"/>
          </a:p>
          <a:p>
            <a:endParaRPr lang="en-US" sz="2400" b="1" dirty="0"/>
          </a:p>
          <a:p>
            <a:endParaRPr lang="en-US" sz="2400" b="1" dirty="0"/>
          </a:p>
        </p:txBody>
      </p:sp>
      <p:sp>
        <p:nvSpPr>
          <p:cNvPr id="3" name="Slide Number Placeholder 2"/>
          <p:cNvSpPr>
            <a:spLocks noGrp="1"/>
          </p:cNvSpPr>
          <p:nvPr>
            <p:ph type="sldNum" sz="quarter" idx="12"/>
          </p:nvPr>
        </p:nvSpPr>
        <p:spPr/>
        <p:txBody>
          <a:bodyPr/>
          <a:lstStyle/>
          <a:p>
            <a:fld id="{804B852C-0E89-4F78-B1A3-21136EEE5925}" type="slidenum">
              <a:rPr lang="en-US" smtClean="0"/>
              <a:t>14</a:t>
            </a:fld>
            <a:endParaRPr lang="en-US" dirty="0"/>
          </a:p>
        </p:txBody>
      </p:sp>
      <p:pic>
        <p:nvPicPr>
          <p:cNvPr id="8"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74084"/>
            <a:ext cx="10447421" cy="1107643"/>
          </a:xfrm>
          <a:prstGeom prst="rect">
            <a:avLst/>
          </a:prstGeom>
        </p:spPr>
      </p:pic>
    </p:spTree>
    <p:extLst>
      <p:ext uri="{BB962C8B-B14F-4D97-AF65-F5344CB8AC3E}">
        <p14:creationId xmlns:p14="http://schemas.microsoft.com/office/powerpoint/2010/main" val="36421593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br>
              <a:rPr lang="en-US" dirty="0"/>
            </a:br>
            <a:endParaRPr lang="en-US" dirty="0"/>
          </a:p>
        </p:txBody>
      </p:sp>
      <p:sp>
        <p:nvSpPr>
          <p:cNvPr id="7" name="TextBox 6"/>
          <p:cNvSpPr txBox="1"/>
          <p:nvPr/>
        </p:nvSpPr>
        <p:spPr>
          <a:xfrm>
            <a:off x="1009901" y="2576604"/>
            <a:ext cx="9759114" cy="1754326"/>
          </a:xfrm>
          <a:prstGeom prst="rect">
            <a:avLst/>
          </a:prstGeom>
          <a:noFill/>
        </p:spPr>
        <p:txBody>
          <a:bodyPr wrap="square" rtlCol="0">
            <a:spAutoFit/>
          </a:bodyPr>
          <a:lstStyle/>
          <a:p>
            <a:pPr algn="ctr"/>
            <a:r>
              <a:rPr lang="en-US" sz="3600" b="1" dirty="0"/>
              <a:t>Feedback </a:t>
            </a:r>
          </a:p>
          <a:p>
            <a:endParaRPr lang="en-US" sz="2400" b="1" dirty="0"/>
          </a:p>
          <a:p>
            <a:endParaRPr lang="en-US" sz="2400" b="1" dirty="0"/>
          </a:p>
          <a:p>
            <a:endParaRPr lang="en-US" sz="2400" b="1" dirty="0"/>
          </a:p>
        </p:txBody>
      </p:sp>
      <p:sp>
        <p:nvSpPr>
          <p:cNvPr id="3" name="Slide Number Placeholder 2"/>
          <p:cNvSpPr>
            <a:spLocks noGrp="1"/>
          </p:cNvSpPr>
          <p:nvPr>
            <p:ph type="sldNum" sz="quarter" idx="12"/>
          </p:nvPr>
        </p:nvSpPr>
        <p:spPr/>
        <p:txBody>
          <a:bodyPr/>
          <a:lstStyle/>
          <a:p>
            <a:fld id="{804B852C-0E89-4F78-B1A3-21136EEE5925}" type="slidenum">
              <a:rPr lang="en-US" smtClean="0"/>
              <a:t>15</a:t>
            </a:fld>
            <a:endParaRPr lang="en-US" dirty="0"/>
          </a:p>
        </p:txBody>
      </p:sp>
      <p:pic>
        <p:nvPicPr>
          <p:cNvPr id="8"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74084"/>
            <a:ext cx="10447421" cy="1107643"/>
          </a:xfrm>
          <a:prstGeom prst="rect">
            <a:avLst/>
          </a:prstGeom>
        </p:spPr>
      </p:pic>
    </p:spTree>
    <p:extLst>
      <p:ext uri="{BB962C8B-B14F-4D97-AF65-F5344CB8AC3E}">
        <p14:creationId xmlns:p14="http://schemas.microsoft.com/office/powerpoint/2010/main" val="29165368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3079" y="505608"/>
            <a:ext cx="9845842" cy="1107643"/>
          </a:xfrm>
          <a:prstGeom prst="rect">
            <a:avLst/>
          </a:prstGeom>
        </p:spPr>
      </p:pic>
      <p:sp>
        <p:nvSpPr>
          <p:cNvPr id="3" name="TextBox 2"/>
          <p:cNvSpPr txBox="1"/>
          <p:nvPr/>
        </p:nvSpPr>
        <p:spPr>
          <a:xfrm>
            <a:off x="2485562" y="2397610"/>
            <a:ext cx="6350513" cy="2369880"/>
          </a:xfrm>
          <a:prstGeom prst="rect">
            <a:avLst/>
          </a:prstGeom>
          <a:noFill/>
        </p:spPr>
        <p:txBody>
          <a:bodyPr wrap="square" rtlCol="0">
            <a:spAutoFit/>
          </a:bodyPr>
          <a:lstStyle/>
          <a:p>
            <a:pPr algn="ctr"/>
            <a:endParaRPr lang="en-US" sz="2800" b="1" dirty="0"/>
          </a:p>
          <a:p>
            <a:pPr algn="ctr"/>
            <a:r>
              <a:rPr lang="en-US" sz="4000" b="1" dirty="0"/>
              <a:t>Wrap up</a:t>
            </a:r>
          </a:p>
          <a:p>
            <a:pPr algn="ctr"/>
            <a:endParaRPr lang="en-US" sz="4000" b="1" dirty="0"/>
          </a:p>
          <a:p>
            <a:pPr algn="ctr"/>
            <a:r>
              <a:rPr lang="en-US" sz="4000" b="1" dirty="0"/>
              <a:t>Next steps</a:t>
            </a:r>
          </a:p>
        </p:txBody>
      </p:sp>
      <p:sp>
        <p:nvSpPr>
          <p:cNvPr id="4" name="Slide Number Placeholder 3"/>
          <p:cNvSpPr>
            <a:spLocks noGrp="1"/>
          </p:cNvSpPr>
          <p:nvPr>
            <p:ph type="sldNum" sz="quarter" idx="12"/>
          </p:nvPr>
        </p:nvSpPr>
        <p:spPr/>
        <p:txBody>
          <a:bodyPr/>
          <a:lstStyle/>
          <a:p>
            <a:fld id="{804B852C-0E89-4F78-B1A3-21136EEE5925}" type="slidenum">
              <a:rPr lang="en-US" smtClean="0"/>
              <a:t>16</a:t>
            </a:fld>
            <a:endParaRPr lang="en-US" dirty="0"/>
          </a:p>
        </p:txBody>
      </p:sp>
    </p:spTree>
    <p:extLst>
      <p:ext uri="{BB962C8B-B14F-4D97-AF65-F5344CB8AC3E}">
        <p14:creationId xmlns:p14="http://schemas.microsoft.com/office/powerpoint/2010/main" val="1521985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474084"/>
            <a:ext cx="9845842" cy="1107643"/>
          </a:xfrm>
        </p:spPr>
      </p:pic>
      <p:sp>
        <p:nvSpPr>
          <p:cNvPr id="6" name="Text Placeholder 2">
            <a:extLst>
              <a:ext uri="{FF2B5EF4-FFF2-40B4-BE49-F238E27FC236}">
                <a16:creationId xmlns:a16="http://schemas.microsoft.com/office/drawing/2014/main" id="{5612B584-30DC-478A-8670-2106B71F199C}"/>
              </a:ext>
            </a:extLst>
          </p:cNvPr>
          <p:cNvSpPr txBox="1">
            <a:spLocks/>
          </p:cNvSpPr>
          <p:nvPr/>
        </p:nvSpPr>
        <p:spPr>
          <a:xfrm>
            <a:off x="796074" y="2309829"/>
            <a:ext cx="9818226" cy="478917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400" dirty="0"/>
          </a:p>
          <a:p>
            <a:pPr marL="0" indent="0">
              <a:buNone/>
            </a:pPr>
            <a:r>
              <a:rPr lang="en-US" sz="1500" b="1" i="1" dirty="0">
                <a:solidFill>
                  <a:schemeClr val="accent2"/>
                </a:solidFill>
              </a:rPr>
              <a:t>WSLCB Rulemaking Resources</a:t>
            </a:r>
          </a:p>
          <a:p>
            <a:pPr marL="285750" indent="-285750"/>
            <a:r>
              <a:rPr lang="en-US" sz="1400" b="1" dirty="0"/>
              <a:t>Current Rulemaking Activity</a:t>
            </a:r>
            <a:r>
              <a:rPr lang="en-US" sz="1400" dirty="0"/>
              <a:t>: </a:t>
            </a:r>
            <a:r>
              <a:rPr lang="en-US" sz="1400" dirty="0">
                <a:hlinkClick r:id="rId3"/>
              </a:rPr>
              <a:t>https://lcb.wa.gov/laws/current-rulemaking-activity</a:t>
            </a:r>
            <a:endParaRPr lang="en-US" sz="1400" dirty="0"/>
          </a:p>
          <a:p>
            <a:pPr marL="285750" indent="-285750"/>
            <a:r>
              <a:rPr lang="en-US" sz="1400" b="1" dirty="0"/>
              <a:t>Rulemaking Process—Phases</a:t>
            </a:r>
            <a:r>
              <a:rPr lang="en-US" sz="1400" dirty="0"/>
              <a:t>: </a:t>
            </a:r>
            <a:r>
              <a:rPr lang="en-US" sz="1400" dirty="0">
                <a:hlinkClick r:id="rId4"/>
              </a:rPr>
              <a:t>https://lcb.wa.gov/laws/rulemaking-process-phases</a:t>
            </a:r>
            <a:endParaRPr lang="en-US" sz="1400" dirty="0"/>
          </a:p>
          <a:p>
            <a:pPr marL="285750" indent="-285750"/>
            <a:r>
              <a:rPr lang="en-US" sz="1400" b="1" dirty="0"/>
              <a:t>Rulemaking FAQs</a:t>
            </a:r>
            <a:r>
              <a:rPr lang="en-US" sz="1400" dirty="0"/>
              <a:t>: </a:t>
            </a:r>
            <a:r>
              <a:rPr lang="en-US" sz="1400" dirty="0">
                <a:hlinkClick r:id="rId5"/>
              </a:rPr>
              <a:t>https://lcb.wa.gov/laws/rulemaking-faqs</a:t>
            </a:r>
            <a:endParaRPr lang="en-US" sz="1200" dirty="0"/>
          </a:p>
          <a:p>
            <a:endParaRPr lang="en-US" sz="1200" dirty="0"/>
          </a:p>
          <a:p>
            <a:endParaRPr lang="en-US" sz="1200" dirty="0"/>
          </a:p>
          <a:p>
            <a:endParaRPr lang="en-US" sz="1200" dirty="0"/>
          </a:p>
          <a:p>
            <a:endParaRPr lang="en-US" sz="1200" dirty="0"/>
          </a:p>
          <a:p>
            <a:endParaRPr lang="en-US" dirty="0"/>
          </a:p>
        </p:txBody>
      </p:sp>
      <p:sp>
        <p:nvSpPr>
          <p:cNvPr id="7" name="Title 1">
            <a:extLst>
              <a:ext uri="{FF2B5EF4-FFF2-40B4-BE49-F238E27FC236}">
                <a16:creationId xmlns:a16="http://schemas.microsoft.com/office/drawing/2014/main" id="{CD32F8D6-0ECD-4A9E-A204-9159FEA94F39}"/>
              </a:ext>
            </a:extLst>
          </p:cNvPr>
          <p:cNvSpPr>
            <a:spLocks noGrp="1"/>
          </p:cNvSpPr>
          <p:nvPr>
            <p:ph type="title"/>
          </p:nvPr>
        </p:nvSpPr>
        <p:spPr>
          <a:xfrm>
            <a:off x="838200" y="1794496"/>
            <a:ext cx="3437223" cy="709263"/>
          </a:xfrm>
        </p:spPr>
        <p:txBody>
          <a:bodyPr>
            <a:normAutofit fontScale="90000"/>
          </a:bodyPr>
          <a:lstStyle/>
          <a:p>
            <a:r>
              <a:rPr lang="en-US" sz="4000" b="1" dirty="0"/>
              <a:t>Resources</a:t>
            </a:r>
            <a:br>
              <a:rPr lang="en-US" b="1" dirty="0"/>
            </a:br>
            <a:endParaRPr lang="en-US" dirty="0"/>
          </a:p>
        </p:txBody>
      </p:sp>
    </p:spTree>
    <p:extLst>
      <p:ext uri="{BB962C8B-B14F-4D97-AF65-F5344CB8AC3E}">
        <p14:creationId xmlns:p14="http://schemas.microsoft.com/office/powerpoint/2010/main" val="387528187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3079" y="505608"/>
            <a:ext cx="9845842" cy="1107643"/>
          </a:xfrm>
          <a:prstGeom prst="rect">
            <a:avLst/>
          </a:prstGeom>
        </p:spPr>
      </p:pic>
      <p:sp>
        <p:nvSpPr>
          <p:cNvPr id="3" name="TextBox 2"/>
          <p:cNvSpPr txBox="1"/>
          <p:nvPr/>
        </p:nvSpPr>
        <p:spPr>
          <a:xfrm>
            <a:off x="1432940" y="2388476"/>
            <a:ext cx="7908758" cy="2646878"/>
          </a:xfrm>
          <a:prstGeom prst="rect">
            <a:avLst/>
          </a:prstGeom>
          <a:noFill/>
        </p:spPr>
        <p:txBody>
          <a:bodyPr wrap="square" rtlCol="0">
            <a:spAutoFit/>
          </a:bodyPr>
          <a:lstStyle/>
          <a:p>
            <a:r>
              <a:rPr lang="en-US" sz="5400" b="1" dirty="0"/>
              <a:t>Thank you!</a:t>
            </a:r>
          </a:p>
          <a:p>
            <a:endParaRPr lang="en-US" sz="2000" dirty="0"/>
          </a:p>
          <a:p>
            <a:endParaRPr lang="en-US" sz="2000" dirty="0"/>
          </a:p>
          <a:p>
            <a:r>
              <a:rPr lang="en-US" sz="2400" dirty="0"/>
              <a:t>Dr. Kathy Hoffman, Research Manager</a:t>
            </a:r>
          </a:p>
          <a:p>
            <a:r>
              <a:rPr lang="en-US" sz="2400" dirty="0">
                <a:hlinkClick r:id="rId3"/>
              </a:rPr>
              <a:t>katherine.hoffman@lcb.wa.gov</a:t>
            </a:r>
            <a:endParaRPr lang="en-US" sz="2400" dirty="0"/>
          </a:p>
          <a:p>
            <a:endParaRPr lang="en-US" sz="2400" dirty="0"/>
          </a:p>
        </p:txBody>
      </p:sp>
      <p:sp>
        <p:nvSpPr>
          <p:cNvPr id="4" name="Slide Number Placeholder 3"/>
          <p:cNvSpPr>
            <a:spLocks noGrp="1"/>
          </p:cNvSpPr>
          <p:nvPr>
            <p:ph type="sldNum" sz="quarter" idx="12"/>
          </p:nvPr>
        </p:nvSpPr>
        <p:spPr/>
        <p:txBody>
          <a:bodyPr/>
          <a:lstStyle/>
          <a:p>
            <a:fld id="{804B852C-0E89-4F78-B1A3-21136EEE5925}" type="slidenum">
              <a:rPr lang="en-US" smtClean="0"/>
              <a:t>18</a:t>
            </a:fld>
            <a:endParaRPr lang="en-US" dirty="0"/>
          </a:p>
        </p:txBody>
      </p:sp>
    </p:spTree>
    <p:extLst>
      <p:ext uri="{BB962C8B-B14F-4D97-AF65-F5344CB8AC3E}">
        <p14:creationId xmlns:p14="http://schemas.microsoft.com/office/powerpoint/2010/main" val="875292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br>
              <a:rPr lang="en-US" dirty="0"/>
            </a:br>
            <a:endParaRPr lang="en-US" dirty="0"/>
          </a:p>
        </p:txBody>
      </p:sp>
      <p:sp>
        <p:nvSpPr>
          <p:cNvPr id="7" name="TextBox 6"/>
          <p:cNvSpPr txBox="1"/>
          <p:nvPr/>
        </p:nvSpPr>
        <p:spPr>
          <a:xfrm>
            <a:off x="1070811" y="2094003"/>
            <a:ext cx="9845842" cy="3447098"/>
          </a:xfrm>
          <a:prstGeom prst="rect">
            <a:avLst/>
          </a:prstGeom>
          <a:noFill/>
        </p:spPr>
        <p:txBody>
          <a:bodyPr wrap="square" rtlCol="0">
            <a:spAutoFit/>
          </a:bodyPr>
          <a:lstStyle/>
          <a:p>
            <a:r>
              <a:rPr lang="en-US" sz="2400" b="1" u="sng" dirty="0"/>
              <a:t>Overall meeting goal: </a:t>
            </a:r>
            <a:r>
              <a:rPr lang="en-US" sz="2400" b="1" dirty="0">
                <a:solidFill>
                  <a:schemeClr val="accent2"/>
                </a:solidFill>
              </a:rPr>
              <a:t>To engage with our community, industry, Tribal partners and other interested parties to review conceptual draft rules.</a:t>
            </a:r>
          </a:p>
          <a:p>
            <a:r>
              <a:rPr lang="en-US" b="1" i="1" dirty="0"/>
              <a:t> </a:t>
            </a:r>
            <a:endParaRPr lang="en-US" sz="2800" b="1" dirty="0"/>
          </a:p>
          <a:p>
            <a:pPr algn="ctr"/>
            <a:endParaRPr lang="en-US" sz="2800" b="1" dirty="0"/>
          </a:p>
          <a:p>
            <a:pPr algn="ctr"/>
            <a:r>
              <a:rPr lang="en-US" sz="2800" b="1" i="1" dirty="0"/>
              <a:t>Today’s meeting intentions: </a:t>
            </a:r>
          </a:p>
          <a:p>
            <a:pPr marL="285750" lvl="0" indent="-285750">
              <a:buFont typeface="Arial" panose="020B0604020202020204" pitchFamily="34" charset="0"/>
              <a:buChar char="•"/>
            </a:pPr>
            <a:r>
              <a:rPr lang="en-US" sz="2400" dirty="0"/>
              <a:t>Share and discuss conceptual draft rules related to alcohol trade areas as described in WAC 314-02-1071;</a:t>
            </a:r>
          </a:p>
          <a:p>
            <a:pPr marL="285750" lvl="0" indent="-285750">
              <a:buFont typeface="Arial" panose="020B0604020202020204" pitchFamily="34" charset="0"/>
              <a:buChar char="•"/>
            </a:pPr>
            <a:r>
              <a:rPr lang="en-US" sz="2400" dirty="0"/>
              <a:t>Elicit feedback in a structured fashion; and</a:t>
            </a:r>
          </a:p>
          <a:p>
            <a:pPr marL="285750" lvl="0" indent="-285750">
              <a:buFont typeface="Arial" panose="020B0604020202020204" pitchFamily="34" charset="0"/>
              <a:buChar char="•"/>
            </a:pPr>
            <a:r>
              <a:rPr lang="en-US" sz="2400" dirty="0"/>
              <a:t>Discuss next steps. </a:t>
            </a:r>
          </a:p>
        </p:txBody>
      </p:sp>
      <p:sp>
        <p:nvSpPr>
          <p:cNvPr id="3" name="Slide Number Placeholder 2"/>
          <p:cNvSpPr>
            <a:spLocks noGrp="1"/>
          </p:cNvSpPr>
          <p:nvPr>
            <p:ph type="sldNum" sz="quarter" idx="12"/>
          </p:nvPr>
        </p:nvSpPr>
        <p:spPr/>
        <p:txBody>
          <a:bodyPr/>
          <a:lstStyle/>
          <a:p>
            <a:fld id="{804B852C-0E89-4F78-B1A3-21136EEE5925}" type="slidenum">
              <a:rPr lang="en-US" smtClean="0"/>
              <a:t>2</a:t>
            </a:fld>
            <a:endParaRPr lang="en-US" dirty="0"/>
          </a:p>
        </p:txBody>
      </p:sp>
      <p:pic>
        <p:nvPicPr>
          <p:cNvPr id="8"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74084"/>
            <a:ext cx="10447421" cy="1107643"/>
          </a:xfrm>
          <a:prstGeom prst="rect">
            <a:avLst/>
          </a:prstGeom>
        </p:spPr>
      </p:pic>
    </p:spTree>
    <p:extLst>
      <p:ext uri="{BB962C8B-B14F-4D97-AF65-F5344CB8AC3E}">
        <p14:creationId xmlns:p14="http://schemas.microsoft.com/office/powerpoint/2010/main" val="232942225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474084"/>
            <a:ext cx="10447421" cy="1107643"/>
          </a:xfrm>
        </p:spPr>
      </p:pic>
      <p:sp>
        <p:nvSpPr>
          <p:cNvPr id="7" name="TextBox 6"/>
          <p:cNvSpPr txBox="1"/>
          <p:nvPr/>
        </p:nvSpPr>
        <p:spPr>
          <a:xfrm>
            <a:off x="838200" y="1865906"/>
            <a:ext cx="5172352" cy="3077766"/>
          </a:xfrm>
          <a:prstGeom prst="rect">
            <a:avLst/>
          </a:prstGeom>
          <a:noFill/>
        </p:spPr>
        <p:txBody>
          <a:bodyPr wrap="square" rtlCol="0">
            <a:spAutoFit/>
          </a:bodyPr>
          <a:lstStyle/>
          <a:p>
            <a:r>
              <a:rPr lang="en-US" b="1" i="1" u="sng" dirty="0"/>
              <a:t>Why are we here?</a:t>
            </a:r>
            <a:endParaRPr lang="en-US" sz="2000" b="1" i="1" u="sng" dirty="0"/>
          </a:p>
          <a:p>
            <a:pPr marL="285750" indent="-285750">
              <a:buFont typeface="Arial" panose="020B0604020202020204" pitchFamily="34" charset="0"/>
              <a:buChar char="•"/>
            </a:pPr>
            <a:r>
              <a:rPr lang="en-US" sz="1600" dirty="0"/>
              <a:t>WAC 314-02-1071 describes how the term “trade area” is determined for purposes of spirits retail license location.</a:t>
            </a:r>
          </a:p>
          <a:p>
            <a:pPr lvl="1"/>
            <a:endParaRPr lang="en-US" sz="1600" dirty="0"/>
          </a:p>
          <a:p>
            <a:pPr marL="285750" indent="-285750">
              <a:buFont typeface="Arial" panose="020B0604020202020204" pitchFamily="34" charset="0"/>
              <a:buChar char="•"/>
            </a:pPr>
            <a:r>
              <a:rPr lang="en-US" sz="1600" dirty="0"/>
              <a:t>The WSLCB is currently in the CR-101 inquiry phase of the rulemaking process to review WAC 314-02-1071. A </a:t>
            </a:r>
            <a:r>
              <a:rPr lang="en-US" sz="1600" u="sng" dirty="0">
                <a:hlinkClick r:id="rId3"/>
              </a:rPr>
              <a:t>Preproposal Statement of Inquiry (CR-101)</a:t>
            </a:r>
            <a:r>
              <a:rPr lang="en-US" sz="1600" dirty="0"/>
              <a:t> was filed on May 24, 2023.</a:t>
            </a:r>
          </a:p>
          <a:p>
            <a:r>
              <a:rPr lang="en-US" sz="1600" dirty="0"/>
              <a:t> </a:t>
            </a:r>
          </a:p>
          <a:p>
            <a:pPr marL="285750" indent="-285750">
              <a:buFont typeface="Arial" panose="020B0604020202020204" pitchFamily="34" charset="0"/>
              <a:buChar char="•"/>
            </a:pPr>
            <a:r>
              <a:rPr lang="en-US" sz="1600" dirty="0"/>
              <a:t>Your feedback during today’s workshop will help inform and shape the rules. </a:t>
            </a:r>
          </a:p>
        </p:txBody>
      </p:sp>
      <p:pic>
        <p:nvPicPr>
          <p:cNvPr id="5" name="Picture 4"/>
          <p:cNvPicPr>
            <a:picLocks noChangeAspect="1"/>
          </p:cNvPicPr>
          <p:nvPr/>
        </p:nvPicPr>
        <p:blipFill>
          <a:blip r:embed="rId4"/>
          <a:stretch>
            <a:fillRect/>
          </a:stretch>
        </p:blipFill>
        <p:spPr>
          <a:xfrm>
            <a:off x="6989149" y="1799647"/>
            <a:ext cx="3694140" cy="4752896"/>
          </a:xfrm>
          <a:prstGeom prst="rect">
            <a:avLst/>
          </a:prstGeom>
          <a:effectLst>
            <a:outerShdw blurRad="50800" dist="50800" dir="5400000" sx="107000" sy="107000" algn="ctr" rotWithShape="0">
              <a:srgbClr val="000000">
                <a:alpha val="43137"/>
              </a:srgbClr>
            </a:outerShdw>
          </a:effectLst>
          <a:scene3d>
            <a:camera prst="orthographicFront"/>
            <a:lightRig rig="threePt" dir="t">
              <a:rot lat="0" lon="0" rev="0"/>
            </a:lightRig>
          </a:scene3d>
          <a:sp3d prstMaterial="matte">
            <a:bevelT w="63500"/>
          </a:sp3d>
        </p:spPr>
      </p:pic>
      <p:sp>
        <p:nvSpPr>
          <p:cNvPr id="3" name="Slide Number Placeholder 2"/>
          <p:cNvSpPr>
            <a:spLocks noGrp="1"/>
          </p:cNvSpPr>
          <p:nvPr>
            <p:ph type="sldNum" sz="quarter" idx="12"/>
          </p:nvPr>
        </p:nvSpPr>
        <p:spPr/>
        <p:txBody>
          <a:bodyPr/>
          <a:lstStyle/>
          <a:p>
            <a:fld id="{804B852C-0E89-4F78-B1A3-21136EEE5925}" type="slidenum">
              <a:rPr lang="en-US" smtClean="0"/>
              <a:t>3</a:t>
            </a:fld>
            <a:endParaRPr lang="en-US" dirty="0"/>
          </a:p>
        </p:txBody>
      </p:sp>
      <p:pic>
        <p:nvPicPr>
          <p:cNvPr id="9" name="Picture 8" descr="Text&#10;&#10;Description automatically generated">
            <a:extLst>
              <a:ext uri="{FF2B5EF4-FFF2-40B4-BE49-F238E27FC236}">
                <a16:creationId xmlns:a16="http://schemas.microsoft.com/office/drawing/2014/main" id="{9D05E258-98DD-16BC-AA7A-C482028D6C6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47643" y="1799647"/>
            <a:ext cx="5190700" cy="4861212"/>
          </a:xfrm>
          <a:prstGeom prst="rect">
            <a:avLst/>
          </a:prstGeom>
        </p:spPr>
      </p:pic>
    </p:spTree>
    <p:extLst>
      <p:ext uri="{BB962C8B-B14F-4D97-AF65-F5344CB8AC3E}">
        <p14:creationId xmlns:p14="http://schemas.microsoft.com/office/powerpoint/2010/main" val="24691571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477959"/>
            <a:ext cx="10447421" cy="1107643"/>
          </a:xfrm>
        </p:spPr>
      </p:pic>
      <p:sp>
        <p:nvSpPr>
          <p:cNvPr id="3" name="Rectangle 2"/>
          <p:cNvSpPr/>
          <p:nvPr/>
        </p:nvSpPr>
        <p:spPr>
          <a:xfrm>
            <a:off x="838200" y="2107156"/>
            <a:ext cx="4259179" cy="3662541"/>
          </a:xfrm>
          <a:prstGeom prst="rect">
            <a:avLst/>
          </a:prstGeom>
        </p:spPr>
        <p:txBody>
          <a:bodyPr wrap="square">
            <a:spAutoFit/>
          </a:bodyPr>
          <a:lstStyle/>
          <a:p>
            <a:r>
              <a:rPr lang="en-US" sz="2400" b="1" i="1" u="sng" dirty="0"/>
              <a:t>How will data be collected, shared, and presented to decision makers?</a:t>
            </a:r>
          </a:p>
          <a:p>
            <a:pPr marL="342900" indent="-342900">
              <a:buFont typeface="Arial" panose="020B0604020202020204" pitchFamily="34" charset="0"/>
              <a:buChar char="•"/>
            </a:pPr>
            <a:r>
              <a:rPr lang="en-US" sz="2000" dirty="0"/>
              <a:t>The comments and feedback we receive today will be added to a table, organized by theme, and analyzed.</a:t>
            </a:r>
          </a:p>
          <a:p>
            <a:pPr marL="342900" indent="-342900">
              <a:buFont typeface="Arial" panose="020B0604020202020204" pitchFamily="34" charset="0"/>
              <a:buChar char="•"/>
            </a:pPr>
            <a:r>
              <a:rPr lang="en-US" sz="2000" dirty="0"/>
              <a:t>The table will be presented to the Board for review and will be published on the </a:t>
            </a:r>
            <a:r>
              <a:rPr lang="en-US" sz="2000" dirty="0">
                <a:hlinkClick r:id="rId3"/>
              </a:rPr>
              <a:t>LCB website </a:t>
            </a:r>
            <a:r>
              <a:rPr lang="en-US" sz="2000" dirty="0"/>
              <a:t>at a later date. </a:t>
            </a:r>
          </a:p>
        </p:txBody>
      </p:sp>
      <p:pic>
        <p:nvPicPr>
          <p:cNvPr id="5" name="Picture 4"/>
          <p:cNvPicPr>
            <a:picLocks noChangeAspect="1"/>
          </p:cNvPicPr>
          <p:nvPr/>
        </p:nvPicPr>
        <p:blipFill rotWithShape="1">
          <a:blip r:embed="rId4"/>
          <a:srcRect t="1302"/>
          <a:stretch/>
        </p:blipFill>
        <p:spPr>
          <a:xfrm>
            <a:off x="5203639" y="2179213"/>
            <a:ext cx="6081982" cy="3547817"/>
          </a:xfrm>
          <a:prstGeom prst="rect">
            <a:avLst/>
          </a:prstGeom>
          <a:ln w="123825">
            <a:solidFill>
              <a:srgbClr val="002060">
                <a:alpha val="66000"/>
              </a:srgbClr>
            </a:solidFill>
          </a:ln>
        </p:spPr>
      </p:pic>
      <p:sp>
        <p:nvSpPr>
          <p:cNvPr id="6" name="Slide Number Placeholder 5"/>
          <p:cNvSpPr>
            <a:spLocks noGrp="1"/>
          </p:cNvSpPr>
          <p:nvPr>
            <p:ph type="sldNum" sz="quarter" idx="12"/>
          </p:nvPr>
        </p:nvSpPr>
        <p:spPr/>
        <p:txBody>
          <a:bodyPr/>
          <a:lstStyle/>
          <a:p>
            <a:fld id="{804B852C-0E89-4F78-B1A3-21136EEE5925}" type="slidenum">
              <a:rPr lang="en-US" smtClean="0"/>
              <a:t>4</a:t>
            </a:fld>
            <a:endParaRPr lang="en-US" dirty="0"/>
          </a:p>
        </p:txBody>
      </p:sp>
      <p:pic>
        <p:nvPicPr>
          <p:cNvPr id="10" name="Picture 9" descr="Graphical user interface, text, application&#10;&#10;Description automatically generated">
            <a:extLst>
              <a:ext uri="{FF2B5EF4-FFF2-40B4-BE49-F238E27FC236}">
                <a16:creationId xmlns:a16="http://schemas.microsoft.com/office/drawing/2014/main" id="{C10A424A-59ED-CE09-1853-F3F8E0CDA4E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90607" y="2179214"/>
            <a:ext cx="6087300" cy="3547816"/>
          </a:xfrm>
          <a:prstGeom prst="rect">
            <a:avLst/>
          </a:prstGeom>
        </p:spPr>
      </p:pic>
    </p:spTree>
    <p:extLst>
      <p:ext uri="{BB962C8B-B14F-4D97-AF65-F5344CB8AC3E}">
        <p14:creationId xmlns:p14="http://schemas.microsoft.com/office/powerpoint/2010/main" val="26460456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br>
              <a:rPr lang="en-US" dirty="0"/>
            </a:br>
            <a:endParaRPr lang="en-US" dirty="0"/>
          </a:p>
        </p:txBody>
      </p:sp>
      <p:sp>
        <p:nvSpPr>
          <p:cNvPr id="7" name="TextBox 6"/>
          <p:cNvSpPr txBox="1"/>
          <p:nvPr/>
        </p:nvSpPr>
        <p:spPr>
          <a:xfrm>
            <a:off x="1070811" y="2094004"/>
            <a:ext cx="9759114" cy="3477875"/>
          </a:xfrm>
          <a:prstGeom prst="rect">
            <a:avLst/>
          </a:prstGeom>
          <a:noFill/>
        </p:spPr>
        <p:txBody>
          <a:bodyPr wrap="square" rtlCol="0">
            <a:spAutoFit/>
          </a:bodyPr>
          <a:lstStyle/>
          <a:p>
            <a:pPr algn="ctr"/>
            <a:r>
              <a:rPr lang="en-US" sz="2800" b="1" dirty="0"/>
              <a:t>Meeting Protocol</a:t>
            </a:r>
          </a:p>
          <a:p>
            <a:endParaRPr lang="en-US" b="1" dirty="0"/>
          </a:p>
          <a:p>
            <a:r>
              <a:rPr lang="en-US" sz="2400" b="1" dirty="0"/>
              <a:t>Participant Roles:</a:t>
            </a:r>
          </a:p>
          <a:p>
            <a:endParaRPr lang="en-US" sz="2400" b="1" dirty="0"/>
          </a:p>
          <a:p>
            <a:pPr marL="457200" indent="-457200">
              <a:buFont typeface="Arial" panose="020B0604020202020204" pitchFamily="34" charset="0"/>
              <a:buChar char="•"/>
            </a:pPr>
            <a:r>
              <a:rPr lang="en-US" sz="2400" b="1" dirty="0"/>
              <a:t>	</a:t>
            </a:r>
            <a:r>
              <a:rPr lang="en-US" sz="2400" dirty="0"/>
              <a:t>Facilitator</a:t>
            </a:r>
          </a:p>
          <a:p>
            <a:pPr marL="457200" indent="-457200">
              <a:buFont typeface="Arial" panose="020B0604020202020204" pitchFamily="34" charset="0"/>
              <a:buChar char="•"/>
            </a:pPr>
            <a:r>
              <a:rPr lang="en-US" sz="2400" dirty="0"/>
              <a:t>	LCB Staff</a:t>
            </a:r>
          </a:p>
          <a:p>
            <a:pPr marL="457200" indent="-457200">
              <a:buFont typeface="Arial" panose="020B0604020202020204" pitchFamily="34" charset="0"/>
              <a:buChar char="•"/>
            </a:pPr>
            <a:r>
              <a:rPr lang="en-US" sz="2400" dirty="0"/>
              <a:t>	Participant: In-person or listen only</a:t>
            </a:r>
          </a:p>
          <a:p>
            <a:endParaRPr lang="en-US" b="1" dirty="0"/>
          </a:p>
          <a:p>
            <a:endParaRPr lang="en-US" b="1" dirty="0"/>
          </a:p>
          <a:p>
            <a:endParaRPr lang="en-US" b="1" dirty="0"/>
          </a:p>
        </p:txBody>
      </p:sp>
      <p:sp>
        <p:nvSpPr>
          <p:cNvPr id="3" name="Slide Number Placeholder 2"/>
          <p:cNvSpPr>
            <a:spLocks noGrp="1"/>
          </p:cNvSpPr>
          <p:nvPr>
            <p:ph type="sldNum" sz="quarter" idx="12"/>
          </p:nvPr>
        </p:nvSpPr>
        <p:spPr/>
        <p:txBody>
          <a:bodyPr/>
          <a:lstStyle/>
          <a:p>
            <a:fld id="{804B852C-0E89-4F78-B1A3-21136EEE5925}" type="slidenum">
              <a:rPr lang="en-US" smtClean="0"/>
              <a:t>5</a:t>
            </a:fld>
            <a:endParaRPr lang="en-US" dirty="0"/>
          </a:p>
        </p:txBody>
      </p:sp>
      <p:pic>
        <p:nvPicPr>
          <p:cNvPr id="8"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77959"/>
            <a:ext cx="10447421" cy="1107643"/>
          </a:xfrm>
          <a:prstGeom prst="rect">
            <a:avLst/>
          </a:prstGeom>
        </p:spPr>
      </p:pic>
    </p:spTree>
    <p:extLst>
      <p:ext uri="{BB962C8B-B14F-4D97-AF65-F5344CB8AC3E}">
        <p14:creationId xmlns:p14="http://schemas.microsoft.com/office/powerpoint/2010/main" val="32685375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br>
              <a:rPr lang="en-US" dirty="0"/>
            </a:br>
            <a:endParaRPr lang="en-US" dirty="0"/>
          </a:p>
        </p:txBody>
      </p:sp>
      <p:sp>
        <p:nvSpPr>
          <p:cNvPr id="7" name="TextBox 6"/>
          <p:cNvSpPr txBox="1"/>
          <p:nvPr/>
        </p:nvSpPr>
        <p:spPr>
          <a:xfrm>
            <a:off x="1114175" y="2094003"/>
            <a:ext cx="9759114" cy="4462760"/>
          </a:xfrm>
          <a:prstGeom prst="rect">
            <a:avLst/>
          </a:prstGeom>
          <a:noFill/>
        </p:spPr>
        <p:txBody>
          <a:bodyPr wrap="square" rtlCol="0">
            <a:spAutoFit/>
          </a:bodyPr>
          <a:lstStyle/>
          <a:p>
            <a:pPr algn="ctr"/>
            <a:r>
              <a:rPr lang="en-US" sz="2800" b="1" dirty="0"/>
              <a:t>Meeting Protocol</a:t>
            </a:r>
            <a:endParaRPr lang="en-US" b="1" dirty="0"/>
          </a:p>
          <a:p>
            <a:r>
              <a:rPr lang="en-US" sz="2000" b="1" dirty="0"/>
              <a:t>Participation Expectations</a:t>
            </a:r>
          </a:p>
          <a:p>
            <a:endParaRPr lang="en-US" sz="2000" b="1" dirty="0"/>
          </a:p>
          <a:p>
            <a:pPr marL="285750" lvl="0" indent="-285750">
              <a:buFont typeface="Arial" panose="020B0604020202020204" pitchFamily="34" charset="0"/>
              <a:buChar char="•"/>
            </a:pPr>
            <a:r>
              <a:rPr lang="en-US" dirty="0"/>
              <a:t>This is a forum to share ideas and solutions, not for debate.</a:t>
            </a:r>
          </a:p>
          <a:p>
            <a:pPr marL="285750" lvl="0" indent="-285750">
              <a:buFont typeface="Arial" panose="020B0604020202020204" pitchFamily="34" charset="0"/>
              <a:buChar char="•"/>
            </a:pPr>
            <a:r>
              <a:rPr lang="en-US" dirty="0"/>
              <a:t>Appreciate the diversity of perspectives.</a:t>
            </a:r>
          </a:p>
          <a:p>
            <a:pPr marL="285750" lvl="0" indent="-285750">
              <a:buFont typeface="Arial" panose="020B0604020202020204" pitchFamily="34" charset="0"/>
              <a:buChar char="•"/>
            </a:pPr>
            <a:r>
              <a:rPr lang="en-US" b="1" i="1" u="sng" dirty="0"/>
              <a:t>Please stay on topic. The topic for this forum is conceptual draft rules concerning alcohol trade areas. This is the only topic that will be discussed today. If you have other topics you wish to discuss, please schedule time with WSLCB staff.</a:t>
            </a:r>
          </a:p>
          <a:p>
            <a:pPr marL="285750" lvl="0" indent="-285750">
              <a:buFont typeface="Arial" panose="020B0604020202020204" pitchFamily="34" charset="0"/>
              <a:buChar char="•"/>
            </a:pPr>
            <a:r>
              <a:rPr lang="en-US" dirty="0"/>
              <a:t>Everyone is encouraged to participate with intention.</a:t>
            </a:r>
          </a:p>
          <a:p>
            <a:pPr marL="285750" lvl="0" indent="-285750">
              <a:buFont typeface="Arial" panose="020B0604020202020204" pitchFamily="34" charset="0"/>
              <a:buChar char="•"/>
            </a:pPr>
            <a:r>
              <a:rPr lang="en-US" dirty="0"/>
              <a:t>Maintain a respectful space. Listen to and respect other points of view. </a:t>
            </a:r>
          </a:p>
          <a:p>
            <a:pPr marL="285750" lvl="0" indent="-285750">
              <a:buFont typeface="Arial" panose="020B0604020202020204" pitchFamily="34" charset="0"/>
              <a:buChar char="•"/>
            </a:pPr>
            <a:r>
              <a:rPr lang="en-US" dirty="0"/>
              <a:t>When you speak, please state your name, and where you are from. </a:t>
            </a:r>
          </a:p>
          <a:p>
            <a:pPr marL="285750" lvl="0" indent="-285750">
              <a:buFont typeface="Arial" panose="020B0604020202020204" pitchFamily="34" charset="0"/>
              <a:buChar char="•"/>
            </a:pPr>
            <a:r>
              <a:rPr lang="en-US" dirty="0"/>
              <a:t>Each person attending the in-person sessions will have the opportunity to speak.  </a:t>
            </a:r>
          </a:p>
          <a:p>
            <a:pPr marL="285750" lvl="0" indent="-285750">
              <a:buFont typeface="Arial" panose="020B0604020202020204" pitchFamily="34" charset="0"/>
              <a:buChar char="•"/>
            </a:pPr>
            <a:r>
              <a:rPr lang="en-US" dirty="0"/>
              <a:t>The facilitator will read pre-submitted comments for participants who are joining virtually or by phone. </a:t>
            </a:r>
          </a:p>
          <a:p>
            <a:pPr marL="285750" lvl="0" indent="-285750">
              <a:buFont typeface="Arial" panose="020B0604020202020204" pitchFamily="34" charset="0"/>
              <a:buChar char="•"/>
            </a:pPr>
            <a:r>
              <a:rPr lang="en-US" dirty="0"/>
              <a:t>Since this is a public forum, anything shared has the potential to become part of a public record.</a:t>
            </a:r>
          </a:p>
        </p:txBody>
      </p:sp>
      <p:sp>
        <p:nvSpPr>
          <p:cNvPr id="3" name="Slide Number Placeholder 2"/>
          <p:cNvSpPr>
            <a:spLocks noGrp="1"/>
          </p:cNvSpPr>
          <p:nvPr>
            <p:ph type="sldNum" sz="quarter" idx="12"/>
          </p:nvPr>
        </p:nvSpPr>
        <p:spPr/>
        <p:txBody>
          <a:bodyPr/>
          <a:lstStyle/>
          <a:p>
            <a:fld id="{804B852C-0E89-4F78-B1A3-21136EEE5925}" type="slidenum">
              <a:rPr lang="en-US" smtClean="0"/>
              <a:t>6</a:t>
            </a:fld>
            <a:endParaRPr lang="en-US" dirty="0"/>
          </a:p>
        </p:txBody>
      </p:sp>
      <p:pic>
        <p:nvPicPr>
          <p:cNvPr id="8"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74084"/>
            <a:ext cx="10447421" cy="1107643"/>
          </a:xfrm>
          <a:prstGeom prst="rect">
            <a:avLst/>
          </a:prstGeom>
        </p:spPr>
      </p:pic>
    </p:spTree>
    <p:extLst>
      <p:ext uri="{BB962C8B-B14F-4D97-AF65-F5344CB8AC3E}">
        <p14:creationId xmlns:p14="http://schemas.microsoft.com/office/powerpoint/2010/main" val="19525923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br>
              <a:rPr lang="en-US" dirty="0"/>
            </a:br>
            <a:endParaRPr lang="en-US" dirty="0"/>
          </a:p>
        </p:txBody>
      </p:sp>
      <p:sp>
        <p:nvSpPr>
          <p:cNvPr id="7" name="TextBox 6"/>
          <p:cNvSpPr txBox="1"/>
          <p:nvPr/>
        </p:nvSpPr>
        <p:spPr>
          <a:xfrm>
            <a:off x="1070811" y="2094003"/>
            <a:ext cx="9759114" cy="3570208"/>
          </a:xfrm>
          <a:prstGeom prst="rect">
            <a:avLst/>
          </a:prstGeom>
          <a:noFill/>
        </p:spPr>
        <p:txBody>
          <a:bodyPr wrap="square" rtlCol="0">
            <a:spAutoFit/>
          </a:bodyPr>
          <a:lstStyle/>
          <a:p>
            <a:pPr algn="ctr"/>
            <a:r>
              <a:rPr lang="en-US" sz="2800" b="1" dirty="0"/>
              <a:t>Meeting Protocol</a:t>
            </a:r>
          </a:p>
          <a:p>
            <a:endParaRPr lang="en-US" b="1" dirty="0"/>
          </a:p>
          <a:p>
            <a:r>
              <a:rPr lang="en-US" sz="2000" b="1" dirty="0"/>
              <a:t>Meeting Format</a:t>
            </a:r>
          </a:p>
          <a:p>
            <a:pPr marL="285750" indent="-285750">
              <a:buFont typeface="Arial" panose="020B0604020202020204" pitchFamily="34" charset="0"/>
              <a:buChar char="•"/>
            </a:pPr>
            <a:r>
              <a:rPr lang="en-US" sz="2000" dirty="0"/>
              <a:t>The facilitator will:</a:t>
            </a:r>
          </a:p>
          <a:p>
            <a:pPr marL="800100" lvl="1" indent="-342900">
              <a:buFont typeface="Arial" panose="020B0604020202020204" pitchFamily="34" charset="0"/>
              <a:buChar char="•"/>
            </a:pPr>
            <a:r>
              <a:rPr lang="en-US" sz="2000" dirty="0"/>
              <a:t>Introduce and provide an overview of the conceptual draft rules;</a:t>
            </a:r>
          </a:p>
          <a:p>
            <a:pPr marL="800100" lvl="1" indent="-342900">
              <a:buFont typeface="Arial" panose="020B0604020202020204" pitchFamily="34" charset="0"/>
              <a:buChar char="•"/>
            </a:pPr>
            <a:r>
              <a:rPr lang="en-US" sz="2000" dirty="0"/>
              <a:t>Describe and explain each amendment to existing rule or any new rule sections; </a:t>
            </a:r>
          </a:p>
          <a:p>
            <a:pPr marL="800100" lvl="1" indent="-342900">
              <a:buFont typeface="Arial" panose="020B0604020202020204" pitchFamily="34" charset="0"/>
              <a:buChar char="•"/>
            </a:pPr>
            <a:r>
              <a:rPr lang="en-US" sz="2000" dirty="0"/>
              <a:t>Read any comments that have been submitted in writing before the workshop; and </a:t>
            </a:r>
          </a:p>
          <a:p>
            <a:pPr marL="800100" lvl="1" indent="-342900">
              <a:buFont typeface="Arial" panose="020B0604020202020204" pitchFamily="34" charset="0"/>
              <a:buChar char="•"/>
            </a:pPr>
            <a:r>
              <a:rPr lang="en-US" sz="2000" dirty="0"/>
              <a:t>Invite in-person participants to provide feedback. </a:t>
            </a:r>
          </a:p>
          <a:p>
            <a:endParaRPr lang="en-US" sz="2000" dirty="0"/>
          </a:p>
          <a:p>
            <a:r>
              <a:rPr lang="en-US" sz="2000" b="1" dirty="0"/>
              <a:t>When you are called on to provide feedback, please be prepared to speak about: </a:t>
            </a:r>
          </a:p>
          <a:p>
            <a:pPr marL="742950" lvl="1" indent="-285750">
              <a:buFont typeface="Arial" panose="020B0604020202020204" pitchFamily="34" charset="0"/>
              <a:buChar char="•"/>
            </a:pPr>
            <a:r>
              <a:rPr lang="en-US" sz="2000" dirty="0"/>
              <a:t>What you like, don’t like, and offer alternative language for each rule section.</a:t>
            </a:r>
          </a:p>
        </p:txBody>
      </p:sp>
      <p:sp>
        <p:nvSpPr>
          <p:cNvPr id="3" name="Slide Number Placeholder 2"/>
          <p:cNvSpPr>
            <a:spLocks noGrp="1"/>
          </p:cNvSpPr>
          <p:nvPr>
            <p:ph type="sldNum" sz="quarter" idx="12"/>
          </p:nvPr>
        </p:nvSpPr>
        <p:spPr/>
        <p:txBody>
          <a:bodyPr/>
          <a:lstStyle/>
          <a:p>
            <a:fld id="{804B852C-0E89-4F78-B1A3-21136EEE5925}" type="slidenum">
              <a:rPr lang="en-US" smtClean="0"/>
              <a:t>7</a:t>
            </a:fld>
            <a:endParaRPr lang="en-US" dirty="0"/>
          </a:p>
        </p:txBody>
      </p:sp>
      <p:pic>
        <p:nvPicPr>
          <p:cNvPr id="8"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74084"/>
            <a:ext cx="10447421" cy="1107643"/>
          </a:xfrm>
          <a:prstGeom prst="rect">
            <a:avLst/>
          </a:prstGeom>
        </p:spPr>
      </p:pic>
    </p:spTree>
    <p:extLst>
      <p:ext uri="{BB962C8B-B14F-4D97-AF65-F5344CB8AC3E}">
        <p14:creationId xmlns:p14="http://schemas.microsoft.com/office/powerpoint/2010/main" val="20212274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br>
              <a:rPr lang="en-US" dirty="0"/>
            </a:br>
            <a:endParaRPr lang="en-US" dirty="0"/>
          </a:p>
        </p:txBody>
      </p:sp>
      <p:sp>
        <p:nvSpPr>
          <p:cNvPr id="7" name="TextBox 6"/>
          <p:cNvSpPr txBox="1"/>
          <p:nvPr/>
        </p:nvSpPr>
        <p:spPr>
          <a:xfrm>
            <a:off x="1114175" y="2196873"/>
            <a:ext cx="9759114" cy="3200876"/>
          </a:xfrm>
          <a:prstGeom prst="rect">
            <a:avLst/>
          </a:prstGeom>
          <a:noFill/>
        </p:spPr>
        <p:txBody>
          <a:bodyPr wrap="square" rtlCol="0">
            <a:spAutoFit/>
          </a:bodyPr>
          <a:lstStyle/>
          <a:p>
            <a:pPr algn="ctr"/>
            <a:r>
              <a:rPr lang="en-US" sz="2800" b="1" dirty="0"/>
              <a:t>Who is Here? </a:t>
            </a:r>
          </a:p>
          <a:p>
            <a:endParaRPr lang="en-US" b="1" dirty="0"/>
          </a:p>
          <a:p>
            <a:r>
              <a:rPr lang="en-US" sz="2400" b="1" dirty="0"/>
              <a:t>In-person attendees, please provide: </a:t>
            </a:r>
          </a:p>
          <a:p>
            <a:endParaRPr lang="en-US" sz="2400" b="1" dirty="0"/>
          </a:p>
          <a:p>
            <a:pPr marL="285750" indent="-285750">
              <a:buFont typeface="Arial" panose="020B0604020202020204" pitchFamily="34" charset="0"/>
              <a:buChar char="•"/>
            </a:pPr>
            <a:r>
              <a:rPr lang="en-US" sz="2400" dirty="0"/>
              <a:t>Your name</a:t>
            </a:r>
          </a:p>
          <a:p>
            <a:pPr marL="285750" indent="-285750">
              <a:buFont typeface="Arial" panose="020B0604020202020204" pitchFamily="34" charset="0"/>
              <a:buChar char="•"/>
            </a:pPr>
            <a:r>
              <a:rPr lang="en-US" sz="2400" dirty="0"/>
              <a:t>Who you are affiliated with or represent (if comfortable sharing)</a:t>
            </a:r>
          </a:p>
          <a:p>
            <a:pPr marL="285750" indent="-285750">
              <a:buFont typeface="Arial" panose="020B0604020202020204" pitchFamily="34" charset="0"/>
              <a:buChar char="•"/>
            </a:pPr>
            <a:r>
              <a:rPr lang="en-US" sz="2400" dirty="0"/>
              <a:t>Why you are interested in this topic</a:t>
            </a:r>
          </a:p>
          <a:p>
            <a:pPr marL="285750" indent="-285750">
              <a:buFont typeface="Arial" panose="020B0604020202020204" pitchFamily="34" charset="0"/>
              <a:buChar char="•"/>
            </a:pPr>
            <a:endParaRPr lang="en-US" b="1" dirty="0"/>
          </a:p>
          <a:p>
            <a:endParaRPr lang="en-US" b="1" dirty="0"/>
          </a:p>
        </p:txBody>
      </p:sp>
      <p:sp>
        <p:nvSpPr>
          <p:cNvPr id="3" name="Slide Number Placeholder 2"/>
          <p:cNvSpPr>
            <a:spLocks noGrp="1"/>
          </p:cNvSpPr>
          <p:nvPr>
            <p:ph type="sldNum" sz="quarter" idx="12"/>
          </p:nvPr>
        </p:nvSpPr>
        <p:spPr/>
        <p:txBody>
          <a:bodyPr/>
          <a:lstStyle/>
          <a:p>
            <a:fld id="{804B852C-0E89-4F78-B1A3-21136EEE5925}" type="slidenum">
              <a:rPr lang="en-US" smtClean="0"/>
              <a:t>8</a:t>
            </a:fld>
            <a:endParaRPr lang="en-US" dirty="0"/>
          </a:p>
        </p:txBody>
      </p:sp>
      <p:pic>
        <p:nvPicPr>
          <p:cNvPr id="8"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74084"/>
            <a:ext cx="10447421" cy="1107643"/>
          </a:xfrm>
          <a:prstGeom prst="rect">
            <a:avLst/>
          </a:prstGeom>
        </p:spPr>
      </p:pic>
    </p:spTree>
    <p:extLst>
      <p:ext uri="{BB962C8B-B14F-4D97-AF65-F5344CB8AC3E}">
        <p14:creationId xmlns:p14="http://schemas.microsoft.com/office/powerpoint/2010/main" val="6390513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br>
              <a:rPr lang="en-US" dirty="0"/>
            </a:br>
            <a:endParaRPr lang="en-US" dirty="0"/>
          </a:p>
        </p:txBody>
      </p:sp>
      <p:sp>
        <p:nvSpPr>
          <p:cNvPr id="7" name="TextBox 6"/>
          <p:cNvSpPr txBox="1"/>
          <p:nvPr/>
        </p:nvSpPr>
        <p:spPr>
          <a:xfrm>
            <a:off x="1009901" y="2576604"/>
            <a:ext cx="9759114" cy="1754326"/>
          </a:xfrm>
          <a:prstGeom prst="rect">
            <a:avLst/>
          </a:prstGeom>
          <a:noFill/>
        </p:spPr>
        <p:txBody>
          <a:bodyPr wrap="square" rtlCol="0">
            <a:spAutoFit/>
          </a:bodyPr>
          <a:lstStyle/>
          <a:p>
            <a:pPr algn="ctr"/>
            <a:r>
              <a:rPr lang="en-US" sz="3600" b="1" dirty="0"/>
              <a:t>Brief Overview of the Rulemaking Process</a:t>
            </a:r>
          </a:p>
          <a:p>
            <a:endParaRPr lang="en-US" sz="2400" b="1" dirty="0"/>
          </a:p>
          <a:p>
            <a:endParaRPr lang="en-US" sz="2400" b="1" dirty="0"/>
          </a:p>
          <a:p>
            <a:endParaRPr lang="en-US" sz="2400" b="1" dirty="0"/>
          </a:p>
        </p:txBody>
      </p:sp>
      <p:sp>
        <p:nvSpPr>
          <p:cNvPr id="3" name="Slide Number Placeholder 2"/>
          <p:cNvSpPr>
            <a:spLocks noGrp="1"/>
          </p:cNvSpPr>
          <p:nvPr>
            <p:ph type="sldNum" sz="quarter" idx="12"/>
          </p:nvPr>
        </p:nvSpPr>
        <p:spPr/>
        <p:txBody>
          <a:bodyPr/>
          <a:lstStyle/>
          <a:p>
            <a:fld id="{804B852C-0E89-4F78-B1A3-21136EEE5925}" type="slidenum">
              <a:rPr lang="en-US" smtClean="0"/>
              <a:t>9</a:t>
            </a:fld>
            <a:endParaRPr lang="en-US" dirty="0"/>
          </a:p>
        </p:txBody>
      </p:sp>
      <p:pic>
        <p:nvPicPr>
          <p:cNvPr id="8"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74084"/>
            <a:ext cx="10447421" cy="1107643"/>
          </a:xfrm>
          <a:prstGeom prst="rect">
            <a:avLst/>
          </a:prstGeom>
        </p:spPr>
      </p:pic>
    </p:spTree>
    <p:extLst>
      <p:ext uri="{BB962C8B-B14F-4D97-AF65-F5344CB8AC3E}">
        <p14:creationId xmlns:p14="http://schemas.microsoft.com/office/powerpoint/2010/main" val="35323056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13534</TotalTime>
  <Words>1177</Words>
  <Application>Microsoft Office PowerPoint</Application>
  <PresentationFormat>Widescreen</PresentationFormat>
  <Paragraphs>162</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  ALCOHOL TRADE AREAS WAC 314-02-1071 Conceptual Draft Rules Review  In-PERSON OR LISTEN ONLY WorkSHOP   </vt:lpstr>
      <vt:lpstr>   </vt:lpstr>
      <vt:lpstr>PowerPoint Presentation</vt:lpstr>
      <vt:lpstr>PowerPoint Presentation</vt:lpstr>
      <vt:lpstr>   </vt:lpstr>
      <vt:lpstr>   </vt:lpstr>
      <vt:lpstr>   </vt:lpstr>
      <vt:lpstr>   </vt:lpstr>
      <vt:lpstr>   </vt:lpstr>
      <vt:lpstr>Phases of the Rulemaking Process </vt:lpstr>
      <vt:lpstr>PowerPoint Presentation</vt:lpstr>
      <vt:lpstr> Alcohol Trade Areas – Estimated Rulemaking Timeline </vt:lpstr>
      <vt:lpstr>PowerPoint Presentation</vt:lpstr>
      <vt:lpstr>   </vt:lpstr>
      <vt:lpstr>   </vt:lpstr>
      <vt:lpstr>PowerPoint Presentation</vt:lpstr>
      <vt:lpstr>Resources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 Overview of the Rule Making Process</dc:title>
  <dc:creator>Hoffman, Katherine (LCB)</dc:creator>
  <cp:lastModifiedBy>West, Cassidy (LCB)</cp:lastModifiedBy>
  <cp:revision>146</cp:revision>
  <cp:lastPrinted>2019-04-09T16:16:25Z</cp:lastPrinted>
  <dcterms:created xsi:type="dcterms:W3CDTF">2019-03-25T22:52:11Z</dcterms:created>
  <dcterms:modified xsi:type="dcterms:W3CDTF">2023-07-17T21:45:14Z</dcterms:modified>
</cp:coreProperties>
</file>