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6" r:id="rId2"/>
    <p:sldId id="363" r:id="rId3"/>
    <p:sldId id="267" r:id="rId4"/>
    <p:sldId id="345" r:id="rId5"/>
    <p:sldId id="347" r:id="rId6"/>
    <p:sldId id="342" r:id="rId7"/>
    <p:sldId id="341" r:id="rId8"/>
    <p:sldId id="284" r:id="rId9"/>
    <p:sldId id="350" r:id="rId10"/>
    <p:sldId id="351" r:id="rId11"/>
    <p:sldId id="355" r:id="rId12"/>
    <p:sldId id="353" r:id="rId13"/>
    <p:sldId id="358" r:id="rId14"/>
    <p:sldId id="361" r:id="rId15"/>
    <p:sldId id="364" r:id="rId16"/>
    <p:sldId id="365" r:id="rId17"/>
    <p:sldId id="367" r:id="rId18"/>
    <p:sldId id="375" r:id="rId19"/>
    <p:sldId id="378" r:id="rId20"/>
    <p:sldId id="380" r:id="rId21"/>
    <p:sldId id="381" r:id="rId22"/>
    <p:sldId id="385" r:id="rId23"/>
    <p:sldId id="384" r:id="rId24"/>
    <p:sldId id="386" r:id="rId25"/>
    <p:sldId id="390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" initials="EL" lastIdx="6" clrIdx="0"/>
  <p:cmAuthor id="1" name="Brian Smith" initials="BES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83835" autoAdjust="0"/>
  </p:normalViewPr>
  <p:slideViewPr>
    <p:cSldViewPr>
      <p:cViewPr varScale="1">
        <p:scale>
          <a:sx n="75" d="100"/>
          <a:sy n="75" d="100"/>
        </p:scale>
        <p:origin x="197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3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726" y="-8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57531-B1C7-49FF-AF4B-DCD29FE7E09F}" type="datetimeFigureOut">
              <a:rPr lang="en-US" smtClean="0">
                <a:latin typeface="Arial" panose="020B0604020202020204" pitchFamily="34" charset="0"/>
              </a:rPr>
              <a:pPr/>
              <a:t>5/24/2016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07E74-06AA-4C2F-926E-26D153294515}" type="slidenum">
              <a:rPr lang="en-US" smtClean="0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67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1" y="2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8302B3A8-0926-4798-A5CF-1F53146A56D6}" type="datetimeFigureOut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511"/>
            <a:ext cx="5607050" cy="4183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824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1" y="8829824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61A551D7-9C6F-4752-AD3A-2B01912878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50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51D7-9C6F-4752-AD3A-2B019128787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54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51D7-9C6F-4752-AD3A-2B019128787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558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51D7-9C6F-4752-AD3A-2B019128787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298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51D7-9C6F-4752-AD3A-2B019128787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7154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51D7-9C6F-4752-AD3A-2B019128787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73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51D7-9C6F-4752-AD3A-2B019128787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91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51D7-9C6F-4752-AD3A-2B019128787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861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51D7-9C6F-4752-AD3A-2B019128787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93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51D7-9C6F-4752-AD3A-2B019128787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93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51D7-9C6F-4752-AD3A-2B019128787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93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51D7-9C6F-4752-AD3A-2B019128787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93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51D7-9C6F-4752-AD3A-2B019128787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93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51D7-9C6F-4752-AD3A-2B019128787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93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51D7-9C6F-4752-AD3A-2B019128787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845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CFDD-6C95-43DF-8E21-11DD7B600A60}" type="datetime1">
              <a:rPr lang="en-US" smtClean="0"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" y="0"/>
            <a:ext cx="9144000" cy="9631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2714-037D-46C5-9A02-E4D3E1B3D765}" type="datetime1">
              <a:rPr lang="en-US" smtClean="0"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B747-8329-49AE-BB2F-CAED7802BC53}" type="datetime1">
              <a:rPr lang="en-US" smtClean="0"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E09D-984E-4E83-A898-E94E8317FDE3}" type="datetime1">
              <a:rPr lang="en-US" smtClean="0"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FE69-C255-4627-8D85-EBD25625E58D}" type="datetime1">
              <a:rPr lang="en-US" smtClean="0"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34E6-F566-4329-BF6C-BEF3CDB8377A}" type="datetime1">
              <a:rPr lang="en-US" smtClean="0"/>
              <a:t>5/24/2016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3" descr="ppheader1-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C8BE1-D9AE-4B78-A4F1-509F37B48A8B}" type="datetime1">
              <a:rPr lang="en-US" smtClean="0"/>
              <a:t>5/24/2016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F632-7165-4D46-B92A-942236A2B430}" type="datetime1">
              <a:rPr lang="en-US" smtClean="0"/>
              <a:t>5/24/2016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B732-B918-416F-833D-6E47AF8B1F77}" type="datetime1">
              <a:rPr lang="en-US" smtClean="0"/>
              <a:t>5/24/2016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90CE-C65C-4E6D-B09B-D3586B9358DC}" type="datetime1">
              <a:rPr lang="en-US" smtClean="0"/>
              <a:t>5/24/2016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92F0-57AB-49A4-A7AC-4676AEF38166}" type="datetime1">
              <a:rPr lang="en-US" smtClean="0"/>
              <a:t>5/24/2016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0BCDCFA1-5C85-455F-A0AB-501D6099318F}" type="datetime1">
              <a:rPr lang="en-US" smtClean="0"/>
              <a:pPr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3EA6DC-6872-41C0-98C7-9EFD16A24B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2015 Marijuan</a:t>
            </a:r>
            <a:r>
              <a:rPr lang="en-US" b="1" dirty="0" smtClean="0">
                <a:solidFill>
                  <a:prstClr val="black"/>
                </a:solidFill>
                <a:ea typeface="+mn-ea"/>
                <a:cs typeface="Arial" pitchFamily="34" charset="0"/>
              </a:rPr>
              <a:t>a Legislation </a:t>
            </a: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Rulemaking Overview</a:t>
            </a:r>
            <a:br>
              <a:rPr lang="en-US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ea typeface="+mn-ea"/>
                <a:cs typeface="Arial" pitchFamily="34" charset="0"/>
              </a:rPr>
              <a:t>Highlights</a:t>
            </a:r>
            <a:r>
              <a:rPr lang="en-US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sz="28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5105400"/>
            <a:ext cx="6400800" cy="990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Joanna Eide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and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Rules Coordinator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596"/>
            <a:ext cx="9144000" cy="787004"/>
          </a:xfrm>
        </p:spPr>
        <p:txBody>
          <a:bodyPr>
            <a:normAutofit/>
          </a:bodyPr>
          <a:lstStyle/>
          <a:p>
            <a:pPr marL="1016000" indent="-1016000"/>
            <a:r>
              <a:rPr lang="en-US" b="1" dirty="0" smtClean="0"/>
              <a:t>Sampling Protocols for Testing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A73EA6DC-6872-41C0-98C7-9EFD16A24BF7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8"/>
            <a:ext cx="9144000" cy="963168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Autofit/>
          </a:bodyPr>
          <a:lstStyle/>
          <a:p>
            <a:r>
              <a:rPr lang="en-US" sz="2400" dirty="0"/>
              <a:t>Clarified sampling protocols for marijuana producers, marijuana processors, and certified </a:t>
            </a:r>
            <a:r>
              <a:rPr lang="en-US" sz="2400" dirty="0" smtClean="0"/>
              <a:t>labs</a:t>
            </a:r>
          </a:p>
          <a:p>
            <a:r>
              <a:rPr lang="en-US" sz="2400" dirty="0"/>
              <a:t>Samples must be deducted in a way </a:t>
            </a:r>
            <a:r>
              <a:rPr lang="en-US" sz="2400" dirty="0" smtClean="0"/>
              <a:t>most </a:t>
            </a:r>
            <a:r>
              <a:rPr lang="en-US" sz="2400" dirty="0"/>
              <a:t>representative of the lot or batch </a:t>
            </a:r>
            <a:r>
              <a:rPr lang="en-US" sz="2400" dirty="0" smtClean="0"/>
              <a:t>maintaining structure </a:t>
            </a:r>
            <a:r>
              <a:rPr lang="en-US" sz="2400" dirty="0"/>
              <a:t>of the marijuana </a:t>
            </a:r>
            <a:r>
              <a:rPr lang="en-US" sz="2400" dirty="0" smtClean="0"/>
              <a:t>sample </a:t>
            </a:r>
          </a:p>
          <a:p>
            <a:r>
              <a:rPr lang="en-US" sz="2400" dirty="0" smtClean="0"/>
              <a:t>Licensees</a:t>
            </a:r>
            <a:r>
              <a:rPr lang="en-US" sz="2400" dirty="0"/>
              <a:t>, certified </a:t>
            </a:r>
            <a:r>
              <a:rPr lang="en-US" sz="2400" dirty="0" smtClean="0"/>
              <a:t>labs, </a:t>
            </a:r>
            <a:r>
              <a:rPr lang="en-US" sz="2400" dirty="0"/>
              <a:t>and their employees may not adulterate or change in any way the </a:t>
            </a:r>
            <a:r>
              <a:rPr lang="en-US" sz="2400" dirty="0" smtClean="0"/>
              <a:t>sample </a:t>
            </a:r>
            <a:r>
              <a:rPr lang="en-US" sz="2400" dirty="0"/>
              <a:t>from a lot or batch before submitting the sample to </a:t>
            </a:r>
            <a:r>
              <a:rPr lang="en-US" sz="2400" dirty="0" smtClean="0"/>
              <a:t>certified labs</a:t>
            </a:r>
          </a:p>
          <a:p>
            <a:r>
              <a:rPr lang="en-US" sz="2400" dirty="0" smtClean="0"/>
              <a:t>No adulterating </a:t>
            </a:r>
            <a:r>
              <a:rPr lang="en-US" sz="2400" dirty="0"/>
              <a:t>or changing the sample in any way as to inflate the level of potency, or to hide any </a:t>
            </a:r>
            <a:r>
              <a:rPr lang="en-US" sz="2400" dirty="0" smtClean="0"/>
              <a:t>microbiological contaminants</a:t>
            </a:r>
            <a:endParaRPr lang="en-US" sz="24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69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596"/>
            <a:ext cx="9144000" cy="787004"/>
          </a:xfrm>
        </p:spPr>
        <p:txBody>
          <a:bodyPr>
            <a:normAutofit/>
          </a:bodyPr>
          <a:lstStyle/>
          <a:p>
            <a:pPr marL="1016000" indent="-1016000"/>
            <a:r>
              <a:rPr lang="en-US" b="1" dirty="0"/>
              <a:t>Packaging and </a:t>
            </a:r>
            <a:r>
              <a:rPr lang="en-US" b="1" dirty="0" smtClean="0"/>
              <a:t>Labeling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A73EA6DC-6872-41C0-98C7-9EFD16A24BF7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8"/>
            <a:ext cx="9144000" cy="963168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r>
              <a:rPr lang="en-US" sz="2800" dirty="0"/>
              <a:t>Added language that hash marks on a bottle of marijuana infused </a:t>
            </a:r>
            <a:r>
              <a:rPr lang="en-US" sz="2800" dirty="0" smtClean="0"/>
              <a:t>liquid </a:t>
            </a:r>
            <a:r>
              <a:rPr lang="en-US" sz="2800" dirty="0"/>
              <a:t>edible product does not qualify as a measuring </a:t>
            </a:r>
            <a:r>
              <a:rPr lang="en-US" sz="2800" dirty="0" smtClean="0"/>
              <a:t>device 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r>
              <a:rPr lang="en-US" sz="2800" dirty="0" smtClean="0"/>
              <a:t>Added </a:t>
            </a:r>
            <a:r>
              <a:rPr lang="en-US" sz="2800" dirty="0"/>
              <a:t>language for label requirements for packages containing marijuana extract for </a:t>
            </a:r>
            <a:r>
              <a:rPr lang="en-US" sz="2800" dirty="0" smtClean="0"/>
              <a:t>inhalation, infused </a:t>
            </a:r>
            <a:r>
              <a:rPr lang="en-US" sz="2800" dirty="0"/>
              <a:t>marijuana mix and marijuana </a:t>
            </a:r>
            <a:r>
              <a:rPr lang="en-US" sz="2800" dirty="0" err="1" smtClean="0"/>
              <a:t>topicals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8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596"/>
            <a:ext cx="9144000" cy="787004"/>
          </a:xfrm>
        </p:spPr>
        <p:txBody>
          <a:bodyPr>
            <a:normAutofit/>
          </a:bodyPr>
          <a:lstStyle/>
          <a:p>
            <a:pPr marL="1016000" indent="-1016000"/>
            <a:r>
              <a:rPr lang="en-US" b="1" dirty="0" smtClean="0"/>
              <a:t>Payment Methods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A73EA6DC-6872-41C0-98C7-9EFD16A24BF7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8"/>
            <a:ext cx="9144000" cy="963168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Added language to clarify the forms of payment a marijuana licensee can use to purchase </a:t>
            </a:r>
            <a:r>
              <a:rPr lang="en-US" sz="2800" dirty="0" smtClean="0"/>
              <a:t>marijuana, including:</a:t>
            </a:r>
          </a:p>
          <a:p>
            <a:pPr lvl="1"/>
            <a:r>
              <a:rPr lang="en-US" dirty="0" smtClean="0"/>
              <a:t>Checks</a:t>
            </a:r>
          </a:p>
          <a:p>
            <a:pPr lvl="1"/>
            <a:r>
              <a:rPr lang="en-US" dirty="0" smtClean="0"/>
              <a:t>Cash</a:t>
            </a:r>
          </a:p>
          <a:p>
            <a:pPr lvl="1"/>
            <a:r>
              <a:rPr lang="en-US" dirty="0" smtClean="0"/>
              <a:t>Credit/Debit </a:t>
            </a:r>
            <a:r>
              <a:rPr lang="en-US" dirty="0"/>
              <a:t>c</a:t>
            </a:r>
            <a:r>
              <a:rPr lang="en-US" dirty="0" smtClean="0"/>
              <a:t>ards</a:t>
            </a:r>
          </a:p>
          <a:p>
            <a:pPr lvl="1"/>
            <a:r>
              <a:rPr lang="en-US" dirty="0" smtClean="0"/>
              <a:t>Electronic funds transfer</a:t>
            </a:r>
          </a:p>
          <a:p>
            <a:pPr lvl="1"/>
            <a:r>
              <a:rPr lang="en-US" dirty="0" smtClean="0"/>
              <a:t>Prepaid accounts</a:t>
            </a:r>
          </a:p>
          <a:p>
            <a:pPr lvl="1"/>
            <a:r>
              <a:rPr lang="en-US" dirty="0" smtClean="0"/>
              <a:t>Transactions using a money transmitter</a:t>
            </a:r>
          </a:p>
        </p:txBody>
      </p:sp>
    </p:spTree>
    <p:extLst>
      <p:ext uri="{BB962C8B-B14F-4D97-AF65-F5344CB8AC3E}">
        <p14:creationId xmlns:p14="http://schemas.microsoft.com/office/powerpoint/2010/main" val="204191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596"/>
            <a:ext cx="9144000" cy="787004"/>
          </a:xfrm>
        </p:spPr>
        <p:txBody>
          <a:bodyPr>
            <a:normAutofit/>
          </a:bodyPr>
          <a:lstStyle/>
          <a:p>
            <a:pPr marL="1016000" indent="-1016000"/>
            <a:r>
              <a:rPr lang="en-US" b="1" dirty="0" smtClean="0"/>
              <a:t>Transport License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A73EA6DC-6872-41C0-98C7-9EFD16A24BF7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8"/>
            <a:ext cx="9144000" cy="963168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Allows </a:t>
            </a:r>
            <a:r>
              <a:rPr lang="en-US" sz="2800" dirty="0"/>
              <a:t>the </a:t>
            </a:r>
            <a:r>
              <a:rPr lang="en-US" sz="2800" dirty="0" smtClean="0"/>
              <a:t>transport licensee </a:t>
            </a:r>
            <a:r>
              <a:rPr lang="en-US" sz="2800" dirty="0"/>
              <a:t>to physically transport or deliver </a:t>
            </a:r>
            <a:r>
              <a:rPr lang="en-US" sz="2800" dirty="0" smtClean="0"/>
              <a:t>marijuana products between </a:t>
            </a:r>
            <a:r>
              <a:rPr lang="en-US" sz="2800" dirty="0"/>
              <a:t>licensed marijuana </a:t>
            </a:r>
            <a:r>
              <a:rPr lang="en-US" sz="2800" dirty="0" smtClean="0"/>
              <a:t>businesses. </a:t>
            </a:r>
          </a:p>
          <a:p>
            <a:r>
              <a:rPr lang="en-US" sz="2800" dirty="0" smtClean="0"/>
              <a:t>Created </a:t>
            </a:r>
            <a:r>
              <a:rPr lang="en-US" sz="2800" dirty="0"/>
              <a:t>a new section to clarify the requirements and qualifications for the </a:t>
            </a:r>
            <a:r>
              <a:rPr lang="en-US" sz="2800" dirty="0" smtClean="0"/>
              <a:t>license, including:</a:t>
            </a:r>
          </a:p>
          <a:p>
            <a:pPr lvl="1"/>
            <a:r>
              <a:rPr lang="en-US" dirty="0" smtClean="0"/>
              <a:t>Required information</a:t>
            </a:r>
          </a:p>
          <a:p>
            <a:pPr lvl="1"/>
            <a:r>
              <a:rPr lang="en-US" dirty="0" smtClean="0"/>
              <a:t>Transport manifest</a:t>
            </a:r>
          </a:p>
          <a:p>
            <a:pPr lvl="1"/>
            <a:r>
              <a:rPr lang="en-US" dirty="0" smtClean="0"/>
              <a:t>Records of transportation</a:t>
            </a:r>
          </a:p>
          <a:p>
            <a:pPr lvl="1"/>
            <a:r>
              <a:rPr lang="en-US" dirty="0" smtClean="0"/>
              <a:t>Transportation of product</a:t>
            </a:r>
          </a:p>
          <a:p>
            <a:pPr marL="400050" lvl="1" indent="0">
              <a:buNone/>
            </a:pPr>
            <a:endParaRPr lang="en-US" sz="20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18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596"/>
            <a:ext cx="9144000" cy="787004"/>
          </a:xfrm>
        </p:spPr>
        <p:txBody>
          <a:bodyPr>
            <a:normAutofit/>
          </a:bodyPr>
          <a:lstStyle/>
          <a:p>
            <a:pPr marL="1016000" indent="-1016000"/>
            <a:r>
              <a:rPr lang="en-US" b="1" dirty="0" smtClean="0"/>
              <a:t>Penalties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A73EA6DC-6872-41C0-98C7-9EFD16A24BF7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8"/>
            <a:ext cx="9144000" cy="963168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Removed </a:t>
            </a:r>
            <a:r>
              <a:rPr lang="en-US" sz="2800" dirty="0"/>
              <a:t>suspension as an option for marijuana </a:t>
            </a:r>
            <a:r>
              <a:rPr lang="en-US" sz="2800" dirty="0" smtClean="0"/>
              <a:t>producers/processors. Based on public comments. </a:t>
            </a:r>
          </a:p>
          <a:p>
            <a:r>
              <a:rPr lang="en-US" sz="2800" dirty="0" smtClean="0"/>
              <a:t>Penalties include:</a:t>
            </a:r>
          </a:p>
          <a:p>
            <a:pPr lvl="1"/>
            <a:r>
              <a:rPr lang="en-US" dirty="0" smtClean="0"/>
              <a:t>Monetary fine</a:t>
            </a:r>
          </a:p>
          <a:p>
            <a:pPr lvl="1"/>
            <a:r>
              <a:rPr lang="en-US" dirty="0" smtClean="0"/>
              <a:t>Cancellation of license</a:t>
            </a:r>
          </a:p>
          <a:p>
            <a:pPr lvl="1"/>
            <a:endParaRPr lang="en-US" sz="20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58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Current and Future Rulemaking</a:t>
            </a:r>
            <a:endParaRPr lang="en-US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81000" y="5257800"/>
            <a:ext cx="6400800" cy="1250632"/>
          </a:xfrm>
        </p:spPr>
        <p:txBody>
          <a:bodyPr>
            <a:normAutofit/>
          </a:bodyPr>
          <a:lstStyle/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943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Current Rulemaking</a:t>
            </a:r>
          </a:p>
          <a:p>
            <a:pPr lvl="1"/>
            <a:r>
              <a:rPr lang="en-US" dirty="0" smtClean="0"/>
              <a:t>Marijuana Recalls</a:t>
            </a:r>
          </a:p>
          <a:p>
            <a:pPr lvl="1"/>
            <a:r>
              <a:rPr lang="en-US" dirty="0" smtClean="0"/>
              <a:t>Pesticide Action Levels</a:t>
            </a:r>
          </a:p>
          <a:p>
            <a:pPr lvl="1"/>
            <a:r>
              <a:rPr lang="en-US" dirty="0" smtClean="0"/>
              <a:t>MJ Excise Tax E-Pay</a:t>
            </a:r>
          </a:p>
          <a:p>
            <a:pPr lvl="1"/>
            <a:r>
              <a:rPr lang="en-US" dirty="0" smtClean="0"/>
              <a:t>Lab Proficiency Testing (PT) and Certification Rules</a:t>
            </a:r>
          </a:p>
          <a:p>
            <a:pPr lvl="1"/>
            <a:r>
              <a:rPr lang="en-US" dirty="0" smtClean="0"/>
              <a:t>2016 Legislation Implementation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Future Rulemaking</a:t>
            </a:r>
          </a:p>
          <a:p>
            <a:pPr lvl="1"/>
            <a:r>
              <a:rPr lang="en-US" dirty="0" smtClean="0"/>
              <a:t>Lab Testing and QA Rules Review</a:t>
            </a:r>
          </a:p>
          <a:p>
            <a:pPr lvl="1"/>
            <a:r>
              <a:rPr lang="en-US" dirty="0" smtClean="0"/>
              <a:t>Evaluating Additional Rules Needs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028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2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Marijuana Recalls Rules Timeline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7520" y="2012949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Emergency rule filed and effective March 23</a:t>
            </a:r>
          </a:p>
          <a:p>
            <a:r>
              <a:rPr lang="en-US" dirty="0" smtClean="0"/>
              <a:t>Permanent Rules</a:t>
            </a:r>
          </a:p>
          <a:p>
            <a:pPr lvl="1"/>
            <a:r>
              <a:rPr lang="en-US" dirty="0" smtClean="0"/>
              <a:t>CR-101 filed March 23</a:t>
            </a:r>
          </a:p>
          <a:p>
            <a:pPr lvl="1"/>
            <a:r>
              <a:rPr lang="en-US" dirty="0" smtClean="0"/>
              <a:t>CR-102 (proposed rules) filed May 18</a:t>
            </a:r>
          </a:p>
          <a:p>
            <a:pPr lvl="1"/>
            <a:r>
              <a:rPr lang="en-US" dirty="0" smtClean="0"/>
              <a:t>Public Hearing: July 13</a:t>
            </a:r>
          </a:p>
          <a:p>
            <a:pPr lvl="1"/>
            <a:r>
              <a:rPr lang="en-US" dirty="0" smtClean="0"/>
              <a:t>Written comments due: July 13</a:t>
            </a:r>
          </a:p>
          <a:p>
            <a:pPr lvl="1"/>
            <a:r>
              <a:rPr lang="en-US" dirty="0" smtClean="0"/>
              <a:t>Request adoption (CR-103): July 27</a:t>
            </a:r>
          </a:p>
          <a:p>
            <a:pPr lvl="1"/>
            <a:r>
              <a:rPr lang="en-US" dirty="0" smtClean="0"/>
              <a:t>Permanent Rule effective 31 days after CR-103 is filed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220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b="1" dirty="0" smtClean="0"/>
              <a:t>Pesticide Action Levels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Emergency rule filed and effective May 18</a:t>
            </a:r>
          </a:p>
          <a:p>
            <a:r>
              <a:rPr lang="en-US" dirty="0" smtClean="0"/>
              <a:t>Permanent rulemaking being done as part of the Lab Testing and QA Rules Review</a:t>
            </a:r>
          </a:p>
          <a:p>
            <a:pPr lvl="1"/>
            <a:r>
              <a:rPr lang="en-US" dirty="0" smtClean="0"/>
              <a:t>CR-101 filed on April 20</a:t>
            </a:r>
          </a:p>
          <a:p>
            <a:pPr lvl="1"/>
            <a:r>
              <a:rPr lang="en-US" dirty="0" smtClean="0"/>
              <a:t>CR-102 scheduled for August</a:t>
            </a:r>
          </a:p>
          <a:p>
            <a:pPr lvl="1"/>
            <a:r>
              <a:rPr lang="en-US" dirty="0" smtClean="0"/>
              <a:t>Public Hearing: September</a:t>
            </a:r>
          </a:p>
          <a:p>
            <a:pPr lvl="1"/>
            <a:r>
              <a:rPr lang="en-US" dirty="0" smtClean="0"/>
              <a:t>Permanent Rules </a:t>
            </a:r>
            <a:r>
              <a:rPr lang="en-US" dirty="0" smtClean="0"/>
              <a:t>should be effective in October/November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936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b="1" dirty="0" smtClean="0"/>
              <a:t>Pesticide Action Levels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12949"/>
            <a:ext cx="8229600" cy="4525963"/>
          </a:xfrm>
        </p:spPr>
        <p:txBody>
          <a:bodyPr/>
          <a:lstStyle/>
          <a:p>
            <a:r>
              <a:rPr lang="en-US" dirty="0" smtClean="0"/>
              <a:t>Emergency rule mirrors Oregon’s action levels established for most abused pesticides</a:t>
            </a:r>
          </a:p>
          <a:p>
            <a:r>
              <a:rPr lang="en-US" dirty="0" smtClean="0"/>
              <a:t>Default level of 0.1 ppm for all other disallowed pesticides not specifically listed</a:t>
            </a:r>
          </a:p>
          <a:p>
            <a:r>
              <a:rPr lang="en-US" dirty="0" smtClean="0"/>
              <a:t>Action levels establish a clear line for determining whether a sample fails QA testing or product should be recalled</a:t>
            </a:r>
          </a:p>
          <a:p>
            <a:r>
              <a:rPr lang="en-US" dirty="0" smtClean="0"/>
              <a:t>Retesting allowed in the rule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540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596"/>
            <a:ext cx="9144000" cy="787004"/>
          </a:xfrm>
        </p:spPr>
        <p:txBody>
          <a:bodyPr>
            <a:normAutofit/>
          </a:bodyPr>
          <a:lstStyle/>
          <a:p>
            <a:pPr marL="1016000" indent="-1016000"/>
            <a:r>
              <a:rPr lang="en-US" b="1" dirty="0" smtClean="0"/>
              <a:t>Timeline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A73EA6DC-6872-41C0-98C7-9EFD16A24BF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8"/>
            <a:ext cx="9144000" cy="963168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4497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en-US" sz="2800" dirty="0"/>
              <a:t>            </a:t>
            </a:r>
          </a:p>
          <a:p>
            <a:pPr lvl="1"/>
            <a:endParaRPr lang="en-US" sz="2000" dirty="0" smtClean="0"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458869"/>
              </p:ext>
            </p:extLst>
          </p:nvPr>
        </p:nvGraphicFramePr>
        <p:xfrm>
          <a:off x="457200" y="1752602"/>
          <a:ext cx="8229600" cy="3855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5257800"/>
              </a:tblGrid>
              <a:tr h="6342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34208"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May 18, 2016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Board adopted rules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4678">
                <a:tc>
                  <a:txBody>
                    <a:bodyPr/>
                    <a:lstStyle/>
                    <a:p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18, 2016 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Rules are effective 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902625"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1, 2016 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MMJ Endorsements become effective. Unlicensed MMJ businesses must cease operations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8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b="1" dirty="0" smtClean="0"/>
              <a:t>MJ Excise Tax E-Pay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12949"/>
            <a:ext cx="8229600" cy="4525963"/>
          </a:xfrm>
        </p:spPr>
        <p:txBody>
          <a:bodyPr/>
          <a:lstStyle/>
          <a:p>
            <a:r>
              <a:rPr lang="en-US" dirty="0" smtClean="0"/>
              <a:t>Emergency rule filed May 18, </a:t>
            </a:r>
            <a:r>
              <a:rPr lang="en-US" b="1" dirty="0" smtClean="0"/>
              <a:t>effective July 1</a:t>
            </a:r>
          </a:p>
          <a:p>
            <a:r>
              <a:rPr lang="en-US" dirty="0" smtClean="0"/>
              <a:t>Permanent rules</a:t>
            </a:r>
          </a:p>
          <a:p>
            <a:pPr lvl="1"/>
            <a:r>
              <a:rPr lang="en-US" dirty="0" smtClean="0"/>
              <a:t>CR-101 filed April 20</a:t>
            </a:r>
          </a:p>
          <a:p>
            <a:pPr lvl="1"/>
            <a:r>
              <a:rPr lang="en-US" dirty="0" smtClean="0"/>
              <a:t>CR-102 scheduled for July 13</a:t>
            </a:r>
          </a:p>
          <a:p>
            <a:pPr lvl="1"/>
            <a:r>
              <a:rPr lang="en-US" dirty="0" smtClean="0"/>
              <a:t>Public Hearing in August</a:t>
            </a:r>
          </a:p>
          <a:p>
            <a:pPr lvl="1"/>
            <a:r>
              <a:rPr lang="en-US" dirty="0" smtClean="0"/>
              <a:t>Request adoption in August</a:t>
            </a:r>
          </a:p>
          <a:p>
            <a:pPr lvl="1"/>
            <a:r>
              <a:rPr lang="en-US" dirty="0" smtClean="0"/>
              <a:t>Permanent rule effective in September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4175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b="1" dirty="0" smtClean="0"/>
              <a:t>MJ Excise Tax E-Pay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7549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Legislature’s 2016 Supplemental Budget</a:t>
            </a:r>
          </a:p>
          <a:p>
            <a:r>
              <a:rPr lang="en-US" dirty="0"/>
              <a:t>N</a:t>
            </a:r>
            <a:r>
              <a:rPr lang="en-US" dirty="0" smtClean="0"/>
              <a:t>eeded to address public safety risk </a:t>
            </a:r>
            <a:endParaRPr lang="en-US" dirty="0" smtClean="0"/>
          </a:p>
          <a:p>
            <a:r>
              <a:rPr lang="en-US" dirty="0" smtClean="0"/>
              <a:t>Licensees </a:t>
            </a:r>
            <a:r>
              <a:rPr lang="en-US" dirty="0" smtClean="0"/>
              <a:t>can pay excise tax via electronic payment, check, cashier’s check, or money order</a:t>
            </a:r>
          </a:p>
          <a:p>
            <a:r>
              <a:rPr lang="en-US" dirty="0"/>
              <a:t>Must apply for and receive approval for a waiver to continue paying in cash. Will be granted for “good cause</a:t>
            </a:r>
            <a:r>
              <a:rPr lang="en-US" dirty="0" smtClean="0"/>
              <a:t>”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10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280" y="7432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PT Testing and Lab Certification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28189"/>
            <a:ext cx="8229600" cy="4525963"/>
          </a:xfrm>
        </p:spPr>
        <p:txBody>
          <a:bodyPr/>
          <a:lstStyle/>
          <a:p>
            <a:r>
              <a:rPr lang="en-US" dirty="0" smtClean="0"/>
              <a:t>Requirements for proficiency testing (PT) testing for labs to become certified</a:t>
            </a:r>
          </a:p>
          <a:p>
            <a:r>
              <a:rPr lang="en-US" dirty="0" smtClean="0"/>
              <a:t>Allows for new PT programs to apply as they become available</a:t>
            </a:r>
          </a:p>
          <a:p>
            <a:r>
              <a:rPr lang="en-US" dirty="0" smtClean="0"/>
              <a:t>Requires 2 successful PT passes per year to remain certified</a:t>
            </a:r>
          </a:p>
          <a:p>
            <a:r>
              <a:rPr lang="en-US" dirty="0" smtClean="0"/>
              <a:t>New rule addressing additional violations by labs that may result in suspension or revocation of a lab’s certification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7677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2016 Legislation Implementation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8229600" cy="4075112"/>
          </a:xfrm>
        </p:spPr>
        <p:txBody>
          <a:bodyPr/>
          <a:lstStyle/>
          <a:p>
            <a:r>
              <a:rPr lang="en-US" b="1" dirty="0" smtClean="0"/>
              <a:t>HB 2520 </a:t>
            </a:r>
            <a:r>
              <a:rPr lang="en-US" dirty="0" smtClean="0"/>
              <a:t>– Cooperative members purchasing from producers</a:t>
            </a:r>
          </a:p>
          <a:p>
            <a:endParaRPr lang="en-US" dirty="0" smtClean="0"/>
          </a:p>
          <a:p>
            <a:r>
              <a:rPr lang="en-US" b="1" dirty="0" smtClean="0"/>
              <a:t>HB 2521 </a:t>
            </a:r>
            <a:r>
              <a:rPr lang="en-US" dirty="0" smtClean="0"/>
              <a:t>– Marijuana disposal</a:t>
            </a:r>
          </a:p>
          <a:p>
            <a:endParaRPr lang="en-US" dirty="0" smtClean="0"/>
          </a:p>
          <a:p>
            <a:r>
              <a:rPr lang="en-US" b="1" dirty="0" smtClean="0"/>
              <a:t>SB 6341 </a:t>
            </a:r>
            <a:r>
              <a:rPr lang="en-US" dirty="0" smtClean="0"/>
              <a:t>– P/Ps Promotional items and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3757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718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Lab Testing &amp; QA Rules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12949"/>
            <a:ext cx="8229600" cy="4525963"/>
          </a:xfrm>
        </p:spPr>
        <p:txBody>
          <a:bodyPr/>
          <a:lstStyle/>
          <a:p>
            <a:r>
              <a:rPr lang="en-US" dirty="0" smtClean="0"/>
              <a:t>CR 101 filed April 20 to initiate permanent rulemaking</a:t>
            </a:r>
          </a:p>
          <a:p>
            <a:r>
              <a:rPr lang="en-US" dirty="0" smtClean="0"/>
              <a:t>CR 102 (proposed rules) planned August 2016</a:t>
            </a:r>
          </a:p>
          <a:p>
            <a:r>
              <a:rPr lang="en-US" dirty="0" smtClean="0"/>
              <a:t>Informal Work Group convened to discuss topics to provide information and resources to WSLCB</a:t>
            </a:r>
          </a:p>
          <a:p>
            <a:pPr lvl="1"/>
            <a:r>
              <a:rPr lang="en-US" dirty="0" smtClean="0"/>
              <a:t>Composed of state </a:t>
            </a:r>
            <a:r>
              <a:rPr lang="en-US" dirty="0"/>
              <a:t>a</a:t>
            </a:r>
            <a:r>
              <a:rPr lang="en-US" dirty="0" smtClean="0"/>
              <a:t>gencies, labs, RJ Lee, and industry members from each section</a:t>
            </a:r>
          </a:p>
          <a:p>
            <a:pPr lvl="1"/>
            <a:r>
              <a:rPr lang="en-US" dirty="0" smtClean="0"/>
              <a:t>Reviewer group of other interested parties</a:t>
            </a:r>
          </a:p>
          <a:p>
            <a:pPr lvl="1"/>
            <a:r>
              <a:rPr lang="en-US" dirty="0" smtClean="0"/>
              <a:t>Welcome input from all sources as part of the rulemaking effort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198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229600" cy="1143000"/>
          </a:xfrm>
        </p:spPr>
        <p:txBody>
          <a:bodyPr/>
          <a:lstStyle/>
          <a:p>
            <a:r>
              <a:rPr lang="en-US" b="1" dirty="0" smtClean="0"/>
              <a:t>Thank you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943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596"/>
            <a:ext cx="9144000" cy="787004"/>
          </a:xfrm>
        </p:spPr>
        <p:txBody>
          <a:bodyPr>
            <a:normAutofit/>
          </a:bodyPr>
          <a:lstStyle/>
          <a:p>
            <a:pPr marL="1016000" indent="-1016000"/>
            <a:r>
              <a:rPr lang="en-US" b="1" dirty="0" smtClean="0"/>
              <a:t>Definitions</a:t>
            </a:r>
            <a:endParaRPr lang="en-US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/>
              <a:t>Revised definition </a:t>
            </a:r>
            <a:r>
              <a:rPr lang="en-US" sz="2800" dirty="0" smtClean="0"/>
              <a:t>of:</a:t>
            </a:r>
          </a:p>
          <a:p>
            <a:r>
              <a:rPr lang="en-US" sz="2800" dirty="0" smtClean="0"/>
              <a:t>Applicant</a:t>
            </a:r>
          </a:p>
          <a:p>
            <a:r>
              <a:rPr lang="en-US" sz="2800" dirty="0" smtClean="0"/>
              <a:t>Employee</a:t>
            </a:r>
          </a:p>
          <a:p>
            <a:r>
              <a:rPr lang="en-US" sz="2800" dirty="0" smtClean="0"/>
              <a:t>WSLCB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A</a:t>
            </a:r>
            <a:r>
              <a:rPr lang="en-US" sz="2800" dirty="0" smtClean="0"/>
              <a:t>dded </a:t>
            </a:r>
            <a:r>
              <a:rPr lang="en-US" sz="2800" dirty="0"/>
              <a:t>definitions </a:t>
            </a:r>
            <a:r>
              <a:rPr lang="en-US" sz="2800" dirty="0" smtClean="0"/>
              <a:t>for:</a:t>
            </a:r>
          </a:p>
          <a:p>
            <a:r>
              <a:rPr lang="en-US" sz="2800" dirty="0" smtClean="0"/>
              <a:t>Cooperative</a:t>
            </a:r>
          </a:p>
          <a:p>
            <a:r>
              <a:rPr lang="en-US" sz="2800" dirty="0" smtClean="0"/>
              <a:t>Licensed </a:t>
            </a:r>
            <a:r>
              <a:rPr lang="en-US" sz="2800" dirty="0" smtClean="0"/>
              <a:t>premise – changed w/ stakeholder input</a:t>
            </a:r>
            <a:endParaRPr lang="en-US" sz="2800" dirty="0" smtClean="0"/>
          </a:p>
          <a:p>
            <a:r>
              <a:rPr lang="en-US" sz="2800" dirty="0" smtClean="0"/>
              <a:t>Medical marijuana </a:t>
            </a:r>
          </a:p>
          <a:p>
            <a:r>
              <a:rPr lang="en-US" sz="2800" dirty="0" smtClean="0"/>
              <a:t>Plant</a:t>
            </a:r>
            <a:endParaRPr lang="en-US" sz="2400" dirty="0" smtClean="0"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8"/>
            <a:ext cx="9144000" cy="963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596"/>
            <a:ext cx="9144000" cy="787004"/>
          </a:xfrm>
        </p:spPr>
        <p:txBody>
          <a:bodyPr>
            <a:normAutofit/>
          </a:bodyPr>
          <a:lstStyle/>
          <a:p>
            <a:pPr marL="1016000" indent="-1016000"/>
            <a:r>
              <a:rPr lang="en-US" b="1" dirty="0" smtClean="0"/>
              <a:t>Financiers and TPIs</a:t>
            </a:r>
            <a:endParaRPr lang="en-US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49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Allow out of state financiers – can’t receive any profits of the business or control of the business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larified </a:t>
            </a:r>
            <a:r>
              <a:rPr lang="en-US" sz="2800" dirty="0"/>
              <a:t>a financial institution is not considered a true party of </a:t>
            </a:r>
            <a:r>
              <a:rPr lang="en-US" sz="2800" dirty="0" smtClean="0"/>
              <a:t>interest  </a:t>
            </a:r>
          </a:p>
          <a:p>
            <a:r>
              <a:rPr lang="en-US" sz="2800" dirty="0" smtClean="0"/>
              <a:t>Added requirement for a licensee </a:t>
            </a:r>
            <a:r>
              <a:rPr lang="en-US" sz="2800" dirty="0"/>
              <a:t>to disclose any financiers and true parties of interest to the </a:t>
            </a:r>
            <a:r>
              <a:rPr lang="en-US" sz="2800" dirty="0" smtClean="0"/>
              <a:t>WSLCB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WSLCB must approve the funds prior to investment in the marijuana </a:t>
            </a:r>
            <a:r>
              <a:rPr lang="en-US" sz="2800" dirty="0" smtClean="0"/>
              <a:t>business</a:t>
            </a:r>
            <a:endParaRPr lang="en-US" sz="2400" dirty="0" smtClean="0"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8"/>
            <a:ext cx="9144000" cy="96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84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596"/>
            <a:ext cx="9144000" cy="787004"/>
          </a:xfrm>
        </p:spPr>
        <p:txBody>
          <a:bodyPr>
            <a:normAutofit/>
          </a:bodyPr>
          <a:lstStyle/>
          <a:p>
            <a:pPr marL="1016000" indent="-1016000"/>
            <a:r>
              <a:rPr lang="en-US" b="1" dirty="0" smtClean="0"/>
              <a:t>Producer Requirements </a:t>
            </a:r>
            <a:endParaRPr lang="en-US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4191000"/>
          </a:xfrm>
        </p:spPr>
        <p:txBody>
          <a:bodyPr>
            <a:normAutofit/>
          </a:bodyPr>
          <a:lstStyle/>
          <a:p>
            <a:r>
              <a:rPr lang="en-US" sz="2800" dirty="0"/>
              <a:t>Added language requiring an outdoor grow </a:t>
            </a:r>
            <a:r>
              <a:rPr lang="en-US" sz="2800" dirty="0" smtClean="0"/>
              <a:t>be </a:t>
            </a:r>
            <a:r>
              <a:rPr lang="en-US" sz="2800" dirty="0"/>
              <a:t>physically separated at least 20 feet from another licensed outdoor </a:t>
            </a:r>
            <a:r>
              <a:rPr lang="en-US" sz="2800" dirty="0" smtClean="0"/>
              <a:t>grow</a:t>
            </a:r>
          </a:p>
          <a:p>
            <a:endParaRPr lang="en-US" sz="2800" dirty="0" smtClean="0"/>
          </a:p>
          <a:p>
            <a:r>
              <a:rPr lang="en-US" sz="2800" dirty="0" smtClean="0"/>
              <a:t>Outdoor grows </a:t>
            </a:r>
            <a:r>
              <a:rPr lang="en-US" sz="2800" dirty="0"/>
              <a:t>cannot share common walls or </a:t>
            </a:r>
            <a:r>
              <a:rPr lang="en-US" sz="2800" dirty="0" smtClean="0"/>
              <a:t>fences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8"/>
            <a:ext cx="9144000" cy="96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89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596"/>
            <a:ext cx="9144000" cy="787004"/>
          </a:xfrm>
        </p:spPr>
        <p:txBody>
          <a:bodyPr>
            <a:normAutofit/>
          </a:bodyPr>
          <a:lstStyle/>
          <a:p>
            <a:pPr marL="1016000" indent="-1016000"/>
            <a:r>
              <a:rPr lang="en-US" b="1" dirty="0" smtClean="0"/>
              <a:t>Medical Marijuana Endorsement</a:t>
            </a:r>
            <a:endParaRPr lang="en-US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495800"/>
          </a:xfrm>
        </p:spPr>
        <p:txBody>
          <a:bodyPr>
            <a:normAutofit/>
          </a:bodyPr>
          <a:lstStyle/>
          <a:p>
            <a:r>
              <a:rPr lang="en-US" sz="2800" dirty="0"/>
              <a:t>N</a:t>
            </a:r>
            <a:r>
              <a:rPr lang="en-US" sz="2800" dirty="0" smtClean="0"/>
              <a:t>ew </a:t>
            </a:r>
            <a:r>
              <a:rPr lang="en-US" sz="2800" dirty="0"/>
              <a:t>rule to clarify the requirements for a medical marijuana </a:t>
            </a:r>
            <a:r>
              <a:rPr lang="en-US" sz="2800" dirty="0" smtClean="0"/>
              <a:t>endorsement</a:t>
            </a:r>
            <a:endParaRPr lang="en-US" sz="2800" dirty="0"/>
          </a:p>
          <a:p>
            <a:r>
              <a:rPr lang="en-US" sz="2800" dirty="0" smtClean="0"/>
              <a:t>Must have </a:t>
            </a:r>
            <a:r>
              <a:rPr lang="en-US" sz="2800" dirty="0"/>
              <a:t>a consultant on staff in accordance with </a:t>
            </a:r>
            <a:r>
              <a:rPr lang="en-US" sz="2800" dirty="0" smtClean="0"/>
              <a:t>DOH rules </a:t>
            </a:r>
          </a:p>
          <a:p>
            <a:r>
              <a:rPr lang="en-US" sz="2800" dirty="0" smtClean="0"/>
              <a:t>Consultant </a:t>
            </a:r>
            <a:r>
              <a:rPr lang="en-US" sz="2800" dirty="0"/>
              <a:t>enters qualifying patients and designated providers into </a:t>
            </a:r>
            <a:r>
              <a:rPr lang="en-US" sz="2800" dirty="0" smtClean="0"/>
              <a:t>the data base and issues recognition cards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8"/>
            <a:ext cx="9144000" cy="96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95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596"/>
            <a:ext cx="9144000" cy="787004"/>
          </a:xfrm>
        </p:spPr>
        <p:txBody>
          <a:bodyPr>
            <a:normAutofit/>
          </a:bodyPr>
          <a:lstStyle/>
          <a:p>
            <a:pPr marL="1016000" indent="-1016000"/>
            <a:r>
              <a:rPr lang="en-US" b="1" dirty="0" smtClean="0"/>
              <a:t>Security Requirements</a:t>
            </a:r>
            <a:endParaRPr lang="en-US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/>
              <a:t>Clarified </a:t>
            </a:r>
            <a:r>
              <a:rPr lang="en-US" sz="2800" dirty="0" smtClean="0"/>
              <a:t>required information on </a:t>
            </a:r>
            <a:r>
              <a:rPr lang="en-US" sz="2800" dirty="0"/>
              <a:t>employee identification </a:t>
            </a:r>
            <a:r>
              <a:rPr lang="en-US" sz="2800" dirty="0" smtClean="0"/>
              <a:t>badges</a:t>
            </a:r>
          </a:p>
          <a:p>
            <a:pPr lvl="1"/>
            <a:r>
              <a:rPr lang="en-US" sz="2400" dirty="0" smtClean="0"/>
              <a:t>No birthdate on card, but must have ID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Clarified </a:t>
            </a:r>
            <a:r>
              <a:rPr lang="en-US" sz="2800" dirty="0"/>
              <a:t>when plants must be physically tagged and tracked </a:t>
            </a:r>
            <a:r>
              <a:rPr lang="en-US" sz="2800" dirty="0" smtClean="0"/>
              <a:t>individually  </a:t>
            </a:r>
          </a:p>
          <a:p>
            <a:endParaRPr lang="en-US" sz="2800" dirty="0" smtClean="0"/>
          </a:p>
          <a:p>
            <a:r>
              <a:rPr lang="en-US" sz="2800" dirty="0" smtClean="0"/>
              <a:t>Clarified </a:t>
            </a:r>
            <a:r>
              <a:rPr lang="en-US" sz="2800" dirty="0"/>
              <a:t>the ID number generated by the traceability system required for all marijuana of </a:t>
            </a:r>
            <a:r>
              <a:rPr lang="en-US" sz="2800" dirty="0" smtClean="0"/>
              <a:t>any </a:t>
            </a:r>
            <a:r>
              <a:rPr lang="en-US" sz="2800" dirty="0"/>
              <a:t>kind to be used to track the </a:t>
            </a:r>
            <a:r>
              <a:rPr lang="en-US" sz="2800" dirty="0" smtClean="0"/>
              <a:t>product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8"/>
            <a:ext cx="9144000" cy="96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03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596"/>
            <a:ext cx="9144000" cy="787004"/>
          </a:xfrm>
        </p:spPr>
        <p:txBody>
          <a:bodyPr>
            <a:normAutofit/>
          </a:bodyPr>
          <a:lstStyle/>
          <a:p>
            <a:pPr marL="1016000" indent="-1016000"/>
            <a:r>
              <a:rPr lang="en-US" b="1" dirty="0" smtClean="0"/>
              <a:t>Serving and Transaction Limits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A73EA6DC-6872-41C0-98C7-9EFD16A24BF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8"/>
            <a:ext cx="9144000" cy="963168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Following DOH’s rules regarding medical marijuana. </a:t>
            </a:r>
            <a:r>
              <a:rPr lang="en-US" sz="2800" dirty="0"/>
              <a:t>A</a:t>
            </a:r>
            <a:r>
              <a:rPr lang="en-US" sz="2800" dirty="0" smtClean="0"/>
              <a:t>dded </a:t>
            </a:r>
            <a:r>
              <a:rPr lang="en-US" sz="2800" dirty="0"/>
              <a:t>language addressing serving and transaction limitations for qualifying patients and designated </a:t>
            </a:r>
            <a:r>
              <a:rPr lang="en-US" sz="2800" dirty="0" smtClean="0"/>
              <a:t>providers:</a:t>
            </a:r>
          </a:p>
          <a:p>
            <a:pPr lvl="1"/>
            <a:r>
              <a:rPr lang="en-US" sz="2400" dirty="0" smtClean="0"/>
              <a:t>Three oz. </a:t>
            </a:r>
            <a:r>
              <a:rPr lang="en-US" sz="2400" dirty="0"/>
              <a:t>of usable </a:t>
            </a:r>
            <a:r>
              <a:rPr lang="en-US" sz="2400" dirty="0" smtClean="0"/>
              <a:t>marijuana </a:t>
            </a:r>
          </a:p>
          <a:p>
            <a:pPr lvl="1"/>
            <a:r>
              <a:rPr lang="en-US" sz="2400" dirty="0" smtClean="0"/>
              <a:t>48 oz. </a:t>
            </a:r>
            <a:r>
              <a:rPr lang="en-US" sz="2400" dirty="0"/>
              <a:t>of marijuana-infused product meant to be eaten or swallowed in solid </a:t>
            </a:r>
            <a:r>
              <a:rPr lang="en-US" sz="2400" dirty="0" smtClean="0"/>
              <a:t>form</a:t>
            </a:r>
          </a:p>
          <a:p>
            <a:pPr lvl="1"/>
            <a:r>
              <a:rPr lang="en-US" sz="2400" dirty="0" smtClean="0"/>
              <a:t>21 </a:t>
            </a:r>
            <a:r>
              <a:rPr lang="en-US" sz="2400" dirty="0"/>
              <a:t>grams of marijuana-infused extract or marijuana concentrate for </a:t>
            </a:r>
            <a:r>
              <a:rPr lang="en-US" sz="2400" dirty="0" smtClean="0"/>
              <a:t>inhalation</a:t>
            </a:r>
          </a:p>
          <a:p>
            <a:pPr lvl="1"/>
            <a:r>
              <a:rPr lang="en-US" sz="2400" dirty="0" smtClean="0"/>
              <a:t>216 oz. </a:t>
            </a:r>
            <a:r>
              <a:rPr lang="en-US" sz="2400" dirty="0"/>
              <a:t>of marijuana-infused product in liquid form meant to be eaten or swallowed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0927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5596"/>
            <a:ext cx="9144000" cy="787004"/>
          </a:xfrm>
        </p:spPr>
        <p:txBody>
          <a:bodyPr>
            <a:normAutofit/>
          </a:bodyPr>
          <a:lstStyle/>
          <a:p>
            <a:pPr marL="1016000" indent="-1016000"/>
            <a:r>
              <a:rPr lang="en-US" b="1" dirty="0" smtClean="0"/>
              <a:t>Samples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A73EA6DC-6872-41C0-98C7-9EFD16A24BF7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8"/>
            <a:ext cx="9144000" cy="963168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Created new section for samples - Includes </a:t>
            </a:r>
            <a:r>
              <a:rPr lang="en-US" sz="2800" dirty="0"/>
              <a:t>all requirements for samples and transportation of </a:t>
            </a:r>
            <a:r>
              <a:rPr lang="en-US" sz="2800" dirty="0" smtClean="0"/>
              <a:t>samples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dirty="0">
                <a:cs typeface="Arial" pitchFamily="34" charset="0"/>
              </a:rPr>
              <a:t>Added education samples for “budtenders”</a:t>
            </a:r>
          </a:p>
          <a:p>
            <a:r>
              <a:rPr lang="en-US" sz="2800" dirty="0" smtClean="0"/>
              <a:t>Increased </a:t>
            </a:r>
            <a:r>
              <a:rPr lang="en-US" sz="2800" dirty="0"/>
              <a:t>the sample </a:t>
            </a:r>
            <a:r>
              <a:rPr lang="en-US" sz="2800" dirty="0" smtClean="0"/>
              <a:t>amount for negotiating a sale:</a:t>
            </a:r>
          </a:p>
          <a:p>
            <a:pPr lvl="1"/>
            <a:r>
              <a:rPr lang="en-US" sz="2000" dirty="0" smtClean="0">
                <a:cs typeface="Arial" pitchFamily="34" charset="0"/>
              </a:rPr>
              <a:t>Eight grams of usable marijuana</a:t>
            </a:r>
          </a:p>
          <a:p>
            <a:pPr lvl="1"/>
            <a:r>
              <a:rPr lang="en-US" sz="2000" dirty="0" smtClean="0">
                <a:cs typeface="Arial" pitchFamily="34" charset="0"/>
              </a:rPr>
              <a:t>Eight units of marijuana infused products/marijuana infused liquid</a:t>
            </a:r>
          </a:p>
          <a:p>
            <a:pPr lvl="1"/>
            <a:r>
              <a:rPr lang="en-US" sz="2000" dirty="0" smtClean="0">
                <a:cs typeface="Arial" pitchFamily="34" charset="0"/>
              </a:rPr>
              <a:t>Two units of marijuana infused extract/infused marijuana mix</a:t>
            </a:r>
          </a:p>
        </p:txBody>
      </p:sp>
    </p:spTree>
    <p:extLst>
      <p:ext uri="{BB962C8B-B14F-4D97-AF65-F5344CB8AC3E}">
        <p14:creationId xmlns:p14="http://schemas.microsoft.com/office/powerpoint/2010/main" val="2953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16047</TotalTime>
  <Words>1063</Words>
  <Application>Microsoft Office PowerPoint</Application>
  <PresentationFormat>On-screen Show (4:3)</PresentationFormat>
  <Paragraphs>186</Paragraphs>
  <Slides>25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2015 Marijuana Legislation Rulemaking Overview Highlights </vt:lpstr>
      <vt:lpstr>Timeline</vt:lpstr>
      <vt:lpstr>Definitions</vt:lpstr>
      <vt:lpstr>Financiers and TPIs</vt:lpstr>
      <vt:lpstr>Producer Requirements </vt:lpstr>
      <vt:lpstr>Medical Marijuana Endorsement</vt:lpstr>
      <vt:lpstr>Security Requirements</vt:lpstr>
      <vt:lpstr>Serving and Transaction Limits</vt:lpstr>
      <vt:lpstr>Samples</vt:lpstr>
      <vt:lpstr>Sampling Protocols for Testing</vt:lpstr>
      <vt:lpstr>Packaging and Labeling</vt:lpstr>
      <vt:lpstr>Payment Methods</vt:lpstr>
      <vt:lpstr>Transport License</vt:lpstr>
      <vt:lpstr>Penalties</vt:lpstr>
      <vt:lpstr>Current and Future Rulemaking</vt:lpstr>
      <vt:lpstr>Overview</vt:lpstr>
      <vt:lpstr>Marijuana Recalls Rules Timeline</vt:lpstr>
      <vt:lpstr>Pesticide Action Levels</vt:lpstr>
      <vt:lpstr>Pesticide Action Levels</vt:lpstr>
      <vt:lpstr>MJ Excise Tax E-Pay</vt:lpstr>
      <vt:lpstr>MJ Excise Tax E-Pay</vt:lpstr>
      <vt:lpstr>PT Testing and Lab Certification</vt:lpstr>
      <vt:lpstr>2016 Legislation Implementation</vt:lpstr>
      <vt:lpstr>Lab Testing &amp; QA Rules Review</vt:lpstr>
      <vt:lpstr>Thank you</vt:lpstr>
    </vt:vector>
  </TitlesOfParts>
  <Company>Washington State Liquor Control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Service</dc:title>
  <dc:creator>Brian Smith</dc:creator>
  <cp:lastModifiedBy>Eide, Joanna M (LCB)</cp:lastModifiedBy>
  <cp:revision>887</cp:revision>
  <cp:lastPrinted>2015-10-30T16:47:23Z</cp:lastPrinted>
  <dcterms:created xsi:type="dcterms:W3CDTF">2010-05-14T21:12:23Z</dcterms:created>
  <dcterms:modified xsi:type="dcterms:W3CDTF">2016-05-24T16:44:39Z</dcterms:modified>
</cp:coreProperties>
</file>