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theme/themeOverride5.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6"/>
  </p:notesMasterIdLst>
  <p:sldIdLst>
    <p:sldId id="289" r:id="rId6"/>
    <p:sldId id="291" r:id="rId7"/>
    <p:sldId id="357" r:id="rId8"/>
    <p:sldId id="356" r:id="rId9"/>
    <p:sldId id="359" r:id="rId10"/>
    <p:sldId id="365" r:id="rId11"/>
    <p:sldId id="358" r:id="rId12"/>
    <p:sldId id="366" r:id="rId13"/>
    <p:sldId id="367" r:id="rId14"/>
    <p:sldId id="316"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mon Lee" initials="EGL" lastIdx="9" clrIdx="0"/>
  <p:cmAuthor id="1" name="JoAnn Sample" initials="josa" lastIdx="3" clrIdx="1"/>
  <p:cmAuthor id="2" name="Melisa Valdez" initials="mv" lastIdx="8" clrIdx="2"/>
  <p:cmAuthor id="3" name="EL" initials="EL" lastIdx="8" clrIdx="3"/>
  <p:cmAuthor id="4" name="Edmon Lee" initials="egl" lastIdx="13" clrIdx="4"/>
  <p:cmAuthor id="5" name="Jeanne McShane" initials="jmcsh195"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9" autoAdjust="0"/>
    <p:restoredTop sz="92534" autoAdjust="0"/>
  </p:normalViewPr>
  <p:slideViewPr>
    <p:cSldViewPr>
      <p:cViewPr varScale="1">
        <p:scale>
          <a:sx n="127" d="100"/>
          <a:sy n="127" d="100"/>
        </p:scale>
        <p:origin x="1176" y="132"/>
      </p:cViewPr>
      <p:guideLst>
        <p:guide orient="horz" pos="2160"/>
        <p:guide pos="2880"/>
      </p:guideLst>
    </p:cSldViewPr>
  </p:slideViewPr>
  <p:notesTextViewPr>
    <p:cViewPr>
      <p:scale>
        <a:sx n="3" d="2"/>
        <a:sy n="3" d="2"/>
      </p:scale>
      <p:origin x="0" y="0"/>
    </p:cViewPr>
  </p:notesTextViewPr>
  <p:notesViewPr>
    <p:cSldViewPr>
      <p:cViewPr varScale="1">
        <p:scale>
          <a:sx n="99" d="100"/>
          <a:sy n="99" d="100"/>
        </p:scale>
        <p:origin x="352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306251491290861E-2"/>
          <c:y val="0.16502624671916011"/>
          <c:w val="0.94606144118348856"/>
          <c:h val="0.68820087895989746"/>
        </c:manualLayout>
      </c:layout>
      <c:barChart>
        <c:barDir val="col"/>
        <c:grouping val="clustered"/>
        <c:varyColors val="0"/>
        <c:ser>
          <c:idx val="1"/>
          <c:order val="0"/>
          <c:tx>
            <c:strRef>
              <c:f>Sheet1!$B$57</c:f>
              <c:strCache>
                <c:ptCount val="1"/>
                <c:pt idx="0">
                  <c:v>FY 2015</c:v>
                </c:pt>
              </c:strCache>
            </c:strRef>
          </c:tx>
          <c:spPr>
            <a:solidFill>
              <a:schemeClr val="accent2"/>
            </a:solidFill>
            <a:ln>
              <a:noFill/>
            </a:ln>
            <a:effectLst/>
          </c:spPr>
          <c:invertIfNegative val="0"/>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Sheet1!$C$55:$D$55</c:f>
              <c:strCache>
                <c:ptCount val="1"/>
                <c:pt idx="0">
                  <c:v>Licenses Issued</c:v>
                </c:pt>
              </c:strCache>
            </c:strRef>
          </c:cat>
          <c:val>
            <c:numRef>
              <c:f>Sheet1!$C$57:$D$57</c:f>
              <c:numCache>
                <c:formatCode>General</c:formatCode>
                <c:ptCount val="2"/>
                <c:pt idx="0">
                  <c:v>173</c:v>
                </c:pt>
              </c:numCache>
            </c:numRef>
          </c:val>
        </c:ser>
        <c:ser>
          <c:idx val="2"/>
          <c:order val="1"/>
          <c:tx>
            <c:strRef>
              <c:f>Sheet1!$B$58</c:f>
              <c:strCache>
                <c:ptCount val="1"/>
                <c:pt idx="0">
                  <c:v>FY 2016</c:v>
                </c:pt>
              </c:strCache>
            </c:strRef>
          </c:tx>
          <c:invertIfNegative val="0"/>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Sheet1!$C$55:$D$55</c:f>
              <c:strCache>
                <c:ptCount val="1"/>
                <c:pt idx="0">
                  <c:v>Licenses Issued</c:v>
                </c:pt>
              </c:strCache>
            </c:strRef>
          </c:cat>
          <c:val>
            <c:numRef>
              <c:f>Sheet1!$C$58:$D$58</c:f>
              <c:numCache>
                <c:formatCode>General</c:formatCode>
                <c:ptCount val="2"/>
                <c:pt idx="0">
                  <c:v>205</c:v>
                </c:pt>
              </c:numCache>
            </c:numRef>
          </c:val>
        </c:ser>
        <c:dLbls>
          <c:showLegendKey val="0"/>
          <c:showVal val="0"/>
          <c:showCatName val="0"/>
          <c:showSerName val="0"/>
          <c:showPercent val="0"/>
          <c:showBubbleSize val="0"/>
        </c:dLbls>
        <c:gapWidth val="219"/>
        <c:overlap val="-27"/>
        <c:axId val="196097416"/>
        <c:axId val="196097808"/>
      </c:barChart>
      <c:catAx>
        <c:axId val="196097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097808"/>
        <c:crosses val="autoZero"/>
        <c:auto val="1"/>
        <c:lblAlgn val="ctr"/>
        <c:lblOffset val="100"/>
        <c:noMultiLvlLbl val="0"/>
      </c:catAx>
      <c:valAx>
        <c:axId val="1960978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097416"/>
        <c:crosses val="autoZero"/>
        <c:crossBetween val="between"/>
      </c:valAx>
      <c:spPr>
        <a:noFill/>
        <a:ln>
          <a:noFill/>
        </a:ln>
        <a:effectLst/>
      </c:spPr>
    </c:plotArea>
    <c:legend>
      <c:legendPos val="b"/>
      <c:layout>
        <c:manualLayout>
          <c:xMode val="edge"/>
          <c:yMode val="edge"/>
          <c:x val="0.41856499516507806"/>
          <c:y val="0.89626695100612441"/>
          <c:w val="0.14066046289668338"/>
          <c:h val="6.540743453579930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502</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Sheet1!$A$2:$A$3</c:f>
              <c:strCache>
                <c:ptCount val="2"/>
                <c:pt idx="0">
                  <c:v>Licenses Issued</c:v>
                </c:pt>
                <c:pt idx="1">
                  <c:v>Average Days to Issue</c:v>
                </c:pt>
              </c:strCache>
            </c:strRef>
          </c:cat>
          <c:val>
            <c:numRef>
              <c:f>Sheet1!$B$2:$B$3</c:f>
              <c:numCache>
                <c:formatCode>General</c:formatCode>
                <c:ptCount val="2"/>
                <c:pt idx="0">
                  <c:v>262</c:v>
                </c:pt>
                <c:pt idx="1">
                  <c:v>436</c:v>
                </c:pt>
              </c:numCache>
            </c:numRef>
          </c:val>
        </c:ser>
        <c:ser>
          <c:idx val="1"/>
          <c:order val="1"/>
          <c:tx>
            <c:strRef>
              <c:f>Sheet1!$C$1</c:f>
              <c:strCache>
                <c:ptCount val="1"/>
                <c:pt idx="0">
                  <c:v>5052</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dLbl>
              <c:idx val="0"/>
              <c:layout>
                <c:manualLayout>
                  <c:x val="1.9298245614035089E-2"/>
                  <c:y val="-1.807228915662650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035087719298246E-2"/>
                  <c:y val="-1.807228915662661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Licenses Issued</c:v>
                </c:pt>
                <c:pt idx="1">
                  <c:v>Average Days to Issue</c:v>
                </c:pt>
              </c:strCache>
            </c:strRef>
          </c:cat>
          <c:val>
            <c:numRef>
              <c:f>Sheet1!$C$2:$C$3</c:f>
              <c:numCache>
                <c:formatCode>General</c:formatCode>
                <c:ptCount val="2"/>
                <c:pt idx="0">
                  <c:v>116</c:v>
                </c:pt>
                <c:pt idx="1">
                  <c:v>105</c:v>
                </c:pt>
              </c:numCache>
            </c:numRef>
          </c:val>
        </c:ser>
        <c:dLbls>
          <c:showLegendKey val="0"/>
          <c:showVal val="1"/>
          <c:showCatName val="0"/>
          <c:showSerName val="0"/>
          <c:showPercent val="0"/>
          <c:showBubbleSize val="0"/>
        </c:dLbls>
        <c:gapWidth val="75"/>
        <c:shape val="box"/>
        <c:axId val="196098592"/>
        <c:axId val="196098984"/>
        <c:axId val="0"/>
      </c:bar3DChart>
      <c:catAx>
        <c:axId val="1960985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96098984"/>
        <c:crosses val="autoZero"/>
        <c:auto val="1"/>
        <c:lblAlgn val="ctr"/>
        <c:lblOffset val="100"/>
        <c:noMultiLvlLbl val="0"/>
      </c:catAx>
      <c:valAx>
        <c:axId val="1960989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9609859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2400"/>
          </a:pPr>
          <a:endParaRPr lang="en-US"/>
        </a:p>
      </c:txPr>
    </c:title>
    <c:autoTitleDeleted val="0"/>
    <c:view3D>
      <c:rotX val="15"/>
      <c:rotY val="0"/>
      <c:rAngAx val="0"/>
    </c:view3D>
    <c:floor>
      <c:thickness val="0"/>
    </c:floor>
    <c:sideWall>
      <c:thickness val="0"/>
    </c:sideWall>
    <c:backWall>
      <c:thickness val="0"/>
    </c:backWall>
    <c:plotArea>
      <c:layout/>
      <c:pie3DChart>
        <c:varyColors val="1"/>
        <c:ser>
          <c:idx val="0"/>
          <c:order val="0"/>
          <c:tx>
            <c:strRef>
              <c:f>Sheet1!$B$1</c:f>
              <c:strCache>
                <c:ptCount val="1"/>
                <c:pt idx="0">
                  <c:v>Issued</c:v>
                </c:pt>
              </c:strCache>
            </c:strRef>
          </c:tx>
          <c:explosion val="25"/>
          <c:dLbls>
            <c:dLbl>
              <c:idx val="0"/>
              <c:layout>
                <c:manualLayout>
                  <c:x val="-0.10514608904777478"/>
                  <c:y val="-0.31426922982956307"/>
                </c:manualLayout>
              </c:layou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2.2210851815310725E-2"/>
                  <c:y val="0.13268126659688059"/>
                </c:manualLayout>
              </c:layout>
              <c:spPr>
                <a:noFill/>
                <a:ln>
                  <a:noFill/>
                </a:ln>
                <a:effectLst/>
              </c:spPr>
              <c:txPr>
                <a:bodyPr wrap="square" lIns="38100" tIns="19050" rIns="38100" bIns="19050" anchor="ctr">
                  <a:noAutofit/>
                </a:bodyPr>
                <a:lstStyle/>
                <a:p>
                  <a:pPr>
                    <a:defRPr sz="1200"/>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3579257246489963"/>
                      <c:h val="0.14626040447056302"/>
                    </c:manualLayout>
                  </c15:layout>
                </c:ext>
              </c:extLst>
            </c:dLbl>
            <c:dLbl>
              <c:idx val="2"/>
              <c:layout>
                <c:manualLayout>
                  <c:x val="0.19207960939321084"/>
                  <c:y val="-5.6409003519995192E-2"/>
                </c:manualLayout>
              </c:layou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502</c:v>
                </c:pt>
                <c:pt idx="1">
                  <c:v>502 (Change)</c:v>
                </c:pt>
                <c:pt idx="2">
                  <c:v>5052</c:v>
                </c:pt>
              </c:strCache>
            </c:strRef>
          </c:cat>
          <c:val>
            <c:numRef>
              <c:f>Sheet1!$B$2:$B$4</c:f>
              <c:numCache>
                <c:formatCode>General</c:formatCode>
                <c:ptCount val="3"/>
                <c:pt idx="0">
                  <c:v>250</c:v>
                </c:pt>
                <c:pt idx="1">
                  <c:v>12</c:v>
                </c:pt>
                <c:pt idx="2">
                  <c:v>116</c:v>
                </c:pt>
              </c:numCache>
            </c:numRef>
          </c:val>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800" baseline="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2400"/>
          </a:pPr>
          <a:endParaRPr lang="en-US"/>
        </a:p>
      </c:txPr>
    </c:title>
    <c:autoTitleDeleted val="0"/>
    <c:view3D>
      <c:rotX val="15"/>
      <c:rotY val="0"/>
      <c:rAngAx val="0"/>
    </c:view3D>
    <c:floor>
      <c:thickness val="0"/>
    </c:floor>
    <c:sideWall>
      <c:thickness val="0"/>
    </c:sideWall>
    <c:backWall>
      <c:thickness val="0"/>
    </c:backWall>
    <c:plotArea>
      <c:layout/>
      <c:pie3DChart>
        <c:varyColors val="1"/>
        <c:ser>
          <c:idx val="0"/>
          <c:order val="0"/>
          <c:tx>
            <c:strRef>
              <c:f>Sheet1!$B$1</c:f>
              <c:strCache>
                <c:ptCount val="1"/>
                <c:pt idx="0">
                  <c:v>Pending</c:v>
                </c:pt>
              </c:strCache>
            </c:strRef>
          </c:tx>
          <c:explosion val="25"/>
          <c:dLbls>
            <c:dLbl>
              <c:idx val="0"/>
              <c:layout>
                <c:manualLayout>
                  <c:x val="-0.17014126910606769"/>
                  <c:y val="-5.1943702629002282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1.6339869281045752E-3"/>
                  <c:y val="-0.13169555518386478"/>
                </c:manualLayout>
              </c:layout>
              <c:spPr>
                <a:noFill/>
                <a:ln>
                  <a:noFill/>
                </a:ln>
                <a:effectLst/>
              </c:spPr>
              <c:txPr>
                <a:bodyPr wrap="square" lIns="38100" tIns="19050" rIns="38100" bIns="19050" anchor="ctr">
                  <a:noAutofit/>
                </a:bodyPr>
                <a:lstStyle/>
                <a:p>
                  <a:pPr>
                    <a:defRPr sz="1200"/>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385620915032681"/>
                      <c:h val="0.22196830312928137"/>
                    </c:manualLayout>
                  </c15:layout>
                </c:ext>
              </c:extLst>
            </c:dLbl>
            <c:dLbl>
              <c:idx val="2"/>
              <c:layout>
                <c:manualLayout>
                  <c:x val="7.4623025063043592E-3"/>
                  <c:y val="-0.32886941062162778"/>
                </c:manualLayout>
              </c:layou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502</c:v>
                </c:pt>
                <c:pt idx="1">
                  <c:v>502 (Change)</c:v>
                </c:pt>
                <c:pt idx="2">
                  <c:v>5052</c:v>
                </c:pt>
              </c:strCache>
            </c:strRef>
          </c:cat>
          <c:val>
            <c:numRef>
              <c:f>Sheet1!$B$2:$B$4</c:f>
              <c:numCache>
                <c:formatCode>General</c:formatCode>
                <c:ptCount val="3"/>
                <c:pt idx="0">
                  <c:v>36</c:v>
                </c:pt>
                <c:pt idx="1">
                  <c:v>8</c:v>
                </c:pt>
                <c:pt idx="2">
                  <c:v>164</c:v>
                </c:pt>
              </c:numCache>
            </c:numRef>
          </c:val>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800" baseline="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Licensed</c:v>
                </c:pt>
              </c:strCache>
            </c:strRef>
          </c:tx>
          <c:spPr>
            <a:solidFill>
              <a:schemeClr val="accent1"/>
            </a:solidFill>
            <a:ln>
              <a:noFill/>
            </a:ln>
            <a:effectLst/>
            <a:sp3d/>
          </c:spPr>
          <c:invertIfNegative val="0"/>
          <c:dLbls>
            <c:dLbl>
              <c:idx val="0"/>
              <c:layout>
                <c:manualLayout>
                  <c:x val="-1.4583333333333334E-2"/>
                  <c:y val="-2.962962962962963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0416666666666666E-2"/>
                  <c:y val="-2.962962962962963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500000000000077E-2"/>
                  <c:y val="-4.074074074074074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502</c:v>
                </c:pt>
                <c:pt idx="1">
                  <c:v>5052</c:v>
                </c:pt>
                <c:pt idx="2">
                  <c:v>Total</c:v>
                </c:pt>
              </c:strCache>
            </c:strRef>
          </c:cat>
          <c:val>
            <c:numRef>
              <c:f>Sheet1!$B$2:$B$4</c:f>
              <c:numCache>
                <c:formatCode>General</c:formatCode>
                <c:ptCount val="3"/>
                <c:pt idx="0">
                  <c:v>262</c:v>
                </c:pt>
                <c:pt idx="1">
                  <c:v>116</c:v>
                </c:pt>
                <c:pt idx="2">
                  <c:v>378</c:v>
                </c:pt>
              </c:numCache>
            </c:numRef>
          </c:val>
        </c:ser>
        <c:ser>
          <c:idx val="1"/>
          <c:order val="1"/>
          <c:tx>
            <c:strRef>
              <c:f>Sheet1!$C$1</c:f>
              <c:strCache>
                <c:ptCount val="1"/>
                <c:pt idx="0">
                  <c:v>Alloted</c:v>
                </c:pt>
              </c:strCache>
            </c:strRef>
          </c:tx>
          <c:spPr>
            <a:solidFill>
              <a:schemeClr val="accent2"/>
            </a:solidFill>
            <a:ln>
              <a:noFill/>
            </a:ln>
            <a:effectLst/>
            <a:sp3d/>
          </c:spPr>
          <c:invertIfNegative val="0"/>
          <c:dLbls>
            <c:dLbl>
              <c:idx val="0"/>
              <c:layout>
                <c:manualLayout>
                  <c:x val="-3.819400322405998E-17"/>
                  <c:y val="-2.962962962962966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2500000000000767E-3"/>
                  <c:y val="-2.962962962962969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0833333333333333E-3"/>
                  <c:y val="-2.962962962962963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502</c:v>
                </c:pt>
                <c:pt idx="1">
                  <c:v>5052</c:v>
                </c:pt>
                <c:pt idx="2">
                  <c:v>Total</c:v>
                </c:pt>
              </c:strCache>
            </c:strRef>
          </c:cat>
          <c:val>
            <c:numRef>
              <c:f>Sheet1!$C$2:$C$4</c:f>
              <c:numCache>
                <c:formatCode>General</c:formatCode>
                <c:ptCount val="3"/>
                <c:pt idx="0">
                  <c:v>334</c:v>
                </c:pt>
                <c:pt idx="1">
                  <c:v>222</c:v>
                </c:pt>
                <c:pt idx="2">
                  <c:v>556</c:v>
                </c:pt>
              </c:numCache>
            </c:numRef>
          </c:val>
        </c:ser>
        <c:dLbls>
          <c:showLegendKey val="0"/>
          <c:showVal val="1"/>
          <c:showCatName val="0"/>
          <c:showSerName val="0"/>
          <c:showPercent val="0"/>
          <c:showBubbleSize val="0"/>
        </c:dLbls>
        <c:gapWidth val="75"/>
        <c:shape val="box"/>
        <c:axId val="195964848"/>
        <c:axId val="195965240"/>
        <c:axId val="193221776"/>
      </c:bar3DChart>
      <c:catAx>
        <c:axId val="1959648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5965240"/>
        <c:crosses val="autoZero"/>
        <c:auto val="1"/>
        <c:lblAlgn val="ctr"/>
        <c:lblOffset val="100"/>
        <c:noMultiLvlLbl val="0"/>
      </c:catAx>
      <c:valAx>
        <c:axId val="195965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5964848"/>
        <c:crosses val="autoZero"/>
        <c:crossBetween val="between"/>
      </c:valAx>
      <c:serAx>
        <c:axId val="193221776"/>
        <c:scaling>
          <c:orientation val="minMax"/>
        </c:scaling>
        <c:delete val="1"/>
        <c:axPos val="b"/>
        <c:majorTickMark val="none"/>
        <c:minorTickMark val="none"/>
        <c:tickLblPos val="nextTo"/>
        <c:crossAx val="195965240"/>
        <c:crosses val="autoZero"/>
      </c:ser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43734073013600572"/>
          <c:y val="3.3898305084745763E-2"/>
        </c:manualLayout>
      </c:layout>
      <c:overlay val="0"/>
      <c:txPr>
        <a:bodyPr/>
        <a:lstStyle/>
        <a:p>
          <a:pPr>
            <a:defRPr sz="2400"/>
          </a:pPr>
          <a:endParaRPr lang="en-US"/>
        </a:p>
      </c:txPr>
    </c:title>
    <c:autoTitleDeleted val="0"/>
    <c:view3D>
      <c:rotX val="15"/>
      <c:rotY val="0"/>
      <c:rAngAx val="0"/>
    </c:view3D>
    <c:floor>
      <c:thickness val="0"/>
    </c:floor>
    <c:sideWall>
      <c:thickness val="0"/>
    </c:sideWall>
    <c:backWall>
      <c:thickness val="0"/>
    </c:backWall>
    <c:plotArea>
      <c:layout/>
      <c:pie3DChart>
        <c:varyColors val="1"/>
        <c:ser>
          <c:idx val="0"/>
          <c:order val="0"/>
          <c:tx>
            <c:strRef>
              <c:f>Sheet1!$B$1</c:f>
              <c:strCache>
                <c:ptCount val="1"/>
                <c:pt idx="0">
                  <c:v>Issued</c:v>
                </c:pt>
              </c:strCache>
            </c:strRef>
          </c:tx>
          <c:explosion val="25"/>
          <c:dLbls>
            <c:dLbl>
              <c:idx val="0"/>
              <c:layout>
                <c:manualLayout>
                  <c:x val="-1.7424361727511328E-2"/>
                  <c:y val="-0.27249821045096634"/>
                </c:manualLayout>
              </c:layout>
              <c:spPr>
                <a:noFill/>
                <a:ln>
                  <a:noFill/>
                </a:ln>
                <a:effectLst/>
              </c:spPr>
              <c:txPr>
                <a:bodyPr wrap="square" lIns="38100" tIns="19050" rIns="38100" bIns="19050" anchor="ctr">
                  <a:noAutofit/>
                </a:bodyPr>
                <a:lstStyle/>
                <a:p>
                  <a:pPr>
                    <a:defRPr sz="1200"/>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4263636363636363"/>
                      <c:h val="0.10957074683846338"/>
                    </c:manualLayout>
                  </c15:layout>
                </c:ext>
              </c:extLst>
            </c:dLbl>
            <c:dLbl>
              <c:idx val="1"/>
              <c:layout>
                <c:manualLayout>
                  <c:x val="1.1888212837031734E-2"/>
                  <c:y val="-5.112805284932604E-2"/>
                </c:manualLayout>
              </c:layout>
              <c:showLegendKey val="0"/>
              <c:showVal val="1"/>
              <c:showCatName val="1"/>
              <c:showSerName val="0"/>
              <c:showPercent val="0"/>
              <c:showBubbleSize val="0"/>
              <c:extLst>
                <c:ext xmlns:c15="http://schemas.microsoft.com/office/drawing/2012/chart" uri="{CE6537A1-D6FC-4f65-9D91-7224C49458BB}"/>
              </c:extLst>
            </c:dLbl>
            <c:dLbl>
              <c:idx val="2"/>
              <c:layout>
                <c:manualLayout>
                  <c:x val="8.7064185158673355E-2"/>
                  <c:y val="-6.0627585746696917E-2"/>
                </c:manualLayout>
              </c:layou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2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Producer/Processor</c:v>
                </c:pt>
                <c:pt idx="1">
                  <c:v>Producer</c:v>
                </c:pt>
                <c:pt idx="2">
                  <c:v>Processor</c:v>
                </c:pt>
              </c:strCache>
            </c:strRef>
          </c:cat>
          <c:val>
            <c:numRef>
              <c:f>Sheet1!$B$2:$B$4</c:f>
              <c:numCache>
                <c:formatCode>General</c:formatCode>
                <c:ptCount val="3"/>
                <c:pt idx="0">
                  <c:v>694</c:v>
                </c:pt>
                <c:pt idx="1">
                  <c:v>133</c:v>
                </c:pt>
                <c:pt idx="2">
                  <c:v>101</c:v>
                </c:pt>
              </c:numCache>
            </c:numRef>
          </c:val>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800" baseline="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dirty="0" smtClean="0"/>
              <a:t>Pending</a:t>
            </a:r>
            <a:endParaRPr lang="en-US" dirty="0"/>
          </a:p>
        </c:rich>
      </c:tx>
      <c:layout>
        <c:manualLayout>
          <c:xMode val="edge"/>
          <c:yMode val="edge"/>
          <c:x val="0.43734073013600572"/>
          <c:y val="3.3898305084745763E-2"/>
        </c:manualLayout>
      </c:layout>
      <c:overlay val="0"/>
    </c:title>
    <c:autoTitleDeleted val="0"/>
    <c:view3D>
      <c:rotX val="15"/>
      <c:rotY val="0"/>
      <c:rAngAx val="0"/>
    </c:view3D>
    <c:floor>
      <c:thickness val="0"/>
    </c:floor>
    <c:sideWall>
      <c:thickness val="0"/>
    </c:sideWall>
    <c:backWall>
      <c:thickness val="0"/>
    </c:backWall>
    <c:plotArea>
      <c:layout/>
      <c:pie3DChart>
        <c:varyColors val="1"/>
        <c:ser>
          <c:idx val="0"/>
          <c:order val="0"/>
          <c:tx>
            <c:strRef>
              <c:f>Sheet1!$B$1</c:f>
              <c:strCache>
                <c:ptCount val="1"/>
                <c:pt idx="0">
                  <c:v>Issued</c:v>
                </c:pt>
              </c:strCache>
            </c:strRef>
          </c:tx>
          <c:explosion val="25"/>
          <c:dLbls>
            <c:dLbl>
              <c:idx val="0"/>
              <c:layout>
                <c:manualLayout>
                  <c:x val="-0.31060617990932954"/>
                  <c:y val="-0.13585586640229783"/>
                </c:manualLayout>
              </c:layout>
              <c:spPr>
                <a:noFill/>
                <a:ln>
                  <a:noFill/>
                </a:ln>
                <a:effectLst/>
              </c:spPr>
              <c:txPr>
                <a:bodyPr wrap="square" lIns="38100" tIns="19050" rIns="38100" bIns="19050" anchor="ctr">
                  <a:noAutofit/>
                </a:bodyPr>
                <a:lstStyle/>
                <a:p>
                  <a:pPr>
                    <a:defRPr sz="1200"/>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6233333333333329"/>
                      <c:h val="5.9085507780202891E-2"/>
                    </c:manualLayout>
                  </c15:layout>
                </c:ext>
              </c:extLst>
            </c:dLbl>
            <c:dLbl>
              <c:idx val="1"/>
              <c:layout>
                <c:manualLayout>
                  <c:x val="3.0070150322118825E-2"/>
                  <c:y val="-7.601065736934709E-2"/>
                </c:manualLayout>
              </c:layout>
              <c:showLegendKey val="0"/>
              <c:showVal val="1"/>
              <c:showCatName val="1"/>
              <c:showSerName val="0"/>
              <c:showPercent val="0"/>
              <c:showBubbleSize val="0"/>
              <c:extLst>
                <c:ext xmlns:c15="http://schemas.microsoft.com/office/drawing/2012/chart" uri="{CE6537A1-D6FC-4f65-9D91-7224C49458BB}">
                  <c15:layout>
                    <c:manualLayout>
                      <c:w val="0.25306060606060604"/>
                      <c:h val="0.14602942213723405"/>
                    </c:manualLayout>
                  </c15:layout>
                </c:ext>
              </c:extLst>
            </c:dLbl>
            <c:dLbl>
              <c:idx val="2"/>
              <c:layout>
                <c:manualLayout>
                  <c:x val="-1.70460510617991E-3"/>
                  <c:y val="-6.0627564175408218E-2"/>
                </c:manualLayout>
              </c:layout>
              <c:showLegendKey val="0"/>
              <c:showVal val="1"/>
              <c:showCatName val="1"/>
              <c:showSerName val="0"/>
              <c:showPercent val="0"/>
              <c:showBubbleSize val="0"/>
              <c:extLst>
                <c:ext xmlns:c15="http://schemas.microsoft.com/office/drawing/2012/chart" uri="{CE6537A1-D6FC-4f65-9D91-7224C49458BB}">
                  <c15:layout>
                    <c:manualLayout>
                      <c:w val="0.2129241231209735"/>
                      <c:h val="0.10046326592188839"/>
                    </c:manualLayout>
                  </c15:layout>
                </c:ext>
              </c:extLst>
            </c:dLbl>
            <c:dLbl>
              <c:idx val="3"/>
              <c:layout>
                <c:manualLayout>
                  <c:x val="0.14443951324266283"/>
                  <c:y val="-0.20344417493798958"/>
                </c:manualLayout>
              </c:layou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2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Sheet1!$A$2:$A$5</c:f>
              <c:strCache>
                <c:ptCount val="4"/>
                <c:pt idx="0">
                  <c:v>Awaiting payment</c:v>
                </c:pt>
                <c:pt idx="1">
                  <c:v>Awaiting inspection</c:v>
                </c:pt>
                <c:pt idx="2">
                  <c:v>On build out</c:v>
                </c:pt>
                <c:pt idx="3">
                  <c:v>Other</c:v>
                </c:pt>
              </c:strCache>
            </c:strRef>
          </c:cat>
          <c:val>
            <c:numRef>
              <c:f>Sheet1!$B$2:$B$5</c:f>
              <c:numCache>
                <c:formatCode>General</c:formatCode>
                <c:ptCount val="4"/>
                <c:pt idx="0">
                  <c:v>18</c:v>
                </c:pt>
                <c:pt idx="1">
                  <c:v>18</c:v>
                </c:pt>
                <c:pt idx="2">
                  <c:v>216</c:v>
                </c:pt>
                <c:pt idx="3">
                  <c:v>408</c:v>
                </c:pt>
              </c:numCache>
            </c:numRef>
          </c:val>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800" baseline="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367859246435393"/>
          <c:y val="0"/>
          <c:w val="0.87056748628345992"/>
          <c:h val="0.81842174689504033"/>
        </c:manualLayout>
      </c:layout>
      <c:bar3DChart>
        <c:barDir val="col"/>
        <c:grouping val="standard"/>
        <c:varyColors val="0"/>
        <c:ser>
          <c:idx val="0"/>
          <c:order val="0"/>
          <c:tx>
            <c:strRef>
              <c:f>Sheet1!$B$1</c:f>
              <c:strCache>
                <c:ptCount val="1"/>
                <c:pt idx="0">
                  <c:v>Completed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cat>
            <c:strRef>
              <c:f>Sheet1!$A$2:$A$7</c:f>
              <c:strCache>
                <c:ptCount val="6"/>
                <c:pt idx="0">
                  <c:v>Operating / Site Plan</c:v>
                </c:pt>
                <c:pt idx="1">
                  <c:v>Governing People</c:v>
                </c:pt>
                <c:pt idx="2">
                  <c:v>Location</c:v>
                </c:pt>
                <c:pt idx="3">
                  <c:v>Add Financier</c:v>
                </c:pt>
                <c:pt idx="4">
                  <c:v>Assumption</c:v>
                </c:pt>
                <c:pt idx="5">
                  <c:v>Adding a Processor</c:v>
                </c:pt>
              </c:strCache>
            </c:strRef>
          </c:cat>
          <c:val>
            <c:numRef>
              <c:f>Sheet1!$B$2:$B$7</c:f>
              <c:numCache>
                <c:formatCode>General</c:formatCode>
                <c:ptCount val="6"/>
                <c:pt idx="0">
                  <c:v>225</c:v>
                </c:pt>
                <c:pt idx="1">
                  <c:v>147</c:v>
                </c:pt>
                <c:pt idx="2">
                  <c:v>29</c:v>
                </c:pt>
                <c:pt idx="3">
                  <c:v>17</c:v>
                </c:pt>
                <c:pt idx="4">
                  <c:v>36</c:v>
                </c:pt>
                <c:pt idx="5">
                  <c:v>68</c:v>
                </c:pt>
              </c:numCache>
            </c:numRef>
          </c:val>
        </c:ser>
        <c:ser>
          <c:idx val="1"/>
          <c:order val="1"/>
          <c:tx>
            <c:strRef>
              <c:f>Sheet1!$C$1</c:f>
              <c:strCache>
                <c:ptCount val="1"/>
                <c:pt idx="0">
                  <c:v>Assigned</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cat>
            <c:strRef>
              <c:f>Sheet1!$A$2:$A$7</c:f>
              <c:strCache>
                <c:ptCount val="6"/>
                <c:pt idx="0">
                  <c:v>Operating / Site Plan</c:v>
                </c:pt>
                <c:pt idx="1">
                  <c:v>Governing People</c:v>
                </c:pt>
                <c:pt idx="2">
                  <c:v>Location</c:v>
                </c:pt>
                <c:pt idx="3">
                  <c:v>Add Financier</c:v>
                </c:pt>
                <c:pt idx="4">
                  <c:v>Assumption</c:v>
                </c:pt>
                <c:pt idx="5">
                  <c:v>Adding a Processor</c:v>
                </c:pt>
              </c:strCache>
            </c:strRef>
          </c:cat>
          <c:val>
            <c:numRef>
              <c:f>Sheet1!$C$2:$C$7</c:f>
              <c:numCache>
                <c:formatCode>General</c:formatCode>
                <c:ptCount val="6"/>
                <c:pt idx="0">
                  <c:v>551</c:v>
                </c:pt>
                <c:pt idx="1">
                  <c:v>312</c:v>
                </c:pt>
                <c:pt idx="2">
                  <c:v>115</c:v>
                </c:pt>
                <c:pt idx="3">
                  <c:v>35</c:v>
                </c:pt>
                <c:pt idx="4">
                  <c:v>91</c:v>
                </c:pt>
                <c:pt idx="5">
                  <c:v>78</c:v>
                </c:pt>
              </c:numCache>
            </c:numRef>
          </c:val>
        </c:ser>
        <c:dLbls>
          <c:showLegendKey val="0"/>
          <c:showVal val="0"/>
          <c:showCatName val="0"/>
          <c:showSerName val="0"/>
          <c:showPercent val="0"/>
          <c:showBubbleSize val="0"/>
        </c:dLbls>
        <c:gapWidth val="150"/>
        <c:shape val="box"/>
        <c:axId val="195967984"/>
        <c:axId val="195968376"/>
        <c:axId val="194964680"/>
      </c:bar3DChart>
      <c:catAx>
        <c:axId val="1959679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5968376"/>
        <c:crosses val="autoZero"/>
        <c:auto val="1"/>
        <c:lblAlgn val="ctr"/>
        <c:lblOffset val="100"/>
        <c:noMultiLvlLbl val="0"/>
      </c:catAx>
      <c:valAx>
        <c:axId val="195968376"/>
        <c:scaling>
          <c:orientation val="minMax"/>
        </c:scaling>
        <c:delete val="1"/>
        <c:axPos val="l"/>
        <c:numFmt formatCode="General" sourceLinked="1"/>
        <c:majorTickMark val="none"/>
        <c:minorTickMark val="none"/>
        <c:tickLblPos val="nextTo"/>
        <c:crossAx val="195967984"/>
        <c:crosses val="autoZero"/>
        <c:crossBetween val="between"/>
      </c:valAx>
      <c:serAx>
        <c:axId val="194964680"/>
        <c:scaling>
          <c:orientation val="minMax"/>
        </c:scaling>
        <c:delete val="1"/>
        <c:axPos val="b"/>
        <c:majorTickMark val="none"/>
        <c:minorTickMark val="none"/>
        <c:tickLblPos val="nextTo"/>
        <c:crossAx val="195968376"/>
        <c:crosses val="autoZero"/>
      </c:ser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2"/>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0"/>
      <c:rAngAx val="0"/>
    </c:view3D>
    <c:floor>
      <c:thickness val="0"/>
    </c:floor>
    <c:sideWall>
      <c:thickness val="0"/>
    </c:sideWall>
    <c:backWall>
      <c:thickness val="0"/>
    </c:backWall>
    <c:plotArea>
      <c:layout/>
      <c:pie3DChart>
        <c:varyColors val="1"/>
        <c:ser>
          <c:idx val="0"/>
          <c:order val="0"/>
          <c:tx>
            <c:strRef>
              <c:f>Sheet1!$B$1</c:f>
              <c:strCache>
                <c:ptCount val="1"/>
                <c:pt idx="0">
                  <c:v>Series 1</c:v>
                </c:pt>
              </c:strCache>
            </c:strRef>
          </c:tx>
          <c:explosion val="25"/>
          <c:dLbls>
            <c:dLbl>
              <c:idx val="0"/>
              <c:layout>
                <c:manualLayout>
                  <c:x val="-6.258665096769446E-2"/>
                  <c:y val="-0.38192801697660134"/>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
                  <c:y val="-6.9135147328957688E-2"/>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4.7883153040449385E-2"/>
                  <c:y val="-0.11022934547915481"/>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0.17342206932077417"/>
                  <c:y val="-5.5485063002868158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2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Sheet1!$A$2:$A$6</c:f>
              <c:strCache>
                <c:ptCount val="5"/>
                <c:pt idx="0">
                  <c:v>Extremely Satisfied</c:v>
                </c:pt>
                <c:pt idx="1">
                  <c:v>Moderately Satisfied</c:v>
                </c:pt>
                <c:pt idx="2">
                  <c:v>Neither Satisfied or Dissatisfied</c:v>
                </c:pt>
                <c:pt idx="3">
                  <c:v>Moderately Dissatisifed</c:v>
                </c:pt>
                <c:pt idx="4">
                  <c:v>Extremely Dissatisfied</c:v>
                </c:pt>
              </c:strCache>
            </c:strRef>
          </c:cat>
          <c:val>
            <c:numRef>
              <c:f>Sheet1!$B$2:$B$6</c:f>
              <c:numCache>
                <c:formatCode>General</c:formatCode>
                <c:ptCount val="5"/>
                <c:pt idx="0">
                  <c:v>75</c:v>
                </c:pt>
                <c:pt idx="1">
                  <c:v>32</c:v>
                </c:pt>
                <c:pt idx="2">
                  <c:v>5</c:v>
                </c:pt>
                <c:pt idx="3">
                  <c:v>3</c:v>
                </c:pt>
                <c:pt idx="4">
                  <c:v>6</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800" baseline="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0.45455</cdr:x>
      <cdr:y>0.21514</cdr:y>
    </cdr:from>
    <cdr:to>
      <cdr:x>0.99091</cdr:x>
      <cdr:y>0.74841</cdr:y>
    </cdr:to>
    <cdr:sp macro="" textlink="">
      <cdr:nvSpPr>
        <cdr:cNvPr id="2" name="TextBox 1"/>
        <cdr:cNvSpPr txBox="1"/>
      </cdr:nvSpPr>
      <cdr:spPr>
        <a:xfrm xmlns:a="http://schemas.openxmlformats.org/drawingml/2006/main">
          <a:off x="3810038" y="704920"/>
          <a:ext cx="4495770" cy="17473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171450" indent="-171450">
            <a:buFontTx/>
            <a:buChar char="-"/>
          </a:pPr>
          <a:r>
            <a:rPr lang="en-US" sz="1400" b="1" dirty="0" smtClean="0">
              <a:solidFill>
                <a:schemeClr val="tx1"/>
              </a:solidFill>
            </a:rPr>
            <a:t>272 medical endorsements have been issued</a:t>
          </a:r>
        </a:p>
        <a:p xmlns:a="http://schemas.openxmlformats.org/drawingml/2006/main">
          <a:pPr marL="171450" indent="-171450">
            <a:buFontTx/>
            <a:buChar char="-"/>
          </a:pPr>
          <a:r>
            <a:rPr lang="en-US" sz="1400" b="1" dirty="0" smtClean="0">
              <a:solidFill>
                <a:schemeClr val="tx1"/>
              </a:solidFill>
            </a:rPr>
            <a:t>2 tribes have completed compacts</a:t>
          </a:r>
        </a:p>
        <a:p xmlns:a="http://schemas.openxmlformats.org/drawingml/2006/main">
          <a:pPr marL="171450" indent="-171450">
            <a:buFontTx/>
            <a:buChar char="-"/>
          </a:pPr>
          <a:r>
            <a:rPr lang="en-US" sz="1400" b="1" dirty="0" smtClean="0"/>
            <a:t>34 out of 39 counties hold one or more retail licensees.</a:t>
          </a:r>
        </a:p>
        <a:p xmlns:a="http://schemas.openxmlformats.org/drawingml/2006/main">
          <a:pPr marL="171450" indent="-171450">
            <a:buFontTx/>
            <a:buChar char="-"/>
          </a:pPr>
          <a:r>
            <a:rPr lang="en-US" sz="1400" b="1" dirty="0" smtClean="0"/>
            <a:t>39</a:t>
          </a:r>
          <a:r>
            <a:rPr lang="en-US" sz="1400" b="1" dirty="0" smtClean="0"/>
            <a:t> </a:t>
          </a:r>
          <a:r>
            <a:rPr lang="en-US" sz="1400" b="1" dirty="0" smtClean="0"/>
            <a:t>jurisdictions still have allotments remaining</a:t>
          </a:r>
        </a:p>
        <a:p xmlns:a="http://schemas.openxmlformats.org/drawingml/2006/main">
          <a:pPr marL="171450" indent="-171450">
            <a:buFontTx/>
            <a:buChar char="-"/>
          </a:pPr>
          <a:r>
            <a:rPr lang="en-US" sz="1400" b="1" dirty="0" smtClean="0"/>
            <a:t>In </a:t>
          </a:r>
          <a:r>
            <a:rPr lang="en-US" sz="1400" b="1" dirty="0"/>
            <a:t>2</a:t>
          </a:r>
          <a:r>
            <a:rPr lang="en-US" sz="1400" b="1" dirty="0" smtClean="0"/>
            <a:t>0</a:t>
          </a:r>
          <a:r>
            <a:rPr lang="en-US" sz="1400" b="1" dirty="0" smtClean="0"/>
            <a:t> </a:t>
          </a:r>
          <a:r>
            <a:rPr lang="en-US" sz="1400" b="1" dirty="0" smtClean="0"/>
            <a:t>jurisdictions the LCB is processing the number of allotments allowed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17181AB-5AF8-471C-B2E6-0C636C456DC1}" type="datetimeFigureOut">
              <a:rPr lang="en-US" smtClean="0"/>
              <a:t>6/8/2016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348B3D1-6FB2-4AF4-8172-4D12F42E03EB}" type="slidenum">
              <a:rPr lang="en-US" smtClean="0"/>
              <a:t>‹#›</a:t>
            </a:fld>
            <a:endParaRPr lang="en-US"/>
          </a:p>
        </p:txBody>
      </p:sp>
    </p:spTree>
    <p:extLst>
      <p:ext uri="{BB962C8B-B14F-4D97-AF65-F5344CB8AC3E}">
        <p14:creationId xmlns:p14="http://schemas.microsoft.com/office/powerpoint/2010/main" val="2835153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3E4A1F9-1FB9-48F2-8028-8106857DC11E}"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396773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LCB will not begin to process assumptions or change of locations for retailers until July 2016.</a:t>
            </a:r>
            <a:endParaRPr lang="en-US" dirty="0"/>
          </a:p>
        </p:txBody>
      </p:sp>
      <p:sp>
        <p:nvSpPr>
          <p:cNvPr id="4" name="Slide Number Placeholder 3"/>
          <p:cNvSpPr>
            <a:spLocks noGrp="1"/>
          </p:cNvSpPr>
          <p:nvPr>
            <p:ph type="sldNum" sz="quarter" idx="10"/>
          </p:nvPr>
        </p:nvSpPr>
        <p:spPr/>
        <p:txBody>
          <a:bodyPr/>
          <a:lstStyle/>
          <a:p>
            <a:fld id="{A348B3D1-6FB2-4AF4-8172-4D12F42E03EB}" type="slidenum">
              <a:rPr lang="en-US" smtClean="0"/>
              <a:t>2</a:t>
            </a:fld>
            <a:endParaRPr lang="en-US"/>
          </a:p>
        </p:txBody>
      </p:sp>
    </p:spTree>
    <p:extLst>
      <p:ext uri="{BB962C8B-B14F-4D97-AF65-F5344CB8AC3E}">
        <p14:creationId xmlns:p14="http://schemas.microsoft.com/office/powerpoint/2010/main" val="1465697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Numbers are as</a:t>
            </a:r>
            <a:r>
              <a:rPr lang="en-US" baseline="0" dirty="0" smtClean="0"/>
              <a:t> of 04/08/2016.</a:t>
            </a:r>
            <a:endParaRPr lang="en-US" dirty="0"/>
          </a:p>
        </p:txBody>
      </p:sp>
      <p:sp>
        <p:nvSpPr>
          <p:cNvPr id="4" name="Slide Number Placeholder 3"/>
          <p:cNvSpPr>
            <a:spLocks noGrp="1"/>
          </p:cNvSpPr>
          <p:nvPr>
            <p:ph type="sldNum" sz="quarter" idx="10"/>
          </p:nvPr>
        </p:nvSpPr>
        <p:spPr/>
        <p:txBody>
          <a:bodyPr/>
          <a:lstStyle/>
          <a:p>
            <a:fld id="{A348B3D1-6FB2-4AF4-8172-4D12F42E03EB}" type="slidenum">
              <a:rPr lang="en-US" smtClean="0"/>
              <a:t>3</a:t>
            </a:fld>
            <a:endParaRPr lang="en-US"/>
          </a:p>
        </p:txBody>
      </p:sp>
    </p:spTree>
    <p:extLst>
      <p:ext uri="{BB962C8B-B14F-4D97-AF65-F5344CB8AC3E}">
        <p14:creationId xmlns:p14="http://schemas.microsoft.com/office/powerpoint/2010/main" val="2034603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334</a:t>
            </a:r>
          </a:p>
          <a:p>
            <a:r>
              <a:rPr lang="en-US" dirty="0" smtClean="0"/>
              <a:t>222</a:t>
            </a:r>
          </a:p>
          <a:p>
            <a:endParaRPr lang="en-US" dirty="0"/>
          </a:p>
        </p:txBody>
      </p:sp>
      <p:sp>
        <p:nvSpPr>
          <p:cNvPr id="4" name="Slide Number Placeholder 3"/>
          <p:cNvSpPr>
            <a:spLocks noGrp="1"/>
          </p:cNvSpPr>
          <p:nvPr>
            <p:ph type="sldNum" sz="quarter" idx="10"/>
          </p:nvPr>
        </p:nvSpPr>
        <p:spPr/>
        <p:txBody>
          <a:bodyPr/>
          <a:lstStyle/>
          <a:p>
            <a:fld id="{A348B3D1-6FB2-4AF4-8172-4D12F42E03EB}" type="slidenum">
              <a:rPr lang="en-US" smtClean="0"/>
              <a:t>4</a:t>
            </a:fld>
            <a:endParaRPr lang="en-US"/>
          </a:p>
        </p:txBody>
      </p:sp>
    </p:spTree>
    <p:extLst>
      <p:ext uri="{BB962C8B-B14F-4D97-AF65-F5344CB8AC3E}">
        <p14:creationId xmlns:p14="http://schemas.microsoft.com/office/powerpoint/2010/main" val="1347339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48B3D1-6FB2-4AF4-8172-4D12F42E03EB}" type="slidenum">
              <a:rPr lang="en-US" smtClean="0"/>
              <a:t>5</a:t>
            </a:fld>
            <a:endParaRPr lang="en-US"/>
          </a:p>
        </p:txBody>
      </p:sp>
    </p:spTree>
    <p:extLst>
      <p:ext uri="{BB962C8B-B14F-4D97-AF65-F5344CB8AC3E}">
        <p14:creationId xmlns:p14="http://schemas.microsoft.com/office/powerpoint/2010/main" val="3075040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LCB will begin to allow for</a:t>
            </a:r>
            <a:r>
              <a:rPr lang="en-US" baseline="0" dirty="0" smtClean="0"/>
              <a:t> licensees to assume a 2</a:t>
            </a:r>
            <a:r>
              <a:rPr lang="en-US" baseline="30000" dirty="0" smtClean="0"/>
              <a:t>nd</a:t>
            </a:r>
            <a:r>
              <a:rPr lang="en-US" baseline="0" dirty="0" smtClean="0"/>
              <a:t> or 3</a:t>
            </a:r>
            <a:r>
              <a:rPr lang="en-US" baseline="30000" dirty="0" smtClean="0"/>
              <a:t>rd</a:t>
            </a:r>
            <a:r>
              <a:rPr lang="en-US" baseline="0" dirty="0" smtClean="0"/>
              <a:t> non-retail license in the fall of 2016. </a:t>
            </a:r>
            <a:endParaRPr lang="en-US" dirty="0"/>
          </a:p>
        </p:txBody>
      </p:sp>
      <p:sp>
        <p:nvSpPr>
          <p:cNvPr id="4" name="Slide Number Placeholder 3"/>
          <p:cNvSpPr>
            <a:spLocks noGrp="1"/>
          </p:cNvSpPr>
          <p:nvPr>
            <p:ph type="sldNum" sz="quarter" idx="10"/>
          </p:nvPr>
        </p:nvSpPr>
        <p:spPr/>
        <p:txBody>
          <a:bodyPr/>
          <a:lstStyle/>
          <a:p>
            <a:fld id="{A348B3D1-6FB2-4AF4-8172-4D12F42E03EB}" type="slidenum">
              <a:rPr lang="en-US" smtClean="0"/>
              <a:t>6</a:t>
            </a:fld>
            <a:endParaRPr lang="en-US"/>
          </a:p>
        </p:txBody>
      </p:sp>
    </p:spTree>
    <p:extLst>
      <p:ext uri="{BB962C8B-B14F-4D97-AF65-F5344CB8AC3E}">
        <p14:creationId xmlns:p14="http://schemas.microsoft.com/office/powerpoint/2010/main" val="1896051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48B3D1-6FB2-4AF4-8172-4D12F42E03EB}" type="slidenum">
              <a:rPr lang="en-US" smtClean="0"/>
              <a:t>7</a:t>
            </a:fld>
            <a:endParaRPr lang="en-US"/>
          </a:p>
        </p:txBody>
      </p:sp>
    </p:spTree>
    <p:extLst>
      <p:ext uri="{BB962C8B-B14F-4D97-AF65-F5344CB8AC3E}">
        <p14:creationId xmlns:p14="http://schemas.microsoft.com/office/powerpoint/2010/main" val="1417346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8B3D1-6FB2-4AF4-8172-4D12F42E03EB}" type="slidenum">
              <a:rPr lang="en-US" smtClean="0"/>
              <a:t>8</a:t>
            </a:fld>
            <a:endParaRPr lang="en-US"/>
          </a:p>
        </p:txBody>
      </p:sp>
    </p:spTree>
    <p:extLst>
      <p:ext uri="{BB962C8B-B14F-4D97-AF65-F5344CB8AC3E}">
        <p14:creationId xmlns:p14="http://schemas.microsoft.com/office/powerpoint/2010/main" val="3030705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8B3D1-6FB2-4AF4-8172-4D12F42E03EB}" type="slidenum">
              <a:rPr lang="en-US" smtClean="0"/>
              <a:t>10</a:t>
            </a:fld>
            <a:endParaRPr lang="en-US"/>
          </a:p>
        </p:txBody>
      </p:sp>
    </p:spTree>
    <p:extLst>
      <p:ext uri="{BB962C8B-B14F-4D97-AF65-F5344CB8AC3E}">
        <p14:creationId xmlns:p14="http://schemas.microsoft.com/office/powerpoint/2010/main" val="373631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AE0E4B8-722D-4385-97E4-C8DE70EAC124}" type="datetime1">
              <a:rPr lang="en-US" smtClean="0"/>
              <a:pPr>
                <a:defRPr/>
              </a:pPr>
              <a:t>6/8/2016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800733-0F82-4C9E-84A2-D41D015DE741}" type="slidenum">
              <a:rPr lang="en-US"/>
              <a:pPr>
                <a:defRPr/>
              </a:pPr>
              <a:t>‹#›</a:t>
            </a:fld>
            <a:endParaRPr lang="en-US"/>
          </a:p>
        </p:txBody>
      </p:sp>
    </p:spTree>
    <p:extLst>
      <p:ext uri="{BB962C8B-B14F-4D97-AF65-F5344CB8AC3E}">
        <p14:creationId xmlns:p14="http://schemas.microsoft.com/office/powerpoint/2010/main" val="2992455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CB35EB-6D99-47DC-A1CA-BD9A2F93A12A}" type="datetime1">
              <a:rPr lang="en-US" smtClean="0"/>
              <a:pPr>
                <a:defRPr/>
              </a:pPr>
              <a:t>6/8/2016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D2664A-3EF4-4960-90B8-72A7B2ECC4EE}" type="slidenum">
              <a:rPr lang="en-US"/>
              <a:pPr>
                <a:defRPr/>
              </a:pPr>
              <a:t>‹#›</a:t>
            </a:fld>
            <a:endParaRPr lang="en-US"/>
          </a:p>
        </p:txBody>
      </p:sp>
    </p:spTree>
    <p:extLst>
      <p:ext uri="{BB962C8B-B14F-4D97-AF65-F5344CB8AC3E}">
        <p14:creationId xmlns:p14="http://schemas.microsoft.com/office/powerpoint/2010/main" val="620877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F964B8-6C7B-4493-8F76-D90D9C245E66}" type="datetime1">
              <a:rPr lang="en-US" smtClean="0"/>
              <a:pPr>
                <a:defRPr/>
              </a:pPr>
              <a:t>6/8/2016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1E8475-1DBC-452A-8E70-CA63B85D4F98}" type="slidenum">
              <a:rPr lang="en-US"/>
              <a:pPr>
                <a:defRPr/>
              </a:pPr>
              <a:t>‹#›</a:t>
            </a:fld>
            <a:endParaRPr lang="en-US"/>
          </a:p>
        </p:txBody>
      </p:sp>
    </p:spTree>
    <p:extLst>
      <p:ext uri="{BB962C8B-B14F-4D97-AF65-F5344CB8AC3E}">
        <p14:creationId xmlns:p14="http://schemas.microsoft.com/office/powerpoint/2010/main" val="56022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5EFE5D-5A76-4555-BE6F-6C3B68C45CB8}" type="datetime1">
              <a:rPr lang="en-US" smtClean="0"/>
              <a:pPr>
                <a:defRPr/>
              </a:pPr>
              <a:t>6/8/2016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2D2F6A-2256-4B83-B848-4487CBFE56DA}" type="slidenum">
              <a:rPr lang="en-US"/>
              <a:pPr>
                <a:defRPr/>
              </a:pPr>
              <a:t>‹#›</a:t>
            </a:fld>
            <a:endParaRPr lang="en-US"/>
          </a:p>
        </p:txBody>
      </p:sp>
    </p:spTree>
    <p:extLst>
      <p:ext uri="{BB962C8B-B14F-4D97-AF65-F5344CB8AC3E}">
        <p14:creationId xmlns:p14="http://schemas.microsoft.com/office/powerpoint/2010/main" val="4256289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7783252-B7A4-48AB-B704-C379B7484F7B}" type="datetime1">
              <a:rPr lang="en-US" smtClean="0"/>
              <a:pPr>
                <a:defRPr/>
              </a:pPr>
              <a:t>6/8/2016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05B744-1DC6-4FE6-BE73-7CEECF3F22EE}" type="slidenum">
              <a:rPr lang="en-US"/>
              <a:pPr>
                <a:defRPr/>
              </a:pPr>
              <a:t>‹#›</a:t>
            </a:fld>
            <a:endParaRPr lang="en-US"/>
          </a:p>
        </p:txBody>
      </p:sp>
    </p:spTree>
    <p:extLst>
      <p:ext uri="{BB962C8B-B14F-4D97-AF65-F5344CB8AC3E}">
        <p14:creationId xmlns:p14="http://schemas.microsoft.com/office/powerpoint/2010/main" val="2538088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CC1BF8F-366A-4621-9C94-48D957645DF4}" type="datetime1">
              <a:rPr lang="en-US" smtClean="0"/>
              <a:pPr>
                <a:defRPr/>
              </a:pPr>
              <a:t>6/8/2016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E66DDE-24AC-4070-865C-FCDF60675F34}" type="slidenum">
              <a:rPr lang="en-US"/>
              <a:pPr>
                <a:defRPr/>
              </a:pPr>
              <a:t>‹#›</a:t>
            </a:fld>
            <a:endParaRPr lang="en-US"/>
          </a:p>
        </p:txBody>
      </p:sp>
    </p:spTree>
    <p:extLst>
      <p:ext uri="{BB962C8B-B14F-4D97-AF65-F5344CB8AC3E}">
        <p14:creationId xmlns:p14="http://schemas.microsoft.com/office/powerpoint/2010/main" val="2602710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792D606-FD85-452D-807B-85BD76E0CF4F}" type="datetime1">
              <a:rPr lang="en-US" smtClean="0"/>
              <a:pPr>
                <a:defRPr/>
              </a:pPr>
              <a:t>6/8/2016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34A92C-44F5-4F01-AF5E-46C47ED89665}" type="slidenum">
              <a:rPr lang="en-US"/>
              <a:pPr>
                <a:defRPr/>
              </a:pPr>
              <a:t>‹#›</a:t>
            </a:fld>
            <a:endParaRPr lang="en-US"/>
          </a:p>
        </p:txBody>
      </p:sp>
    </p:spTree>
    <p:extLst>
      <p:ext uri="{BB962C8B-B14F-4D97-AF65-F5344CB8AC3E}">
        <p14:creationId xmlns:p14="http://schemas.microsoft.com/office/powerpoint/2010/main" val="592500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515AB1F-03D2-4737-B9B9-D4E7ED35BC2A}" type="datetime1">
              <a:rPr lang="en-US" smtClean="0"/>
              <a:pPr>
                <a:defRPr/>
              </a:pPr>
              <a:t>6/8/2016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AAF3EDB-8E1F-4559-BD22-20DEC66030B1}" type="slidenum">
              <a:rPr lang="en-US"/>
              <a:pPr>
                <a:defRPr/>
              </a:pPr>
              <a:t>‹#›</a:t>
            </a:fld>
            <a:endParaRPr lang="en-US"/>
          </a:p>
        </p:txBody>
      </p:sp>
    </p:spTree>
    <p:extLst>
      <p:ext uri="{BB962C8B-B14F-4D97-AF65-F5344CB8AC3E}">
        <p14:creationId xmlns:p14="http://schemas.microsoft.com/office/powerpoint/2010/main" val="1817555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C323ED-84F6-4155-90AA-9C888650F243}" type="datetime1">
              <a:rPr lang="en-US" smtClean="0"/>
              <a:pPr>
                <a:defRPr/>
              </a:pPr>
              <a:t>6/8/2016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3FB736E-5141-48D7-9A95-E58930286033}" type="slidenum">
              <a:rPr lang="en-US"/>
              <a:pPr>
                <a:defRPr/>
              </a:pPr>
              <a:t>‹#›</a:t>
            </a:fld>
            <a:endParaRPr lang="en-US"/>
          </a:p>
        </p:txBody>
      </p:sp>
    </p:spTree>
    <p:extLst>
      <p:ext uri="{BB962C8B-B14F-4D97-AF65-F5344CB8AC3E}">
        <p14:creationId xmlns:p14="http://schemas.microsoft.com/office/powerpoint/2010/main" val="1381332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E1A95D-7402-40B4-A6C3-2FFDC804AC25}" type="datetime1">
              <a:rPr lang="en-US" smtClean="0"/>
              <a:pPr>
                <a:defRPr/>
              </a:pPr>
              <a:t>6/8/2016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353F57-96D4-4B2D-B107-B1ADFC084984}" type="slidenum">
              <a:rPr lang="en-US"/>
              <a:pPr>
                <a:defRPr/>
              </a:pPr>
              <a:t>‹#›</a:t>
            </a:fld>
            <a:endParaRPr lang="en-US"/>
          </a:p>
        </p:txBody>
      </p:sp>
    </p:spTree>
    <p:extLst>
      <p:ext uri="{BB962C8B-B14F-4D97-AF65-F5344CB8AC3E}">
        <p14:creationId xmlns:p14="http://schemas.microsoft.com/office/powerpoint/2010/main" val="1492382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23A0CB-56D2-44C3-BCCC-9688397D3540}" type="datetime1">
              <a:rPr lang="en-US" smtClean="0"/>
              <a:pPr>
                <a:defRPr/>
              </a:pPr>
              <a:t>6/8/2016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AA1141-8341-4F2A-BC78-C3DEA6805740}" type="slidenum">
              <a:rPr lang="en-US"/>
              <a:pPr>
                <a:defRPr/>
              </a:pPr>
              <a:t>‹#›</a:t>
            </a:fld>
            <a:endParaRPr lang="en-US"/>
          </a:p>
        </p:txBody>
      </p:sp>
    </p:spTree>
    <p:extLst>
      <p:ext uri="{BB962C8B-B14F-4D97-AF65-F5344CB8AC3E}">
        <p14:creationId xmlns:p14="http://schemas.microsoft.com/office/powerpoint/2010/main" val="103060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defRPr/>
            </a:pPr>
            <a:fld id="{64373946-EE79-4C47-B6D6-191B6F9C050C}" type="datetime1">
              <a:rPr lang="en-US" smtClean="0"/>
              <a:pPr fontAlgn="base">
                <a:spcBef>
                  <a:spcPct val="0"/>
                </a:spcBef>
                <a:spcAft>
                  <a:spcPct val="0"/>
                </a:spcAft>
                <a:defRPr/>
              </a:pPr>
              <a:t>6/8/2016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defRPr/>
            </a:pPr>
            <a:fld id="{A923A23C-F573-46DC-9047-F11FCCFCF620}"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28715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09600" y="987454"/>
            <a:ext cx="7924800" cy="1295400"/>
          </a:xfrm>
        </p:spPr>
        <p:txBody>
          <a:bodyPr/>
          <a:lstStyle/>
          <a:p>
            <a:pPr eaLnBrk="1" hangingPunct="1"/>
            <a:r>
              <a:rPr lang="en-US" altLang="en-US" b="1" dirty="0" smtClean="0"/>
              <a:t/>
            </a:r>
            <a:br>
              <a:rPr lang="en-US" altLang="en-US" b="1" dirty="0" smtClean="0"/>
            </a:br>
            <a:r>
              <a:rPr lang="en-US" altLang="en-US" sz="4000" b="1" dirty="0" smtClean="0"/>
              <a:t>Marijuana Licensing</a:t>
            </a:r>
            <a:r>
              <a:rPr lang="en-US" altLang="en-US" b="1" dirty="0" smtClean="0"/>
              <a:t/>
            </a:r>
            <a:br>
              <a:rPr lang="en-US" altLang="en-US" b="1" dirty="0" smtClean="0"/>
            </a:br>
            <a:endParaRPr lang="en-US" altLang="en-US" b="1" dirty="0" smtClean="0"/>
          </a:p>
        </p:txBody>
      </p:sp>
      <p:sp>
        <p:nvSpPr>
          <p:cNvPr id="2051" name="Subtitle 2"/>
          <p:cNvSpPr>
            <a:spLocks noGrp="1"/>
          </p:cNvSpPr>
          <p:nvPr>
            <p:ph type="subTitle" idx="1"/>
          </p:nvPr>
        </p:nvSpPr>
        <p:spPr>
          <a:xfrm>
            <a:off x="1525675" y="2286000"/>
            <a:ext cx="6096000" cy="990600"/>
          </a:xfrm>
        </p:spPr>
        <p:txBody>
          <a:bodyPr/>
          <a:lstStyle/>
          <a:p>
            <a:pPr eaLnBrk="1" hangingPunct="1"/>
            <a:r>
              <a:rPr lang="en-US" altLang="en-US" b="1" dirty="0" smtClean="0">
                <a:solidFill>
                  <a:schemeClr val="tx1"/>
                </a:solidFill>
              </a:rPr>
              <a:t>Recreational Marijuana</a:t>
            </a:r>
          </a:p>
        </p:txBody>
      </p:sp>
      <p:pic>
        <p:nvPicPr>
          <p:cNvPr id="6" name="Picture 2" descr="http://intranet/Forms/PublishingImages/2015ppt-titlebar_Share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 y="-4184"/>
            <a:ext cx="9143999" cy="9631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3200400"/>
            <a:ext cx="4114800" cy="3291840"/>
          </a:xfrm>
          <a:prstGeom prst="rect">
            <a:avLst/>
          </a:prstGeom>
        </p:spPr>
      </p:pic>
    </p:spTree>
    <p:extLst>
      <p:ext uri="{BB962C8B-B14F-4D97-AF65-F5344CB8AC3E}">
        <p14:creationId xmlns:p14="http://schemas.microsoft.com/office/powerpoint/2010/main" val="2855299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8753"/>
            <a:ext cx="8229600" cy="685800"/>
          </a:xfrm>
        </p:spPr>
        <p:txBody>
          <a:bodyPr/>
          <a:lstStyle/>
          <a:p>
            <a:r>
              <a:rPr lang="en-US" sz="2200" b="1" dirty="0" smtClean="0"/>
              <a:t>Additional marijuana licensing data and challenges moving forward</a:t>
            </a:r>
            <a:endParaRPr lang="en-US" sz="2200" b="1" dirty="0"/>
          </a:p>
        </p:txBody>
      </p:sp>
      <p:sp>
        <p:nvSpPr>
          <p:cNvPr id="3" name="Content Placeholder 2"/>
          <p:cNvSpPr>
            <a:spLocks noGrp="1"/>
          </p:cNvSpPr>
          <p:nvPr>
            <p:ph idx="1"/>
          </p:nvPr>
        </p:nvSpPr>
        <p:spPr>
          <a:xfrm>
            <a:off x="476739" y="1828800"/>
            <a:ext cx="8229600" cy="3985359"/>
          </a:xfrm>
        </p:spPr>
        <p:txBody>
          <a:bodyPr/>
          <a:lstStyle/>
          <a:p>
            <a:pPr>
              <a:spcBef>
                <a:spcPct val="0"/>
              </a:spcBef>
            </a:pPr>
            <a:r>
              <a:rPr lang="en-US" sz="1500" b="1" dirty="0" smtClean="0"/>
              <a:t>Between October 12, 2015 and March 31, 2016, the LCB received 2,335 5052 retail applications to fill 222 allotments statewide.  Including:</a:t>
            </a:r>
          </a:p>
          <a:p>
            <a:pPr lvl="1">
              <a:spcBef>
                <a:spcPct val="0"/>
              </a:spcBef>
            </a:pPr>
            <a:r>
              <a:rPr lang="en-US" sz="1500" b="1" dirty="0" smtClean="0"/>
              <a:t>338 Priority 1’s (of which 99 were withdrawn and 66 have not been assigned to an investigator)</a:t>
            </a:r>
          </a:p>
          <a:p>
            <a:pPr lvl="1">
              <a:spcBef>
                <a:spcPct val="0"/>
              </a:spcBef>
            </a:pPr>
            <a:r>
              <a:rPr lang="en-US" sz="1500" b="1" dirty="0" smtClean="0"/>
              <a:t>60 Priority 2’s</a:t>
            </a:r>
          </a:p>
          <a:p>
            <a:pPr lvl="1">
              <a:spcBef>
                <a:spcPct val="0"/>
              </a:spcBef>
            </a:pPr>
            <a:r>
              <a:rPr lang="en-US" sz="1500" b="1" dirty="0" smtClean="0"/>
              <a:t>1241 Priority 3’s</a:t>
            </a:r>
          </a:p>
          <a:p>
            <a:pPr lvl="1">
              <a:spcBef>
                <a:spcPct val="0"/>
              </a:spcBef>
            </a:pPr>
            <a:r>
              <a:rPr lang="en-US" sz="1500" b="1" dirty="0"/>
              <a:t>3</a:t>
            </a:r>
            <a:r>
              <a:rPr lang="en-US" sz="1500" b="1" dirty="0" smtClean="0"/>
              <a:t> </a:t>
            </a:r>
            <a:r>
              <a:rPr lang="en-US" sz="1500" b="1" dirty="0" smtClean="0"/>
              <a:t>still in priority process</a:t>
            </a:r>
          </a:p>
          <a:p>
            <a:pPr lvl="1">
              <a:spcBef>
                <a:spcPct val="0"/>
              </a:spcBef>
            </a:pPr>
            <a:r>
              <a:rPr lang="en-US" sz="1500" b="1" dirty="0" smtClean="0"/>
              <a:t>560 applications were withdrawn either due to applicant’s request or because the required documents were not returned.</a:t>
            </a:r>
            <a:endParaRPr lang="en-US" sz="1500" b="1" dirty="0"/>
          </a:p>
          <a:p>
            <a:r>
              <a:rPr lang="en-US" sz="1500" b="1" dirty="0" smtClean="0"/>
              <a:t>Customer </a:t>
            </a:r>
            <a:r>
              <a:rPr lang="en-US" sz="1500" b="1" dirty="0"/>
              <a:t>service has issued  </a:t>
            </a:r>
            <a:r>
              <a:rPr lang="en-US" sz="1500" b="1" dirty="0" smtClean="0"/>
              <a:t>272 </a:t>
            </a:r>
            <a:r>
              <a:rPr lang="en-US" sz="1500" b="1" dirty="0"/>
              <a:t>Medical Endorsement to licensed retailers. </a:t>
            </a:r>
          </a:p>
          <a:p>
            <a:r>
              <a:rPr lang="en-US" sz="1500" b="1" dirty="0"/>
              <a:t>We have issued </a:t>
            </a:r>
            <a:r>
              <a:rPr lang="en-US" sz="1500" b="1" dirty="0" smtClean="0"/>
              <a:t>203 plant </a:t>
            </a:r>
            <a:r>
              <a:rPr lang="en-US" sz="1500" b="1" dirty="0"/>
              <a:t>canopy expansions to allow </a:t>
            </a:r>
            <a:r>
              <a:rPr lang="en-US" sz="1500" b="1" dirty="0" smtClean="0"/>
              <a:t>producers </a:t>
            </a:r>
            <a:r>
              <a:rPr lang="en-US" sz="1500" b="1" dirty="0"/>
              <a:t>to grow to </a:t>
            </a:r>
            <a:r>
              <a:rPr lang="en-US" sz="1500" b="1" dirty="0" smtClean="0"/>
              <a:t>full capacity.   This option is available to all producers. </a:t>
            </a:r>
          </a:p>
          <a:p>
            <a:r>
              <a:rPr lang="en-US" sz="1500" b="1" dirty="0" smtClean="0"/>
              <a:t>Renewals are not automatic.  Criminal History can be run again and the Local authority has the ability to make comment on the business location and members.</a:t>
            </a:r>
          </a:p>
          <a:p>
            <a:r>
              <a:rPr lang="en-US" sz="1500" b="1" dirty="0" smtClean="0"/>
              <a:t>All changes must be approved by the WSLCB prior to the change taking affect. </a:t>
            </a:r>
            <a:endParaRPr lang="en-US" sz="1500" b="1" dirty="0"/>
          </a:p>
          <a:p>
            <a:pPr marL="0" indent="0">
              <a:spcBef>
                <a:spcPct val="0"/>
              </a:spcBef>
              <a:buNone/>
            </a:pPr>
            <a:endParaRPr lang="en-US" sz="1500" b="1" dirty="0" smtClean="0"/>
          </a:p>
          <a:p>
            <a:pPr marL="0" indent="0">
              <a:spcBef>
                <a:spcPct val="0"/>
              </a:spcBef>
              <a:buNone/>
            </a:pPr>
            <a:r>
              <a:rPr lang="en-US" sz="1500" b="1" dirty="0"/>
              <a:t>Challenges: </a:t>
            </a:r>
          </a:p>
          <a:p>
            <a:pPr>
              <a:spcBef>
                <a:spcPct val="0"/>
              </a:spcBef>
            </a:pPr>
            <a:r>
              <a:rPr lang="en-US" sz="1500" b="1" dirty="0"/>
              <a:t>Local authority zoning requirements, bans and moratoriums make it difficult for applicants to find locations.  The WSLCB continues to communicate and work with the local authorities in an effort to alleviate this difficulty</a:t>
            </a:r>
            <a:r>
              <a:rPr lang="en-US" sz="1500" b="1" dirty="0" smtClean="0"/>
              <a:t>.</a:t>
            </a:r>
          </a:p>
          <a:p>
            <a:pPr marL="0" indent="0">
              <a:spcBef>
                <a:spcPct val="0"/>
              </a:spcBef>
              <a:buNone/>
            </a:pPr>
            <a:endParaRPr lang="en-US" sz="1600" b="1" dirty="0"/>
          </a:p>
        </p:txBody>
      </p:sp>
      <p:sp>
        <p:nvSpPr>
          <p:cNvPr id="4" name="Slide Number Placeholder 3"/>
          <p:cNvSpPr>
            <a:spLocks noGrp="1"/>
          </p:cNvSpPr>
          <p:nvPr>
            <p:ph type="sldNum" sz="quarter" idx="12"/>
          </p:nvPr>
        </p:nvSpPr>
        <p:spPr/>
        <p:txBody>
          <a:bodyPr/>
          <a:lstStyle/>
          <a:p>
            <a:pPr>
              <a:defRPr/>
            </a:pPr>
            <a:fld id="{272D2F6A-2256-4B83-B848-4487CBFE56DA}" type="slidenum">
              <a:rPr lang="en-US" smtClean="0"/>
              <a:pPr>
                <a:defRPr/>
              </a:pPr>
              <a:t>10</a:t>
            </a:fld>
            <a:endParaRPr lang="en-US"/>
          </a:p>
        </p:txBody>
      </p:sp>
      <p:pic>
        <p:nvPicPr>
          <p:cNvPr id="5" name="Picture 2" descr="http://intranet/Forms/PublishingImages/2015ppt-titlebar_Share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 y="-4184"/>
            <a:ext cx="9143999" cy="96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716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72D2F6A-2256-4B83-B848-4487CBFE56DA}" type="slidenum">
              <a:rPr lang="en-US" smtClean="0"/>
              <a:pPr>
                <a:defRPr/>
              </a:pPr>
              <a:t>2</a:t>
            </a:fld>
            <a:endParaRPr lang="en-US"/>
          </a:p>
        </p:txBody>
      </p:sp>
      <p:sp>
        <p:nvSpPr>
          <p:cNvPr id="2" name="Title 1"/>
          <p:cNvSpPr>
            <a:spLocks noGrp="1"/>
          </p:cNvSpPr>
          <p:nvPr>
            <p:ph type="title"/>
          </p:nvPr>
        </p:nvSpPr>
        <p:spPr>
          <a:xfrm>
            <a:off x="457200" y="762000"/>
            <a:ext cx="8229600" cy="1143000"/>
          </a:xfrm>
        </p:spPr>
        <p:txBody>
          <a:bodyPr/>
          <a:lstStyle/>
          <a:p>
            <a:r>
              <a:rPr lang="en-US" sz="3200" b="1" dirty="0" smtClean="0"/>
              <a:t>Marijuana Retail License and Application Data</a:t>
            </a:r>
            <a:endParaRPr lang="en-US" sz="3200" b="1" dirty="0"/>
          </a:p>
        </p:txBody>
      </p:sp>
      <p:pic>
        <p:nvPicPr>
          <p:cNvPr id="8" name="Picture 2" descr="http://intranet/Forms/PublishingImages/2015ppt-titlebar_Share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 y="-4184"/>
            <a:ext cx="9143999" cy="9631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hart 12"/>
          <p:cNvGraphicFramePr/>
          <p:nvPr>
            <p:extLst>
              <p:ext uri="{D42A27DB-BD31-4B8C-83A1-F6EECF244321}">
                <p14:modId xmlns:p14="http://schemas.microsoft.com/office/powerpoint/2010/main" val="4269883192"/>
              </p:ext>
            </p:extLst>
          </p:nvPr>
        </p:nvGraphicFramePr>
        <p:xfrm>
          <a:off x="304800" y="3181280"/>
          <a:ext cx="8382000" cy="3276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225824906"/>
              </p:ext>
            </p:extLst>
          </p:nvPr>
        </p:nvGraphicFramePr>
        <p:xfrm>
          <a:off x="1447800" y="1713090"/>
          <a:ext cx="6096000" cy="156972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n-US" sz="2400" dirty="0" smtClean="0"/>
                        <a:t>LICENSES</a:t>
                      </a:r>
                      <a:r>
                        <a:rPr lang="en-US" sz="2400" baseline="0" dirty="0" smtClean="0"/>
                        <a:t> ISSUED</a:t>
                      </a:r>
                      <a:endParaRPr lang="en-US" sz="2400" dirty="0"/>
                    </a:p>
                  </a:txBody>
                  <a:tcPr/>
                </a:tc>
                <a:tc hMerge="1">
                  <a:txBody>
                    <a:bodyPr/>
                    <a:lstStyle/>
                    <a:p>
                      <a:endParaRPr lang="en-US" dirty="0"/>
                    </a:p>
                  </a:txBody>
                  <a:tcPr/>
                </a:tc>
              </a:tr>
              <a:tr h="370840">
                <a:tc>
                  <a:txBody>
                    <a:bodyPr/>
                    <a:lstStyle/>
                    <a:p>
                      <a:r>
                        <a:rPr lang="en-US" dirty="0" smtClean="0"/>
                        <a:t>FY 2015</a:t>
                      </a:r>
                      <a:endParaRPr lang="en-US" dirty="0"/>
                    </a:p>
                  </a:txBody>
                  <a:tcPr/>
                </a:tc>
                <a:tc>
                  <a:txBody>
                    <a:bodyPr/>
                    <a:lstStyle/>
                    <a:p>
                      <a:r>
                        <a:rPr lang="en-US" dirty="0" smtClean="0"/>
                        <a:t>173</a:t>
                      </a:r>
                      <a:endParaRPr lang="en-US" dirty="0"/>
                    </a:p>
                  </a:txBody>
                  <a:tcPr/>
                </a:tc>
              </a:tr>
              <a:tr h="370840">
                <a:tc>
                  <a:txBody>
                    <a:bodyPr/>
                    <a:lstStyle/>
                    <a:p>
                      <a:r>
                        <a:rPr lang="en-US" dirty="0" smtClean="0"/>
                        <a:t>FY2016 (As of June</a:t>
                      </a:r>
                      <a:r>
                        <a:rPr lang="en-US" baseline="0" dirty="0" smtClean="0"/>
                        <a:t> </a:t>
                      </a:r>
                      <a:r>
                        <a:rPr lang="en-US" baseline="0" dirty="0" smtClean="0"/>
                        <a:t>8</a:t>
                      </a:r>
                      <a:r>
                        <a:rPr lang="en-US" dirty="0" smtClean="0"/>
                        <a:t>, </a:t>
                      </a:r>
                      <a:r>
                        <a:rPr lang="en-US" dirty="0" smtClean="0"/>
                        <a:t>2016)</a:t>
                      </a:r>
                      <a:endParaRPr lang="en-US" dirty="0"/>
                    </a:p>
                  </a:txBody>
                  <a:tcPr/>
                </a:tc>
                <a:tc>
                  <a:txBody>
                    <a:bodyPr/>
                    <a:lstStyle/>
                    <a:p>
                      <a:r>
                        <a:rPr lang="en-US" dirty="0" smtClean="0"/>
                        <a:t>205</a:t>
                      </a:r>
                      <a:endParaRPr lang="en-US" dirty="0"/>
                    </a:p>
                  </a:txBody>
                  <a:tcPr/>
                </a:tc>
              </a:tr>
              <a:tr h="370840">
                <a:tc>
                  <a:txBody>
                    <a:bodyPr/>
                    <a:lstStyle/>
                    <a:p>
                      <a:r>
                        <a:rPr lang="en-US" dirty="0" smtClean="0"/>
                        <a:t>TOTAL</a:t>
                      </a:r>
                      <a:endParaRPr lang="en-US" dirty="0"/>
                    </a:p>
                  </a:txBody>
                  <a:tcPr/>
                </a:tc>
                <a:tc>
                  <a:txBody>
                    <a:bodyPr/>
                    <a:lstStyle/>
                    <a:p>
                      <a:r>
                        <a:rPr lang="en-US" dirty="0" smtClean="0"/>
                        <a:t>378</a:t>
                      </a:r>
                      <a:endParaRPr lang="en-US" dirty="0"/>
                    </a:p>
                  </a:txBody>
                  <a:tcPr/>
                </a:tc>
              </a:tr>
            </a:tbl>
          </a:graphicData>
        </a:graphic>
      </p:graphicFrame>
    </p:spTree>
    <p:extLst>
      <p:ext uri="{BB962C8B-B14F-4D97-AF65-F5344CB8AC3E}">
        <p14:creationId xmlns:p14="http://schemas.microsoft.com/office/powerpoint/2010/main" val="3460662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875" y="1238011"/>
            <a:ext cx="8229600" cy="808038"/>
          </a:xfrm>
        </p:spPr>
        <p:txBody>
          <a:bodyPr>
            <a:normAutofit fontScale="90000"/>
          </a:bodyPr>
          <a:lstStyle/>
          <a:p>
            <a:pPr algn="ctr"/>
            <a:r>
              <a:rPr lang="en-US" sz="3600" dirty="0" smtClean="0"/>
              <a:t>Marijuana Retail Licensing Timelines</a:t>
            </a:r>
            <a:r>
              <a:rPr lang="en-US" dirty="0" smtClean="0"/>
              <a:t/>
            </a:r>
            <a:br>
              <a:rPr lang="en-US" dirty="0" smtClean="0"/>
            </a:br>
            <a:r>
              <a:rPr lang="en-US" sz="3600" dirty="0" smtClean="0"/>
              <a:t>502 vs. 5052</a:t>
            </a:r>
            <a:endParaRPr lang="en-US" sz="3600" dirty="0"/>
          </a:p>
        </p:txBody>
      </p:sp>
      <p:pic>
        <p:nvPicPr>
          <p:cNvPr id="4" name="Picture 2" descr="http://intranet/Forms/PublishingImages/2015ppt-titlebar_Share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 y="-4184"/>
            <a:ext cx="9143999" cy="9631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Chart 17"/>
          <p:cNvGraphicFramePr/>
          <p:nvPr>
            <p:extLst>
              <p:ext uri="{D42A27DB-BD31-4B8C-83A1-F6EECF244321}">
                <p14:modId xmlns:p14="http://schemas.microsoft.com/office/powerpoint/2010/main" val="869737959"/>
              </p:ext>
            </p:extLst>
          </p:nvPr>
        </p:nvGraphicFramePr>
        <p:xfrm>
          <a:off x="838200" y="2286000"/>
          <a:ext cx="7239000" cy="4216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88378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 y="958984"/>
            <a:ext cx="9142324" cy="641215"/>
          </a:xfrm>
        </p:spPr>
        <p:txBody>
          <a:bodyPr>
            <a:noAutofit/>
          </a:bodyPr>
          <a:lstStyle/>
          <a:p>
            <a:pPr algn="ctr"/>
            <a:r>
              <a:rPr lang="en-US" sz="3200" dirty="0" smtClean="0">
                <a:solidFill>
                  <a:schemeClr val="tx2"/>
                </a:solidFill>
              </a:rPr>
              <a:t>Retail Statistics</a:t>
            </a:r>
            <a:endParaRPr lang="en-US" sz="3200" dirty="0">
              <a:solidFill>
                <a:schemeClr val="tx2"/>
              </a:solidFill>
            </a:endParaRPr>
          </a:p>
        </p:txBody>
      </p:sp>
      <p:pic>
        <p:nvPicPr>
          <p:cNvPr id="5" name="Picture 2" descr="http://intranet/Forms/PublishingImages/2015ppt-titlebar_Share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 y="-4184"/>
            <a:ext cx="9143999" cy="9631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hart 9"/>
          <p:cNvGraphicFramePr/>
          <p:nvPr>
            <p:extLst>
              <p:ext uri="{D42A27DB-BD31-4B8C-83A1-F6EECF244321}">
                <p14:modId xmlns:p14="http://schemas.microsoft.com/office/powerpoint/2010/main" val="3358659624"/>
              </p:ext>
            </p:extLst>
          </p:nvPr>
        </p:nvGraphicFramePr>
        <p:xfrm>
          <a:off x="179754" y="1600200"/>
          <a:ext cx="4002593" cy="26605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3637010396"/>
              </p:ext>
            </p:extLst>
          </p:nvPr>
        </p:nvGraphicFramePr>
        <p:xfrm>
          <a:off x="5080419" y="1600199"/>
          <a:ext cx="3886200" cy="26605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p:nvPr>
            <p:extLst>
              <p:ext uri="{D42A27DB-BD31-4B8C-83A1-F6EECF244321}">
                <p14:modId xmlns:p14="http://schemas.microsoft.com/office/powerpoint/2010/main" val="1070013773"/>
              </p:ext>
            </p:extLst>
          </p:nvPr>
        </p:nvGraphicFramePr>
        <p:xfrm>
          <a:off x="279818" y="3429000"/>
          <a:ext cx="6096000" cy="3429000"/>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p:cNvSpPr txBox="1"/>
          <p:nvPr/>
        </p:nvSpPr>
        <p:spPr>
          <a:xfrm>
            <a:off x="6553199" y="3962400"/>
            <a:ext cx="2413419" cy="2031325"/>
          </a:xfrm>
          <a:prstGeom prst="rect">
            <a:avLst/>
          </a:prstGeom>
          <a:noFill/>
        </p:spPr>
        <p:txBody>
          <a:bodyPr wrap="square" rtlCol="0">
            <a:spAutoFit/>
          </a:bodyPr>
          <a:lstStyle/>
          <a:p>
            <a:r>
              <a:rPr lang="en-US" dirty="0" smtClean="0"/>
              <a:t>Only 3% of retail pending and issued applications are to allow 502 applicants within a ban or moratorium area to move jurisdictions.</a:t>
            </a:r>
            <a:endParaRPr lang="en-US" dirty="0"/>
          </a:p>
        </p:txBody>
      </p:sp>
    </p:spTree>
    <p:extLst>
      <p:ext uri="{BB962C8B-B14F-4D97-AF65-F5344CB8AC3E}">
        <p14:creationId xmlns:p14="http://schemas.microsoft.com/office/powerpoint/2010/main" val="2585468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12" y="1066800"/>
            <a:ext cx="9001125" cy="838200"/>
          </a:xfrm>
        </p:spPr>
        <p:txBody>
          <a:bodyPr>
            <a:normAutofit/>
          </a:bodyPr>
          <a:lstStyle/>
          <a:p>
            <a:pPr algn="ctr"/>
            <a:r>
              <a:rPr lang="en-US" sz="3200" dirty="0" smtClean="0"/>
              <a:t>Retail Marijuana Locations</a:t>
            </a:r>
            <a:endParaRPr lang="en-US" sz="3200" dirty="0"/>
          </a:p>
        </p:txBody>
      </p:sp>
      <p:pic>
        <p:nvPicPr>
          <p:cNvPr id="4" name="Picture 2" descr="http://intranet/Forms/PublishingImages/2015ppt-titlebar_Share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 y="-4184"/>
            <a:ext cx="9143999" cy="96316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12" y="1752600"/>
            <a:ext cx="900112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792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12" y="1066800"/>
            <a:ext cx="9001125" cy="838200"/>
          </a:xfrm>
        </p:spPr>
        <p:txBody>
          <a:bodyPr>
            <a:normAutofit/>
          </a:bodyPr>
          <a:lstStyle/>
          <a:p>
            <a:pPr algn="ctr"/>
            <a:r>
              <a:rPr lang="en-US" sz="3200" dirty="0" smtClean="0"/>
              <a:t>Producer/Processor Statistics</a:t>
            </a:r>
            <a:endParaRPr lang="en-US" sz="3200" dirty="0"/>
          </a:p>
        </p:txBody>
      </p:sp>
      <p:pic>
        <p:nvPicPr>
          <p:cNvPr id="4" name="Picture 2" descr="http://intranet/Forms/PublishingImages/2015ppt-titlebar_Share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 y="-4184"/>
            <a:ext cx="9143999" cy="9631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p:cNvGraphicFramePr/>
          <p:nvPr>
            <p:extLst>
              <p:ext uri="{D42A27DB-BD31-4B8C-83A1-F6EECF244321}">
                <p14:modId xmlns:p14="http://schemas.microsoft.com/office/powerpoint/2010/main" val="559759977"/>
              </p:ext>
            </p:extLst>
          </p:nvPr>
        </p:nvGraphicFramePr>
        <p:xfrm>
          <a:off x="304800" y="1905000"/>
          <a:ext cx="4191000" cy="4191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1506569188"/>
              </p:ext>
            </p:extLst>
          </p:nvPr>
        </p:nvGraphicFramePr>
        <p:xfrm>
          <a:off x="4343400" y="2012816"/>
          <a:ext cx="4191000" cy="4083184"/>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447431" y="5632381"/>
            <a:ext cx="8077200" cy="461665"/>
          </a:xfrm>
          <a:prstGeom prst="rect">
            <a:avLst/>
          </a:prstGeom>
          <a:noFill/>
        </p:spPr>
        <p:txBody>
          <a:bodyPr wrap="square" rtlCol="0">
            <a:spAutoFit/>
          </a:bodyPr>
          <a:lstStyle/>
          <a:p>
            <a:pPr algn="ctr"/>
            <a:r>
              <a:rPr lang="en-US" sz="2400" dirty="0" smtClean="0"/>
              <a:t>12,952,259 square feet of approved plant canopy</a:t>
            </a:r>
            <a:endParaRPr lang="en-US" sz="2400" dirty="0"/>
          </a:p>
        </p:txBody>
      </p:sp>
    </p:spTree>
    <p:extLst>
      <p:ext uri="{BB962C8B-B14F-4D97-AF65-F5344CB8AC3E}">
        <p14:creationId xmlns:p14="http://schemas.microsoft.com/office/powerpoint/2010/main" val="2453259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875" y="988454"/>
            <a:ext cx="8229600" cy="884238"/>
          </a:xfrm>
        </p:spPr>
        <p:txBody>
          <a:bodyPr>
            <a:normAutofit fontScale="90000"/>
          </a:bodyPr>
          <a:lstStyle/>
          <a:p>
            <a:pPr algn="ctr"/>
            <a:r>
              <a:rPr lang="en-US" sz="3600" dirty="0" smtClean="0"/>
              <a:t>Non-Retail Marijuana Locations</a:t>
            </a:r>
            <a:r>
              <a:rPr lang="en-US" dirty="0" smtClean="0"/>
              <a:t/>
            </a:r>
            <a:br>
              <a:rPr lang="en-US" dirty="0" smtClean="0"/>
            </a:br>
            <a:r>
              <a:rPr lang="en-US" sz="2200" dirty="0" smtClean="0"/>
              <a:t>(Producers and Processors)</a:t>
            </a:r>
            <a:endParaRPr lang="en-US" sz="2200" dirty="0"/>
          </a:p>
        </p:txBody>
      </p:sp>
      <p:pic>
        <p:nvPicPr>
          <p:cNvPr id="4" name="Picture 2" descr="http://intranet/Forms/PublishingImages/2015ppt-titlebar_Share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 y="-4184"/>
            <a:ext cx="9143999" cy="9631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904819"/>
            <a:ext cx="8991600" cy="4782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72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875" y="988454"/>
            <a:ext cx="8229600" cy="884238"/>
          </a:xfrm>
        </p:spPr>
        <p:txBody>
          <a:bodyPr>
            <a:normAutofit/>
          </a:bodyPr>
          <a:lstStyle/>
          <a:p>
            <a:pPr algn="ctr"/>
            <a:r>
              <a:rPr lang="en-US" sz="3600" dirty="0" smtClean="0"/>
              <a:t>Change Applications</a:t>
            </a:r>
            <a:endParaRPr lang="en-US" sz="2200" dirty="0"/>
          </a:p>
        </p:txBody>
      </p:sp>
      <p:pic>
        <p:nvPicPr>
          <p:cNvPr id="4" name="Picture 2" descr="http://intranet/Forms/PublishingImages/2015ppt-titlebar_Share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 y="-4184"/>
            <a:ext cx="9143999" cy="9631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p:cNvGraphicFramePr/>
          <p:nvPr>
            <p:extLst>
              <p:ext uri="{D42A27DB-BD31-4B8C-83A1-F6EECF244321}">
                <p14:modId xmlns:p14="http://schemas.microsoft.com/office/powerpoint/2010/main" val="1298713009"/>
              </p:ext>
            </p:extLst>
          </p:nvPr>
        </p:nvGraphicFramePr>
        <p:xfrm>
          <a:off x="304801" y="1397000"/>
          <a:ext cx="8383674" cy="492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6664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25479"/>
          </a:xfrm>
        </p:spPr>
        <p:txBody>
          <a:bodyPr/>
          <a:lstStyle/>
          <a:p>
            <a:r>
              <a:rPr lang="en-US" sz="3200" dirty="0"/>
              <a:t>Marijuana Survey </a:t>
            </a:r>
            <a:r>
              <a:rPr lang="en-US" sz="3200" dirty="0" smtClean="0"/>
              <a:t>Results 2016 </a:t>
            </a:r>
            <a:r>
              <a:rPr lang="en-US" sz="3200" dirty="0"/>
              <a:t>Fiscal Year YTD </a:t>
            </a:r>
            <a:endParaRPr lang="en-US" dirty="0"/>
          </a:p>
        </p:txBody>
      </p:sp>
      <p:sp>
        <p:nvSpPr>
          <p:cNvPr id="4" name="Slide Number Placeholder 3"/>
          <p:cNvSpPr>
            <a:spLocks noGrp="1"/>
          </p:cNvSpPr>
          <p:nvPr>
            <p:ph type="sldNum" sz="quarter" idx="12"/>
          </p:nvPr>
        </p:nvSpPr>
        <p:spPr/>
        <p:txBody>
          <a:bodyPr/>
          <a:lstStyle/>
          <a:p>
            <a:pPr>
              <a:defRPr/>
            </a:pPr>
            <a:fld id="{272D2F6A-2256-4B83-B848-4487CBFE56DA}" type="slidenum">
              <a:rPr lang="en-US" smtClean="0"/>
              <a:pPr>
                <a:defRPr/>
              </a:pPr>
              <a:t>9</a:t>
            </a:fld>
            <a:endParaRPr lang="en-US"/>
          </a:p>
        </p:txBody>
      </p:sp>
      <p:graphicFrame>
        <p:nvGraphicFramePr>
          <p:cNvPr id="5" name="Chart 4"/>
          <p:cNvGraphicFramePr/>
          <p:nvPr>
            <p:extLst>
              <p:ext uri="{D42A27DB-BD31-4B8C-83A1-F6EECF244321}">
                <p14:modId xmlns:p14="http://schemas.microsoft.com/office/powerpoint/2010/main" val="1023710662"/>
              </p:ext>
            </p:extLst>
          </p:nvPr>
        </p:nvGraphicFramePr>
        <p:xfrm>
          <a:off x="685800" y="2519300"/>
          <a:ext cx="8153400" cy="35814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http://intranet/Forms/PublishingImages/2015ppt-titlebar_Share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 y="-35228"/>
            <a:ext cx="9143999" cy="9631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5800" y="5987018"/>
            <a:ext cx="8001000" cy="369332"/>
          </a:xfrm>
          <a:prstGeom prst="rect">
            <a:avLst/>
          </a:prstGeom>
          <a:noFill/>
        </p:spPr>
        <p:txBody>
          <a:bodyPr wrap="square" rtlCol="0">
            <a:spAutoFit/>
          </a:bodyPr>
          <a:lstStyle/>
          <a:p>
            <a:pPr algn="ctr"/>
            <a:r>
              <a:rPr lang="en-US" dirty="0" smtClean="0"/>
              <a:t>88% of respondents were either Moderately or Extremely Satisfied.</a:t>
            </a:r>
            <a:endParaRPr lang="en-US" dirty="0"/>
          </a:p>
        </p:txBody>
      </p:sp>
    </p:spTree>
    <p:extLst>
      <p:ext uri="{BB962C8B-B14F-4D97-AF65-F5344CB8AC3E}">
        <p14:creationId xmlns:p14="http://schemas.microsoft.com/office/powerpoint/2010/main" val="326567148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C648D2D124CE94585F9651F85AE2988" ma:contentTypeVersion="2" ma:contentTypeDescription="Create a new document." ma:contentTypeScope="" ma:versionID="e63de3acc456fdc4744232b83dd586aa">
  <xsd:schema xmlns:xsd="http://www.w3.org/2001/XMLSchema" xmlns:xs="http://www.w3.org/2001/XMLSchema" xmlns:p="http://schemas.microsoft.com/office/2006/metadata/properties" xmlns:ns2="5bc93a82-2fa7-45c3-a257-2009c96618b9" xmlns:ns3="9452c2db-b8aa-4cb1-9e2d-3b609f8f4c32" targetNamespace="http://schemas.microsoft.com/office/2006/metadata/properties" ma:root="true" ma:fieldsID="10529bafbf0b122a23c1fd62e2106c79" ns2:_="" ns3:_="">
    <xsd:import namespace="5bc93a82-2fa7-45c3-a257-2009c96618b9"/>
    <xsd:import namespace="9452c2db-b8aa-4cb1-9e2d-3b609f8f4c32"/>
    <xsd:element name="properties">
      <xsd:complexType>
        <xsd:sequence>
          <xsd:element name="documentManagement">
            <xsd:complexType>
              <xsd:all>
                <xsd:element ref="ns2:_dlc_DocId" minOccurs="0"/>
                <xsd:element ref="ns2:_dlc_DocIdUrl" minOccurs="0"/>
                <xsd:element ref="ns2:_dlc_DocIdPersistId" minOccurs="0"/>
                <xsd:element ref="ns3:Date_x0020_Presented"/>
                <xsd:element ref="ns3:Divi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c93a82-2fa7-45c3-a257-2009c96618b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452c2db-b8aa-4cb1-9e2d-3b609f8f4c32" elementFormDefault="qualified">
    <xsd:import namespace="http://schemas.microsoft.com/office/2006/documentManagement/types"/>
    <xsd:import namespace="http://schemas.microsoft.com/office/infopath/2007/PartnerControls"/>
    <xsd:element name="Date_x0020_Presented" ma:index="11" ma:displayName="Date Presented" ma:format="DateOnly" ma:internalName="Date_x0020_Presented">
      <xsd:simpleType>
        <xsd:restriction base="dms:DateTime"/>
      </xsd:simpleType>
    </xsd:element>
    <xsd:element name="Division" ma:index="12" nillable="true" ma:displayName="Division" ma:default="Director's Office" ma:format="Dropdown" ma:internalName="Division">
      <xsd:simpleType>
        <xsd:restriction base="dms:Choice">
          <xsd:enumeration value="Director's Office"/>
          <xsd:enumeration value="Enforcement"/>
          <xsd:enumeration value="Human Resources"/>
          <xsd:enumeration value="Finance"/>
          <xsd:enumeration value="Licensing"/>
          <xsd:enumeration value="Information Technology"/>
          <xsd:enumeration value="Support Services"/>
          <xsd:enumeration value="Business Enterpris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5bc93a82-2fa7-45c3-a257-2009c96618b9">JR3YZVZ24WMT-247-205</_dlc_DocId>
    <_dlc_DocIdUrl xmlns="5bc93a82-2fa7-45c3-a257-2009c96618b9">
      <Url>http://intranet/planningandperformance/_layouts/DocIdRedir.aspx?ID=JR3YZVZ24WMT-247-205</Url>
      <Description>JR3YZVZ24WMT-247-205</Description>
    </_dlc_DocIdUrl>
    <Date_x0020_Presented xmlns="9452c2db-b8aa-4cb1-9e2d-3b609f8f4c32">2015-10-27T07:00:00+00:00</Date_x0020_Presented>
    <Division xmlns="9452c2db-b8aa-4cb1-9e2d-3b609f8f4c32">Licensing</Division>
  </documentManagement>
</p:properties>
</file>

<file path=customXml/itemProps1.xml><?xml version="1.0" encoding="utf-8"?>
<ds:datastoreItem xmlns:ds="http://schemas.openxmlformats.org/officeDocument/2006/customXml" ds:itemID="{7F6CD0E8-83FD-48C5-9EA6-91D15D590DBF}">
  <ds:schemaRefs>
    <ds:schemaRef ds:uri="http://schemas.microsoft.com/sharepoint/v3/contenttype/forms"/>
  </ds:schemaRefs>
</ds:datastoreItem>
</file>

<file path=customXml/itemProps2.xml><?xml version="1.0" encoding="utf-8"?>
<ds:datastoreItem xmlns:ds="http://schemas.openxmlformats.org/officeDocument/2006/customXml" ds:itemID="{CF5CFAEE-A77B-480A-8688-EFBEC5362A07}">
  <ds:schemaRefs>
    <ds:schemaRef ds:uri="http://schemas.microsoft.com/sharepoint/events"/>
  </ds:schemaRefs>
</ds:datastoreItem>
</file>

<file path=customXml/itemProps3.xml><?xml version="1.0" encoding="utf-8"?>
<ds:datastoreItem xmlns:ds="http://schemas.openxmlformats.org/officeDocument/2006/customXml" ds:itemID="{2D492FBA-FF03-480A-A544-46CA35972B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c93a82-2fa7-45c3-a257-2009c96618b9"/>
    <ds:schemaRef ds:uri="9452c2db-b8aa-4cb1-9e2d-3b609f8f4c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76CF0E0-DA60-49FD-970D-A3788EF011BD}">
  <ds:schemaRefs>
    <ds:schemaRef ds:uri="http://schemas.microsoft.com/office/2006/documentManagement/types"/>
    <ds:schemaRef ds:uri="http://purl.org/dc/dcmitype/"/>
    <ds:schemaRef ds:uri="http://schemas.openxmlformats.org/package/2006/metadata/core-properties"/>
    <ds:schemaRef ds:uri="http://purl.org/dc/elements/1.1/"/>
    <ds:schemaRef ds:uri="5bc93a82-2fa7-45c3-a257-2009c96618b9"/>
    <ds:schemaRef ds:uri="http://purl.org/dc/terms/"/>
    <ds:schemaRef ds:uri="http://schemas.microsoft.com/office/infopath/2007/PartnerControls"/>
    <ds:schemaRef ds:uri="9452c2db-b8aa-4cb1-9e2d-3b609f8f4c3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9456</TotalTime>
  <Words>315</Words>
  <Application>Microsoft Office PowerPoint</Application>
  <PresentationFormat>On-screen Show (4:3)</PresentationFormat>
  <Paragraphs>74</Paragraphs>
  <Slides>10</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1_Office Theme</vt:lpstr>
      <vt:lpstr> Marijuana Licensing </vt:lpstr>
      <vt:lpstr>Marijuana Retail License and Application Data</vt:lpstr>
      <vt:lpstr>Marijuana Retail Licensing Timelines 502 vs. 5052</vt:lpstr>
      <vt:lpstr>Retail Statistics</vt:lpstr>
      <vt:lpstr>Retail Marijuana Locations</vt:lpstr>
      <vt:lpstr>Producer/Processor Statistics</vt:lpstr>
      <vt:lpstr>Non-Retail Marijuana Locations (Producers and Processors)</vt:lpstr>
      <vt:lpstr>Change Applications</vt:lpstr>
      <vt:lpstr>Marijuana Survey Results 2016 Fiscal Year YTD </vt:lpstr>
      <vt:lpstr>Additional marijuana licensing data and challenges moving forward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Licensing and Regulation Trends</dc:title>
  <dc:creator>GiGi Zenk</dc:creator>
  <cp:lastModifiedBy>Lynch, Timothy D (LCB)</cp:lastModifiedBy>
  <cp:revision>315</cp:revision>
  <cp:lastPrinted>2016-05-18T19:06:29Z</cp:lastPrinted>
  <dcterms:created xsi:type="dcterms:W3CDTF">2014-10-17T22:59:01Z</dcterms:created>
  <dcterms:modified xsi:type="dcterms:W3CDTF">2016-06-08T16:00:13Z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fc5527ee-17fe-4470-a0d5-86441986fc47</vt:lpwstr>
  </property>
  <property fmtid="{D5CDD505-2E9C-101B-9397-08002B2CF9AE}" pid="3" name="ContentTypeId">
    <vt:lpwstr>0x010100DC648D2D124CE94585F9651F85AE2988</vt:lpwstr>
  </property>
</Properties>
</file>