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66" r:id="rId2"/>
    <p:sldId id="267" r:id="rId3"/>
    <p:sldId id="353" r:id="rId4"/>
    <p:sldId id="354" r:id="rId5"/>
    <p:sldId id="356" r:id="rId6"/>
    <p:sldId id="357" r:id="rId7"/>
    <p:sldId id="358" r:id="rId8"/>
    <p:sldId id="359" r:id="rId9"/>
    <p:sldId id="340" r:id="rId10"/>
    <p:sldId id="360"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 initials="EL" lastIdx="6" clrIdx="0"/>
  <p:cmAuthor id="1" name="Brian Smith" initials="BE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3835" autoAdjust="0"/>
  </p:normalViewPr>
  <p:slideViewPr>
    <p:cSldViewPr>
      <p:cViewPr varScale="1">
        <p:scale>
          <a:sx n="82" d="100"/>
          <a:sy n="82" d="100"/>
        </p:scale>
        <p:origin x="1402" y="67"/>
      </p:cViewPr>
      <p:guideLst>
        <p:guide orient="horz" pos="2160"/>
        <p:guide pos="2880"/>
      </p:guideLst>
    </p:cSldViewPr>
  </p:slideViewPr>
  <p:outlineViewPr>
    <p:cViewPr>
      <p:scale>
        <a:sx n="33" d="100"/>
        <a:sy n="33" d="100"/>
      </p:scale>
      <p:origin x="0" y="3030"/>
    </p:cViewPr>
  </p:outlineViewPr>
  <p:notesTextViewPr>
    <p:cViewPr>
      <p:scale>
        <a:sx n="100" d="100"/>
        <a:sy n="100" d="100"/>
      </p:scale>
      <p:origin x="0" y="0"/>
    </p:cViewPr>
  </p:notesTextViewPr>
  <p:notesViewPr>
    <p:cSldViewPr>
      <p:cViewPr varScale="1">
        <p:scale>
          <a:sx n="52" d="100"/>
          <a:sy n="52" d="100"/>
        </p:scale>
        <p:origin x="-2726"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7B157531-B1C7-49FF-AF4B-DCD29FE7E09F}" type="datetimeFigureOut">
              <a:rPr lang="en-US" smtClean="0"/>
              <a:pPr/>
              <a:t>5/18/2016</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59607E74-06AA-4C2F-926E-26D153294515}" type="slidenum">
              <a:rPr lang="en-US" smtClean="0"/>
              <a:pPr/>
              <a:t>‹#›</a:t>
            </a:fld>
            <a:endParaRPr lang="en-US" dirty="0"/>
          </a:p>
        </p:txBody>
      </p:sp>
    </p:spTree>
    <p:extLst>
      <p:ext uri="{BB962C8B-B14F-4D97-AF65-F5344CB8AC3E}">
        <p14:creationId xmlns:p14="http://schemas.microsoft.com/office/powerpoint/2010/main" val="2319067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475" cy="46498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41" y="2"/>
            <a:ext cx="3038475" cy="464980"/>
          </a:xfrm>
          <a:prstGeom prst="rect">
            <a:avLst/>
          </a:prstGeom>
        </p:spPr>
        <p:txBody>
          <a:bodyPr vert="horz" lIns="91440" tIns="45720" rIns="91440" bIns="45720" rtlCol="0"/>
          <a:lstStyle>
            <a:lvl1pPr algn="r">
              <a:defRPr sz="1200"/>
            </a:lvl1pPr>
          </a:lstStyle>
          <a:p>
            <a:fld id="{8302B3A8-0926-4798-A5CF-1F53146A56D6}" type="datetimeFigureOut">
              <a:rPr lang="en-US" smtClean="0"/>
              <a:pPr/>
              <a:t>5/18/2016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511"/>
            <a:ext cx="5607050" cy="41832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824"/>
            <a:ext cx="3038475" cy="46498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1" y="8829824"/>
            <a:ext cx="3038475" cy="464980"/>
          </a:xfrm>
          <a:prstGeom prst="rect">
            <a:avLst/>
          </a:prstGeom>
        </p:spPr>
        <p:txBody>
          <a:bodyPr vert="horz" lIns="91440" tIns="45720" rIns="91440" bIns="45720" rtlCol="0" anchor="b"/>
          <a:lstStyle>
            <a:lvl1pPr algn="r">
              <a:defRPr sz="1200"/>
            </a:lvl1pPr>
          </a:lstStyle>
          <a:p>
            <a:fld id="{61A551D7-9C6F-4752-AD3A-2B0191287879}" type="slidenum">
              <a:rPr lang="en-US" smtClean="0"/>
              <a:pPr/>
              <a:t>‹#›</a:t>
            </a:fld>
            <a:endParaRPr lang="en-US" dirty="0"/>
          </a:p>
        </p:txBody>
      </p:sp>
    </p:spTree>
    <p:extLst>
      <p:ext uri="{BB962C8B-B14F-4D97-AF65-F5344CB8AC3E}">
        <p14:creationId xmlns:p14="http://schemas.microsoft.com/office/powerpoint/2010/main" val="266125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551D7-9C6F-4752-AD3A-2B0191287879}" type="slidenum">
              <a:rPr lang="en-US" smtClean="0"/>
              <a:pPr/>
              <a:t>1</a:t>
            </a:fld>
            <a:endParaRPr lang="en-US" dirty="0"/>
          </a:p>
        </p:txBody>
      </p:sp>
    </p:spTree>
    <p:extLst>
      <p:ext uri="{BB962C8B-B14F-4D97-AF65-F5344CB8AC3E}">
        <p14:creationId xmlns:p14="http://schemas.microsoft.com/office/powerpoint/2010/main" val="3891654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551D7-9C6F-4752-AD3A-2B0191287879}" type="slidenum">
              <a:rPr lang="en-US" smtClean="0"/>
              <a:pPr/>
              <a:t>2</a:t>
            </a:fld>
            <a:endParaRPr lang="en-US" dirty="0"/>
          </a:p>
        </p:txBody>
      </p:sp>
    </p:spTree>
    <p:extLst>
      <p:ext uri="{BB962C8B-B14F-4D97-AF65-F5344CB8AC3E}">
        <p14:creationId xmlns:p14="http://schemas.microsoft.com/office/powerpoint/2010/main" val="2182693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551D7-9C6F-4752-AD3A-2B0191287879}" type="slidenum">
              <a:rPr lang="en-US" smtClean="0"/>
              <a:pPr/>
              <a:t>3</a:t>
            </a:fld>
            <a:endParaRPr lang="en-US" dirty="0"/>
          </a:p>
        </p:txBody>
      </p:sp>
    </p:spTree>
    <p:extLst>
      <p:ext uri="{BB962C8B-B14F-4D97-AF65-F5344CB8AC3E}">
        <p14:creationId xmlns:p14="http://schemas.microsoft.com/office/powerpoint/2010/main" val="3444172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551D7-9C6F-4752-AD3A-2B0191287879}" type="slidenum">
              <a:rPr lang="en-US" smtClean="0"/>
              <a:pPr/>
              <a:t>4</a:t>
            </a:fld>
            <a:endParaRPr lang="en-US" dirty="0"/>
          </a:p>
        </p:txBody>
      </p:sp>
    </p:spTree>
    <p:extLst>
      <p:ext uri="{BB962C8B-B14F-4D97-AF65-F5344CB8AC3E}">
        <p14:creationId xmlns:p14="http://schemas.microsoft.com/office/powerpoint/2010/main" val="1218885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551D7-9C6F-4752-AD3A-2B0191287879}" type="slidenum">
              <a:rPr lang="en-US" smtClean="0"/>
              <a:pPr/>
              <a:t>5</a:t>
            </a:fld>
            <a:endParaRPr lang="en-US" dirty="0"/>
          </a:p>
        </p:txBody>
      </p:sp>
    </p:spTree>
    <p:extLst>
      <p:ext uri="{BB962C8B-B14F-4D97-AF65-F5344CB8AC3E}">
        <p14:creationId xmlns:p14="http://schemas.microsoft.com/office/powerpoint/2010/main" val="3752662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551D7-9C6F-4752-AD3A-2B0191287879}" type="slidenum">
              <a:rPr lang="en-US" smtClean="0"/>
              <a:pPr/>
              <a:t>6</a:t>
            </a:fld>
            <a:endParaRPr lang="en-US" dirty="0"/>
          </a:p>
        </p:txBody>
      </p:sp>
    </p:spTree>
    <p:extLst>
      <p:ext uri="{BB962C8B-B14F-4D97-AF65-F5344CB8AC3E}">
        <p14:creationId xmlns:p14="http://schemas.microsoft.com/office/powerpoint/2010/main" val="785901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551D7-9C6F-4752-AD3A-2B0191287879}" type="slidenum">
              <a:rPr lang="en-US" smtClean="0"/>
              <a:pPr/>
              <a:t>7</a:t>
            </a:fld>
            <a:endParaRPr lang="en-US" dirty="0"/>
          </a:p>
        </p:txBody>
      </p:sp>
    </p:spTree>
    <p:extLst>
      <p:ext uri="{BB962C8B-B14F-4D97-AF65-F5344CB8AC3E}">
        <p14:creationId xmlns:p14="http://schemas.microsoft.com/office/powerpoint/2010/main" val="2958524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A551D7-9C6F-4752-AD3A-2B0191287879}" type="slidenum">
              <a:rPr lang="en-US" smtClean="0"/>
              <a:pPr/>
              <a:t>8</a:t>
            </a:fld>
            <a:endParaRPr lang="en-US" dirty="0"/>
          </a:p>
        </p:txBody>
      </p:sp>
    </p:spTree>
    <p:extLst>
      <p:ext uri="{BB962C8B-B14F-4D97-AF65-F5344CB8AC3E}">
        <p14:creationId xmlns:p14="http://schemas.microsoft.com/office/powerpoint/2010/main" val="31361643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0ECFDD-6C95-43DF-8E21-11DD7B600A60}" type="datetime1">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3EA6DC-6872-41C0-98C7-9EFD16A24BF7}"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66" y="0"/>
            <a:ext cx="9144000" cy="96316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42714-037D-46C5-9A02-E4D3E1B3D765}" type="datetime1">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3EA6DC-6872-41C0-98C7-9EFD16A24BF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FB747-8329-49AE-BB2F-CAED7802BC53}" type="datetime1">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3EA6DC-6872-41C0-98C7-9EFD16A24BF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CBE09D-984E-4E83-A898-E94E8317FDE3}" type="datetime1">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3EA6DC-6872-41C0-98C7-9EFD16A24BF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18FE69-C255-4627-8D85-EBD25625E58D}" type="datetime1">
              <a:rPr lang="en-US" smtClean="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3EA6DC-6872-41C0-98C7-9EFD16A24BF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E834E6-F566-4329-BF6C-BEF3CDB8377A}" type="datetime1">
              <a:rPr lang="en-US" smtClean="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3EA6DC-6872-41C0-98C7-9EFD16A24BF7}" type="slidenum">
              <a:rPr lang="en-US" smtClean="0"/>
              <a:pPr/>
              <a:t>‹#›</a:t>
            </a:fld>
            <a:endParaRPr lang="en-US" dirty="0"/>
          </a:p>
        </p:txBody>
      </p:sp>
      <p:pic>
        <p:nvPicPr>
          <p:cNvPr id="8" name="Picture 3" descr="ppheader1-"/>
          <p:cNvPicPr>
            <a:picLocks noChangeAspect="1" noChangeArrowheads="1"/>
          </p:cNvPicPr>
          <p:nvPr userDrawn="1"/>
        </p:nvPicPr>
        <p:blipFill>
          <a:blip r:embed="rId2" cstate="print"/>
          <a:srcRect/>
          <a:stretch>
            <a:fillRect/>
          </a:stretch>
        </p:blipFill>
        <p:spPr bwMode="auto">
          <a:xfrm>
            <a:off x="0" y="0"/>
            <a:ext cx="9144000" cy="762000"/>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C8BE1-D9AE-4B78-A4F1-509F37B48A8B}" type="datetime1">
              <a:rPr lang="en-US" smtClean="0"/>
              <a:t>5/18/2016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3EA6DC-6872-41C0-98C7-9EFD16A24BF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1DF632-7165-4D46-B92A-942236A2B430}" type="datetime1">
              <a:rPr lang="en-US" smtClean="0"/>
              <a:t>5/18/2016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3EA6DC-6872-41C0-98C7-9EFD16A24BF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EB732-B918-416F-833D-6E47AF8B1F77}" type="datetime1">
              <a:rPr lang="en-US" smtClean="0"/>
              <a:t>5/18/2016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3EA6DC-6872-41C0-98C7-9EFD16A24BF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1990CE-C65C-4E6D-B09B-D3586B9358DC}" type="datetime1">
              <a:rPr lang="en-US" smtClean="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3EA6DC-6872-41C0-98C7-9EFD16A24BF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9D92F0-57AB-49A4-A7AC-4676AEF38166}" type="datetime1">
              <a:rPr lang="en-US" smtClean="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3EA6DC-6872-41C0-98C7-9EFD16A24BF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DCFA1-5C85-455F-A0AB-501D6099318F}" type="datetime1">
              <a:rPr lang="en-US" smtClean="0"/>
              <a:t>5/18/2016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EA6DC-6872-41C0-98C7-9EFD16A24BF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p:txBody>
          <a:bodyPr>
            <a:normAutofit/>
          </a:bodyPr>
          <a:lstStyle/>
          <a:p>
            <a:r>
              <a:rPr lang="en-US" sz="4000" b="1" dirty="0" smtClean="0">
                <a:solidFill>
                  <a:prstClr val="black"/>
                </a:solidFill>
              </a:rPr>
              <a:t>2016 Legislative Wrap-Up</a:t>
            </a:r>
            <a:r>
              <a:rPr lang="en-US" sz="4000" dirty="0">
                <a:solidFill>
                  <a:prstClr val="black"/>
                </a:solidFill>
              </a:rPr>
              <a:t/>
            </a:r>
            <a:br>
              <a:rPr lang="en-US" sz="4000" dirty="0">
                <a:solidFill>
                  <a:prstClr val="black"/>
                </a:solidFill>
              </a:rPr>
            </a:br>
            <a:endParaRPr lang="en-US" sz="2800" dirty="0"/>
          </a:p>
        </p:txBody>
      </p:sp>
      <p:sp>
        <p:nvSpPr>
          <p:cNvPr id="2" name="Subtitle 1"/>
          <p:cNvSpPr>
            <a:spLocks noGrp="1"/>
          </p:cNvSpPr>
          <p:nvPr>
            <p:ph type="subTitle" idx="1"/>
          </p:nvPr>
        </p:nvSpPr>
        <p:spPr>
          <a:xfrm>
            <a:off x="457200" y="5105400"/>
            <a:ext cx="7010400" cy="990600"/>
          </a:xfrm>
        </p:spPr>
        <p:txBody>
          <a:bodyPr>
            <a:normAutofit fontScale="85000" lnSpcReduction="20000"/>
          </a:bodyPr>
          <a:lstStyle/>
          <a:p>
            <a:pPr algn="l"/>
            <a:r>
              <a:rPr lang="en-US" sz="2400" dirty="0" smtClean="0">
                <a:solidFill>
                  <a:schemeClr val="tx1"/>
                </a:solidFill>
              </a:rPr>
              <a:t>James Paribello</a:t>
            </a:r>
          </a:p>
          <a:p>
            <a:pPr algn="l"/>
            <a:r>
              <a:rPr lang="en-US" sz="2400" dirty="0" smtClean="0">
                <a:solidFill>
                  <a:schemeClr val="tx1"/>
                </a:solidFill>
              </a:rPr>
              <a:t>Legislative &amp; Tribal Liaison</a:t>
            </a:r>
            <a:endParaRPr lang="en-US" sz="2400" dirty="0" smtClean="0">
              <a:solidFill>
                <a:schemeClr val="tx1"/>
              </a:solidFill>
            </a:endParaRPr>
          </a:p>
          <a:p>
            <a:pPr algn="l"/>
            <a:r>
              <a:rPr lang="en-US" sz="2400" dirty="0" smtClean="0">
                <a:solidFill>
                  <a:schemeClr val="tx1"/>
                </a:solidFill>
              </a:rPr>
              <a:t>Washington </a:t>
            </a:r>
            <a:r>
              <a:rPr lang="en-US" sz="2400" dirty="0" smtClean="0">
                <a:solidFill>
                  <a:schemeClr val="tx1"/>
                </a:solidFill>
              </a:rPr>
              <a:t>State Liquor and Cannabis </a:t>
            </a:r>
            <a:r>
              <a:rPr lang="en-US" sz="2400" dirty="0" smtClean="0">
                <a:solidFill>
                  <a:schemeClr val="tx1"/>
                </a:solidFill>
              </a:rPr>
              <a:t>Board</a:t>
            </a:r>
            <a:endParaRPr lang="en-US" sz="2400" dirty="0" smtClean="0">
              <a:solidFill>
                <a:schemeClr val="tx1"/>
              </a:solidFill>
            </a:endParaRPr>
          </a:p>
        </p:txBody>
      </p:sp>
      <p:pic>
        <p:nvPicPr>
          <p:cNvPr id="3" name="Picture 2"/>
          <p:cNvPicPr>
            <a:picLocks noChangeAspect="1"/>
          </p:cNvPicPr>
          <p:nvPr/>
        </p:nvPicPr>
        <p:blipFill>
          <a:blip r:embed="rId3"/>
          <a:stretch>
            <a:fillRect/>
          </a:stretch>
        </p:blipFill>
        <p:spPr>
          <a:xfrm>
            <a:off x="933976" y="3200400"/>
            <a:ext cx="7276048" cy="59531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11563"/>
          </a:xfrm>
        </p:spPr>
        <p:txBody>
          <a:bodyPr>
            <a:normAutofit/>
          </a:bodyPr>
          <a:lstStyle/>
          <a:p>
            <a:pPr marL="0" indent="0" algn="ctr">
              <a:buNone/>
            </a:pPr>
            <a:r>
              <a:rPr lang="en-US" sz="4400" b="1" dirty="0" smtClean="0">
                <a:latin typeface="Arial" pitchFamily="34" charset="0"/>
                <a:cs typeface="Arial" pitchFamily="34" charset="0"/>
              </a:rPr>
              <a:t>Questions?</a:t>
            </a:r>
            <a:endParaRPr lang="en-US" sz="4400" dirty="0"/>
          </a:p>
        </p:txBody>
      </p:sp>
      <p:sp>
        <p:nvSpPr>
          <p:cNvPr id="4" name="Slide Number Placeholder 3"/>
          <p:cNvSpPr>
            <a:spLocks noGrp="1"/>
          </p:cNvSpPr>
          <p:nvPr>
            <p:ph type="sldNum" sz="quarter" idx="12"/>
          </p:nvPr>
        </p:nvSpPr>
        <p:spPr/>
        <p:txBody>
          <a:bodyPr/>
          <a:lstStyle/>
          <a:p>
            <a:fld id="{A73EA6DC-6872-41C0-98C7-9EFD16A24BF7}" type="slidenum">
              <a:rPr lang="en-US" smtClean="0"/>
              <a:pPr/>
              <a:t>10</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28"/>
            <a:ext cx="9144000" cy="963168"/>
          </a:xfrm>
          <a:prstGeom prst="rect">
            <a:avLst/>
          </a:prstGeom>
        </p:spPr>
      </p:pic>
    </p:spTree>
    <p:extLst>
      <p:ext uri="{BB962C8B-B14F-4D97-AF65-F5344CB8AC3E}">
        <p14:creationId xmlns:p14="http://schemas.microsoft.com/office/powerpoint/2010/main" val="3583978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762000"/>
            <a:ext cx="9144000" cy="914400"/>
          </a:xfrm>
        </p:spPr>
        <p:txBody>
          <a:bodyPr>
            <a:normAutofit/>
          </a:bodyPr>
          <a:lstStyle/>
          <a:p>
            <a:pPr marL="1016000" indent="-1016000"/>
            <a:r>
              <a:rPr lang="en-US" b="1" dirty="0" smtClean="0"/>
              <a:t>2016 Legislative Wrap-Up</a:t>
            </a:r>
            <a:endParaRPr lang="en-US" b="1" dirty="0"/>
          </a:p>
        </p:txBody>
      </p:sp>
      <p:sp>
        <p:nvSpPr>
          <p:cNvPr id="51203" name="Rectangle 3"/>
          <p:cNvSpPr>
            <a:spLocks noGrp="1" noChangeArrowheads="1"/>
          </p:cNvSpPr>
          <p:nvPr>
            <p:ph type="body" idx="1"/>
          </p:nvPr>
        </p:nvSpPr>
        <p:spPr>
          <a:xfrm>
            <a:off x="457200" y="1676400"/>
            <a:ext cx="8229600" cy="4953000"/>
          </a:xfrm>
        </p:spPr>
        <p:txBody>
          <a:bodyPr>
            <a:normAutofit/>
          </a:bodyPr>
          <a:lstStyle/>
          <a:p>
            <a:pPr marL="0" indent="0">
              <a:buNone/>
            </a:pPr>
            <a:r>
              <a:rPr lang="en-US" sz="2800" b="1" dirty="0" smtClean="0">
                <a:cs typeface="Arial" pitchFamily="34" charset="0"/>
              </a:rPr>
              <a:t>Marijuana Highlights</a:t>
            </a:r>
            <a:endParaRPr lang="en-US" sz="2800" b="1" dirty="0" smtClean="0">
              <a:cs typeface="Arial" pitchFamily="34" charset="0"/>
            </a:endParaRPr>
          </a:p>
          <a:p>
            <a:pPr marL="0" indent="0">
              <a:buNone/>
            </a:pPr>
            <a:endParaRPr lang="en-US" sz="2400" dirty="0" smtClean="0">
              <a:cs typeface="Arial" pitchFamily="34" charset="0"/>
            </a:endParaRPr>
          </a:p>
          <a:p>
            <a:pPr marL="0" indent="0">
              <a:buNone/>
            </a:pPr>
            <a:r>
              <a:rPr lang="en-US" sz="2400" b="1" dirty="0" smtClean="0">
                <a:cs typeface="Arial" pitchFamily="34" charset="0"/>
              </a:rPr>
              <a:t>HB 2520: </a:t>
            </a:r>
            <a:r>
              <a:rPr lang="en-US" sz="2400" dirty="0"/>
              <a:t>Concerning the sale of marijuana to regulated </a:t>
            </a:r>
            <a:r>
              <a:rPr lang="en-US" sz="2400" dirty="0" smtClean="0"/>
              <a:t>cooperatives</a:t>
            </a:r>
            <a:endParaRPr lang="en-US" sz="2400" dirty="0"/>
          </a:p>
          <a:p>
            <a:pPr lvl="1"/>
            <a:endParaRPr lang="en-US" sz="2000" b="1" dirty="0" smtClean="0"/>
          </a:p>
          <a:p>
            <a:pPr marL="457200" lvl="1" indent="0">
              <a:buNone/>
            </a:pPr>
            <a:r>
              <a:rPr lang="en-US" sz="2000" b="1" dirty="0" smtClean="0"/>
              <a:t>Bill </a:t>
            </a:r>
            <a:r>
              <a:rPr lang="en-US" sz="2000" b="1" dirty="0"/>
              <a:t>Summary:</a:t>
            </a:r>
            <a:r>
              <a:rPr lang="en-US" sz="2000" dirty="0"/>
              <a:t> Licensed marijuana producers are authorized to produce marijuana plants for sale to medical marijuana cooperatives. All plants grown by a medical marijuana cooperative must either be purchased from a licensed marijuana producer or cloned from a plant purchased from a licensed producer</a:t>
            </a:r>
            <a:r>
              <a:rPr lang="en-US" sz="2000" dirty="0" smtClean="0"/>
              <a:t>.</a:t>
            </a:r>
            <a:endParaRPr lang="en-US" sz="2000" dirty="0"/>
          </a:p>
        </p:txBody>
      </p:sp>
      <p:sp>
        <p:nvSpPr>
          <p:cNvPr id="2" name="Slide Number Placeholder 1"/>
          <p:cNvSpPr>
            <a:spLocks noGrp="1"/>
          </p:cNvSpPr>
          <p:nvPr>
            <p:ph type="sldNum" sz="quarter" idx="12"/>
          </p:nvPr>
        </p:nvSpPr>
        <p:spPr/>
        <p:txBody>
          <a:bodyPr/>
          <a:lstStyle/>
          <a:p>
            <a:fld id="{A73EA6DC-6872-41C0-98C7-9EFD16A24BF7}" type="slidenum">
              <a:rPr lang="en-US" smtClean="0"/>
              <a:pPr/>
              <a:t>2</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28"/>
            <a:ext cx="9144000" cy="96316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762000"/>
            <a:ext cx="9144000" cy="914400"/>
          </a:xfrm>
        </p:spPr>
        <p:txBody>
          <a:bodyPr>
            <a:normAutofit/>
          </a:bodyPr>
          <a:lstStyle/>
          <a:p>
            <a:pPr marL="1016000" indent="-1016000"/>
            <a:r>
              <a:rPr lang="en-US" b="1" dirty="0" smtClean="0"/>
              <a:t>2016 Legislative Wrap-Up</a:t>
            </a:r>
            <a:endParaRPr lang="en-US" b="1" dirty="0"/>
          </a:p>
        </p:txBody>
      </p:sp>
      <p:sp>
        <p:nvSpPr>
          <p:cNvPr id="51203" name="Rectangle 3"/>
          <p:cNvSpPr>
            <a:spLocks noGrp="1" noChangeArrowheads="1"/>
          </p:cNvSpPr>
          <p:nvPr>
            <p:ph type="body" idx="1"/>
          </p:nvPr>
        </p:nvSpPr>
        <p:spPr>
          <a:xfrm>
            <a:off x="457200" y="1676400"/>
            <a:ext cx="8229600" cy="4953000"/>
          </a:xfrm>
        </p:spPr>
        <p:txBody>
          <a:bodyPr>
            <a:normAutofit/>
          </a:bodyPr>
          <a:lstStyle/>
          <a:p>
            <a:pPr marL="0" indent="0">
              <a:buNone/>
            </a:pPr>
            <a:r>
              <a:rPr lang="en-US" sz="2800" b="1" dirty="0" smtClean="0">
                <a:cs typeface="Arial" pitchFamily="34" charset="0"/>
              </a:rPr>
              <a:t>Marijuana Highlights</a:t>
            </a:r>
            <a:endParaRPr lang="en-US" sz="2800" b="1" dirty="0" smtClean="0">
              <a:cs typeface="Arial" pitchFamily="34" charset="0"/>
            </a:endParaRPr>
          </a:p>
          <a:p>
            <a:pPr marL="0" indent="0">
              <a:buNone/>
            </a:pPr>
            <a:endParaRPr lang="en-US" sz="2400" dirty="0" smtClean="0">
              <a:cs typeface="Arial" pitchFamily="34" charset="0"/>
            </a:endParaRPr>
          </a:p>
          <a:p>
            <a:pPr marL="0" indent="0">
              <a:buNone/>
            </a:pPr>
            <a:r>
              <a:rPr lang="en-US" sz="2400" b="1" dirty="0" smtClean="0">
                <a:cs typeface="Arial" pitchFamily="34" charset="0"/>
              </a:rPr>
              <a:t>HB 2521: </a:t>
            </a:r>
            <a:r>
              <a:rPr lang="en-US" sz="2400" dirty="0" smtClean="0"/>
              <a:t>Allowing </a:t>
            </a:r>
            <a:r>
              <a:rPr lang="en-US" sz="2400" dirty="0"/>
              <a:t>for proper disposal of unsellable marijuana by </a:t>
            </a:r>
            <a:r>
              <a:rPr lang="en-US" sz="2400" dirty="0" smtClean="0"/>
              <a:t>a </a:t>
            </a:r>
            <a:r>
              <a:rPr lang="en-US" sz="2400" dirty="0"/>
              <a:t>licensed marijuana retail </a:t>
            </a:r>
            <a:r>
              <a:rPr lang="en-US" sz="2400" dirty="0" smtClean="0"/>
              <a:t>outlet</a:t>
            </a:r>
          </a:p>
          <a:p>
            <a:pPr marL="0" indent="0">
              <a:buNone/>
            </a:pPr>
            <a:endParaRPr lang="en-US" sz="2000" b="1" dirty="0" smtClean="0"/>
          </a:p>
          <a:p>
            <a:pPr marL="400050" lvl="1" indent="0">
              <a:buNone/>
            </a:pPr>
            <a:r>
              <a:rPr lang="en-US" sz="2000" b="1" dirty="0" smtClean="0"/>
              <a:t>Bill </a:t>
            </a:r>
            <a:r>
              <a:rPr lang="en-US" sz="2000" b="1" dirty="0"/>
              <a:t>Summary:</a:t>
            </a:r>
            <a:r>
              <a:rPr lang="en-US" sz="2000" dirty="0"/>
              <a:t> HB 2521 creates an exception to the requirement that no licensed marijuana retailer or employee of a retail outlet may open or consume, or allow to be opened or consumed, any marijuana concentrates, useable marijuana, or marijuana infused product on the outlet premises in order to allow for disposal as authorized by the WSLCB. </a:t>
            </a:r>
            <a:endParaRPr lang="en-US" sz="2000" dirty="0" smtClean="0"/>
          </a:p>
          <a:p>
            <a:pPr marL="400050" lvl="1" indent="0">
              <a:buNone/>
            </a:pPr>
            <a:endParaRPr lang="en-US" sz="2000" dirty="0" smtClean="0"/>
          </a:p>
          <a:p>
            <a:pPr marL="400050" lvl="1" indent="0">
              <a:buNone/>
            </a:pPr>
            <a:r>
              <a:rPr lang="en-US" sz="2000" dirty="0" smtClean="0"/>
              <a:t>The </a:t>
            </a:r>
            <a:r>
              <a:rPr lang="en-US" sz="2000" dirty="0"/>
              <a:t>WSLCB is authorized to develop rules to allow marijuana retailers to properly dispose of marijuana products.</a:t>
            </a:r>
          </a:p>
        </p:txBody>
      </p:sp>
      <p:sp>
        <p:nvSpPr>
          <p:cNvPr id="2" name="Slide Number Placeholder 1"/>
          <p:cNvSpPr>
            <a:spLocks noGrp="1"/>
          </p:cNvSpPr>
          <p:nvPr>
            <p:ph type="sldNum" sz="quarter" idx="12"/>
          </p:nvPr>
        </p:nvSpPr>
        <p:spPr/>
        <p:txBody>
          <a:bodyPr/>
          <a:lstStyle/>
          <a:p>
            <a:fld id="{A73EA6DC-6872-41C0-98C7-9EFD16A24BF7}" type="slidenum">
              <a:rPr lang="en-US" smtClean="0"/>
              <a:pPr/>
              <a:t>3</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28"/>
            <a:ext cx="9144000" cy="963168"/>
          </a:xfrm>
          <a:prstGeom prst="rect">
            <a:avLst/>
          </a:prstGeom>
        </p:spPr>
      </p:pic>
    </p:spTree>
    <p:extLst>
      <p:ext uri="{BB962C8B-B14F-4D97-AF65-F5344CB8AC3E}">
        <p14:creationId xmlns:p14="http://schemas.microsoft.com/office/powerpoint/2010/main" val="23621963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762000"/>
            <a:ext cx="9144000" cy="914400"/>
          </a:xfrm>
        </p:spPr>
        <p:txBody>
          <a:bodyPr>
            <a:normAutofit/>
          </a:bodyPr>
          <a:lstStyle/>
          <a:p>
            <a:pPr marL="1016000" indent="-1016000"/>
            <a:r>
              <a:rPr lang="en-US" b="1" dirty="0" smtClean="0"/>
              <a:t>2016 Legislative Wrap-Up</a:t>
            </a:r>
            <a:endParaRPr lang="en-US" b="1" dirty="0"/>
          </a:p>
        </p:txBody>
      </p:sp>
      <p:sp>
        <p:nvSpPr>
          <p:cNvPr id="51203" name="Rectangle 3"/>
          <p:cNvSpPr>
            <a:spLocks noGrp="1" noChangeArrowheads="1"/>
          </p:cNvSpPr>
          <p:nvPr>
            <p:ph type="body" idx="1"/>
          </p:nvPr>
        </p:nvSpPr>
        <p:spPr>
          <a:xfrm>
            <a:off x="457200" y="1676400"/>
            <a:ext cx="8229600" cy="4953000"/>
          </a:xfrm>
        </p:spPr>
        <p:txBody>
          <a:bodyPr>
            <a:normAutofit/>
          </a:bodyPr>
          <a:lstStyle/>
          <a:p>
            <a:pPr marL="0" indent="0">
              <a:buNone/>
            </a:pPr>
            <a:r>
              <a:rPr lang="en-US" sz="2800" b="1" dirty="0" smtClean="0">
                <a:cs typeface="Arial" pitchFamily="34" charset="0"/>
              </a:rPr>
              <a:t>Marijuana Highlights</a:t>
            </a:r>
            <a:endParaRPr lang="en-US" sz="2800" b="1" dirty="0" smtClean="0">
              <a:cs typeface="Arial" pitchFamily="34" charset="0"/>
            </a:endParaRPr>
          </a:p>
          <a:p>
            <a:pPr marL="0" indent="0">
              <a:buNone/>
            </a:pPr>
            <a:endParaRPr lang="en-US" sz="2400" dirty="0" smtClean="0">
              <a:cs typeface="Arial" pitchFamily="34" charset="0"/>
            </a:endParaRPr>
          </a:p>
          <a:p>
            <a:pPr marL="0" indent="0">
              <a:buNone/>
            </a:pPr>
            <a:r>
              <a:rPr lang="en-US" sz="2400" b="1" dirty="0" smtClean="0">
                <a:cs typeface="Arial" pitchFamily="34" charset="0"/>
              </a:rPr>
              <a:t>HB 2584: </a:t>
            </a:r>
            <a:r>
              <a:rPr lang="en-US" sz="2400" dirty="0" smtClean="0"/>
              <a:t>Concerning public disclosure of information submitted to the LCB regarding marijuana product traceability and operations.</a:t>
            </a:r>
          </a:p>
          <a:p>
            <a:pPr marL="0" indent="0">
              <a:buNone/>
            </a:pPr>
            <a:endParaRPr lang="en-US" sz="2000" b="1" dirty="0" smtClean="0"/>
          </a:p>
          <a:p>
            <a:pPr marL="400050" lvl="1" indent="0">
              <a:buNone/>
            </a:pPr>
            <a:r>
              <a:rPr lang="en-US" sz="2000" b="1" dirty="0"/>
              <a:t>Bill Summary:</a:t>
            </a:r>
            <a:r>
              <a:rPr lang="en-US" sz="2000" dirty="0"/>
              <a:t> </a:t>
            </a:r>
            <a:r>
              <a:rPr lang="en-US" sz="2000" dirty="0" smtClean="0"/>
              <a:t>Adds two </a:t>
            </a:r>
            <a:r>
              <a:rPr lang="en-US" sz="2000" dirty="0"/>
              <a:t>new sections to the Public Records Act list of exemptions to public disclosure, covering:</a:t>
            </a:r>
          </a:p>
          <a:p>
            <a:pPr lvl="1">
              <a:buFont typeface="Arial" panose="020B0604020202020204" pitchFamily="34" charset="0"/>
              <a:buChar char="•"/>
            </a:pPr>
            <a:r>
              <a:rPr lang="en-US" sz="2000" dirty="0"/>
              <a:t>Financial, commercial operations, and security-related information provided to the LCB by marijuana licensing applicants.</a:t>
            </a:r>
          </a:p>
          <a:p>
            <a:pPr lvl="1">
              <a:buFont typeface="Arial" panose="020B0604020202020204" pitchFamily="34" charset="0"/>
              <a:buChar char="•"/>
            </a:pPr>
            <a:r>
              <a:rPr lang="en-US" sz="2000" dirty="0"/>
              <a:t>Information contained in the LCB's marijuana traceability system database that tracks marijuana product movement from seed to sale.</a:t>
            </a:r>
          </a:p>
        </p:txBody>
      </p:sp>
      <p:sp>
        <p:nvSpPr>
          <p:cNvPr id="2" name="Slide Number Placeholder 1"/>
          <p:cNvSpPr>
            <a:spLocks noGrp="1"/>
          </p:cNvSpPr>
          <p:nvPr>
            <p:ph type="sldNum" sz="quarter" idx="12"/>
          </p:nvPr>
        </p:nvSpPr>
        <p:spPr/>
        <p:txBody>
          <a:bodyPr/>
          <a:lstStyle/>
          <a:p>
            <a:fld id="{A73EA6DC-6872-41C0-98C7-9EFD16A24BF7}" type="slidenum">
              <a:rPr lang="en-US" smtClean="0"/>
              <a:pPr/>
              <a:t>4</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28"/>
            <a:ext cx="9144000" cy="963168"/>
          </a:xfrm>
          <a:prstGeom prst="rect">
            <a:avLst/>
          </a:prstGeom>
        </p:spPr>
      </p:pic>
    </p:spTree>
    <p:extLst>
      <p:ext uri="{BB962C8B-B14F-4D97-AF65-F5344CB8AC3E}">
        <p14:creationId xmlns:p14="http://schemas.microsoft.com/office/powerpoint/2010/main" val="1292438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762000"/>
            <a:ext cx="9144000" cy="914400"/>
          </a:xfrm>
        </p:spPr>
        <p:txBody>
          <a:bodyPr>
            <a:normAutofit/>
          </a:bodyPr>
          <a:lstStyle/>
          <a:p>
            <a:pPr marL="1016000" indent="-1016000"/>
            <a:r>
              <a:rPr lang="en-US" b="1" dirty="0" smtClean="0"/>
              <a:t>2016 Legislative Wrap-Up</a:t>
            </a:r>
            <a:endParaRPr lang="en-US" b="1" dirty="0"/>
          </a:p>
        </p:txBody>
      </p:sp>
      <p:sp>
        <p:nvSpPr>
          <p:cNvPr id="51203" name="Rectangle 3"/>
          <p:cNvSpPr>
            <a:spLocks noGrp="1" noChangeArrowheads="1"/>
          </p:cNvSpPr>
          <p:nvPr>
            <p:ph type="body" idx="1"/>
          </p:nvPr>
        </p:nvSpPr>
        <p:spPr>
          <a:xfrm>
            <a:off x="457200" y="1725168"/>
            <a:ext cx="8229600" cy="4904232"/>
          </a:xfrm>
        </p:spPr>
        <p:txBody>
          <a:bodyPr>
            <a:normAutofit fontScale="32500" lnSpcReduction="20000"/>
          </a:bodyPr>
          <a:lstStyle/>
          <a:p>
            <a:pPr marL="0" indent="0">
              <a:buNone/>
            </a:pPr>
            <a:r>
              <a:rPr lang="en-US" sz="8600" b="1" dirty="0" smtClean="0">
                <a:cs typeface="Arial" pitchFamily="34" charset="0"/>
              </a:rPr>
              <a:t>Marijuana Highlights</a:t>
            </a:r>
            <a:endParaRPr lang="en-US" sz="8600" b="1" dirty="0" smtClean="0">
              <a:cs typeface="Arial" pitchFamily="34" charset="0"/>
            </a:endParaRPr>
          </a:p>
          <a:p>
            <a:pPr marL="0" indent="0">
              <a:buNone/>
            </a:pPr>
            <a:endParaRPr lang="en-US" sz="2400" dirty="0" smtClean="0">
              <a:cs typeface="Arial" pitchFamily="34" charset="0"/>
            </a:endParaRPr>
          </a:p>
          <a:p>
            <a:pPr marL="0" indent="0">
              <a:buNone/>
            </a:pPr>
            <a:endParaRPr lang="en-US" sz="7400" b="1" dirty="0" smtClean="0">
              <a:cs typeface="Arial" pitchFamily="34" charset="0"/>
            </a:endParaRPr>
          </a:p>
          <a:p>
            <a:pPr marL="0" indent="0">
              <a:buNone/>
            </a:pPr>
            <a:r>
              <a:rPr lang="en-US" sz="7400" b="1" dirty="0" smtClean="0">
                <a:cs typeface="Arial" pitchFamily="34" charset="0"/>
              </a:rPr>
              <a:t>SB </a:t>
            </a:r>
            <a:r>
              <a:rPr lang="en-US" sz="7400" b="1" dirty="0">
                <a:cs typeface="Arial" pitchFamily="34" charset="0"/>
              </a:rPr>
              <a:t>6177: </a:t>
            </a:r>
            <a:r>
              <a:rPr lang="en-US" sz="7400" dirty="0"/>
              <a:t>Modifying marijuana research provisions.</a:t>
            </a:r>
          </a:p>
          <a:p>
            <a:pPr marL="0" indent="0">
              <a:buNone/>
            </a:pPr>
            <a:endParaRPr lang="en-US" sz="2000" b="1" dirty="0"/>
          </a:p>
          <a:p>
            <a:pPr marL="400050" lvl="1" indent="0">
              <a:buNone/>
            </a:pPr>
            <a:r>
              <a:rPr lang="en-US" sz="6000" b="1" dirty="0"/>
              <a:t>Bill Summary:</a:t>
            </a:r>
            <a:r>
              <a:rPr lang="en-US" sz="6000" dirty="0"/>
              <a:t> With the defunding of the Life Science Discovery Fund, this bill simply granted the LCB the flexibility to partner with another third-party entity to conduct the scientific review of any research license applicants. Additional provisions of the bill include:</a:t>
            </a:r>
          </a:p>
          <a:p>
            <a:pPr lvl="1" indent="-342900">
              <a:buFont typeface="Arial" panose="020B0604020202020204" pitchFamily="34" charset="0"/>
              <a:buChar char="•"/>
            </a:pPr>
            <a:r>
              <a:rPr lang="en-US" sz="6000" dirty="0"/>
              <a:t>Greater project assessment criteria is provided for the reviewer to consider. </a:t>
            </a:r>
          </a:p>
          <a:p>
            <a:pPr lvl="1" indent="-342900">
              <a:buFont typeface="Arial" panose="020B0604020202020204" pitchFamily="34" charset="0"/>
              <a:buChar char="•"/>
            </a:pPr>
            <a:r>
              <a:rPr lang="en-US" sz="6000" dirty="0"/>
              <a:t>The research project applicant must pay the reviewer directly for the entire cost of the scientific review. </a:t>
            </a:r>
          </a:p>
          <a:p>
            <a:pPr lvl="1" indent="-342900">
              <a:buFont typeface="Arial" panose="020B0604020202020204" pitchFamily="34" charset="0"/>
              <a:buChar char="•"/>
            </a:pPr>
            <a:r>
              <a:rPr lang="en-US" sz="6000" dirty="0"/>
              <a:t>A new exemption is added to the Public Records Act that protects proprietary financial, commercial, operations, and technical and research information and data submitted to or obtained by the LCB in applications for marijuana research licenses, or in reports submitted by the licensees.</a:t>
            </a:r>
            <a:endParaRPr lang="en-US" sz="6000" dirty="0"/>
          </a:p>
        </p:txBody>
      </p:sp>
      <p:sp>
        <p:nvSpPr>
          <p:cNvPr id="2" name="Slide Number Placeholder 1"/>
          <p:cNvSpPr>
            <a:spLocks noGrp="1"/>
          </p:cNvSpPr>
          <p:nvPr>
            <p:ph type="sldNum" sz="quarter" idx="12"/>
          </p:nvPr>
        </p:nvSpPr>
        <p:spPr/>
        <p:txBody>
          <a:bodyPr/>
          <a:lstStyle/>
          <a:p>
            <a:fld id="{A73EA6DC-6872-41C0-98C7-9EFD16A24BF7}" type="slidenum">
              <a:rPr lang="en-US" smtClean="0"/>
              <a:pPr/>
              <a:t>5</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28"/>
            <a:ext cx="9144000" cy="963168"/>
          </a:xfrm>
          <a:prstGeom prst="rect">
            <a:avLst/>
          </a:prstGeom>
        </p:spPr>
      </p:pic>
    </p:spTree>
    <p:extLst>
      <p:ext uri="{BB962C8B-B14F-4D97-AF65-F5344CB8AC3E}">
        <p14:creationId xmlns:p14="http://schemas.microsoft.com/office/powerpoint/2010/main" val="649131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762000"/>
            <a:ext cx="9144000" cy="914400"/>
          </a:xfrm>
        </p:spPr>
        <p:txBody>
          <a:bodyPr>
            <a:normAutofit/>
          </a:bodyPr>
          <a:lstStyle/>
          <a:p>
            <a:pPr marL="1016000" indent="-1016000"/>
            <a:r>
              <a:rPr lang="en-US" b="1" dirty="0" smtClean="0"/>
              <a:t>2016 Legislative Wrap-Up</a:t>
            </a:r>
            <a:endParaRPr lang="en-US" b="1" dirty="0"/>
          </a:p>
        </p:txBody>
      </p:sp>
      <p:sp>
        <p:nvSpPr>
          <p:cNvPr id="51203" name="Rectangle 3"/>
          <p:cNvSpPr>
            <a:spLocks noGrp="1" noChangeArrowheads="1"/>
          </p:cNvSpPr>
          <p:nvPr>
            <p:ph type="body" idx="1"/>
          </p:nvPr>
        </p:nvSpPr>
        <p:spPr>
          <a:xfrm>
            <a:off x="457200" y="1676400"/>
            <a:ext cx="8229600" cy="4953000"/>
          </a:xfrm>
        </p:spPr>
        <p:txBody>
          <a:bodyPr>
            <a:normAutofit lnSpcReduction="10000"/>
          </a:bodyPr>
          <a:lstStyle/>
          <a:p>
            <a:pPr marL="0" indent="0">
              <a:buNone/>
            </a:pPr>
            <a:r>
              <a:rPr lang="en-US" sz="2800" b="1" dirty="0" smtClean="0">
                <a:cs typeface="Arial" pitchFamily="34" charset="0"/>
              </a:rPr>
              <a:t>Marijuana Highlights</a:t>
            </a:r>
            <a:endParaRPr lang="en-US" sz="2800" b="1" dirty="0" smtClean="0">
              <a:cs typeface="Arial" pitchFamily="34" charset="0"/>
            </a:endParaRPr>
          </a:p>
          <a:p>
            <a:pPr marL="0" indent="0">
              <a:buNone/>
            </a:pPr>
            <a:endParaRPr lang="en-US" sz="2400" dirty="0" smtClean="0">
              <a:cs typeface="Arial" pitchFamily="34" charset="0"/>
            </a:endParaRPr>
          </a:p>
          <a:p>
            <a:pPr marL="0" indent="0">
              <a:buNone/>
            </a:pPr>
            <a:r>
              <a:rPr lang="en-US" sz="2400" b="1" dirty="0" smtClean="0">
                <a:cs typeface="Arial" pitchFamily="34" charset="0"/>
              </a:rPr>
              <a:t>SB 6341: </a:t>
            </a:r>
            <a:r>
              <a:rPr lang="en-US" sz="2400" dirty="0" smtClean="0"/>
              <a:t>Concerning the provisions of personal services and promotional items by cannabis producers and processors</a:t>
            </a:r>
          </a:p>
          <a:p>
            <a:pPr marL="0" indent="0">
              <a:buNone/>
            </a:pPr>
            <a:endParaRPr lang="en-US" sz="2000" b="1" dirty="0" smtClean="0"/>
          </a:p>
          <a:p>
            <a:pPr marL="400050" lvl="1" indent="0">
              <a:buNone/>
            </a:pPr>
            <a:r>
              <a:rPr lang="en-US" sz="2000" b="1" dirty="0" smtClean="0"/>
              <a:t>Bill Summary:</a:t>
            </a:r>
            <a:r>
              <a:rPr lang="en-US" sz="2000" dirty="0"/>
              <a:t> This bill </a:t>
            </a:r>
            <a:r>
              <a:rPr lang="en-US" sz="2000" dirty="0" smtClean="0"/>
              <a:t>allows: </a:t>
            </a:r>
          </a:p>
          <a:p>
            <a:pPr lvl="1" indent="-342900">
              <a:buFont typeface="Arial" panose="020B0604020202020204" pitchFamily="34" charset="0"/>
              <a:buChar char="•"/>
            </a:pPr>
            <a:r>
              <a:rPr lang="en-US" sz="2000" dirty="0" smtClean="0"/>
              <a:t>Cannabis </a:t>
            </a:r>
            <a:r>
              <a:rPr lang="en-US" sz="2000" dirty="0"/>
              <a:t>producers or processors to provide cannabis retailers with branded promotional items of nominal </a:t>
            </a:r>
            <a:r>
              <a:rPr lang="en-US" sz="2000" dirty="0" smtClean="0"/>
              <a:t>value; </a:t>
            </a:r>
          </a:p>
          <a:p>
            <a:pPr lvl="1" indent="-342900">
              <a:buFont typeface="Arial" panose="020B0604020202020204" pitchFamily="34" charset="0"/>
              <a:buChar char="•"/>
            </a:pPr>
            <a:r>
              <a:rPr lang="en-US" sz="2000" dirty="0" smtClean="0"/>
              <a:t>The </a:t>
            </a:r>
            <a:r>
              <a:rPr lang="en-US" sz="2000" dirty="0"/>
              <a:t>production of materials to promote </a:t>
            </a:r>
            <a:r>
              <a:rPr lang="en-US" sz="2000" dirty="0" smtClean="0"/>
              <a:t>tourism;</a:t>
            </a:r>
          </a:p>
          <a:p>
            <a:pPr lvl="1" indent="-342900">
              <a:buFont typeface="Arial" panose="020B0604020202020204" pitchFamily="34" charset="0"/>
              <a:buChar char="•"/>
            </a:pPr>
            <a:r>
              <a:rPr lang="en-US" sz="2000" dirty="0"/>
              <a:t>A</a:t>
            </a:r>
            <a:r>
              <a:rPr lang="en-US" sz="2000" dirty="0" smtClean="0"/>
              <a:t>llows </a:t>
            </a:r>
            <a:r>
              <a:rPr lang="en-US" sz="2000" dirty="0"/>
              <a:t>producers and processors to provide personal services at a licensed retailer’s location to inform, educate or enhance customers’ knowledge or experience with the producer or processors </a:t>
            </a:r>
            <a:r>
              <a:rPr lang="en-US" sz="2000" dirty="0" smtClean="0"/>
              <a:t>products;</a:t>
            </a:r>
          </a:p>
          <a:p>
            <a:pPr lvl="1" indent="-342900">
              <a:buFont typeface="Arial" panose="020B0604020202020204" pitchFamily="34" charset="0"/>
              <a:buChar char="•"/>
            </a:pPr>
            <a:r>
              <a:rPr lang="en-US" sz="2000" dirty="0"/>
              <a:t>The WSLCB to investigate complaints or issues around the use and influence of promotional </a:t>
            </a:r>
            <a:r>
              <a:rPr lang="en-US" sz="2000" dirty="0" smtClean="0"/>
              <a:t>items</a:t>
            </a:r>
            <a:r>
              <a:rPr lang="en-US" sz="2000" dirty="0"/>
              <a:t>.</a:t>
            </a:r>
          </a:p>
        </p:txBody>
      </p:sp>
      <p:sp>
        <p:nvSpPr>
          <p:cNvPr id="2" name="Slide Number Placeholder 1"/>
          <p:cNvSpPr>
            <a:spLocks noGrp="1"/>
          </p:cNvSpPr>
          <p:nvPr>
            <p:ph type="sldNum" sz="quarter" idx="12"/>
          </p:nvPr>
        </p:nvSpPr>
        <p:spPr/>
        <p:txBody>
          <a:bodyPr/>
          <a:lstStyle/>
          <a:p>
            <a:fld id="{A73EA6DC-6872-41C0-98C7-9EFD16A24BF7}" type="slidenum">
              <a:rPr lang="en-US" smtClean="0"/>
              <a:pPr/>
              <a:t>6</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28"/>
            <a:ext cx="9144000" cy="963168"/>
          </a:xfrm>
          <a:prstGeom prst="rect">
            <a:avLst/>
          </a:prstGeom>
        </p:spPr>
      </p:pic>
    </p:spTree>
    <p:extLst>
      <p:ext uri="{BB962C8B-B14F-4D97-AF65-F5344CB8AC3E}">
        <p14:creationId xmlns:p14="http://schemas.microsoft.com/office/powerpoint/2010/main" val="1845427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762000"/>
            <a:ext cx="9144000" cy="914400"/>
          </a:xfrm>
        </p:spPr>
        <p:txBody>
          <a:bodyPr>
            <a:normAutofit/>
          </a:bodyPr>
          <a:lstStyle/>
          <a:p>
            <a:pPr marL="1016000" indent="-1016000"/>
            <a:r>
              <a:rPr lang="en-US" b="1" dirty="0" smtClean="0"/>
              <a:t>2016 Legislative Wrap-Up</a:t>
            </a:r>
            <a:endParaRPr lang="en-US" b="1" dirty="0"/>
          </a:p>
        </p:txBody>
      </p:sp>
      <p:sp>
        <p:nvSpPr>
          <p:cNvPr id="51203" name="Rectangle 3"/>
          <p:cNvSpPr>
            <a:spLocks noGrp="1" noChangeArrowheads="1"/>
          </p:cNvSpPr>
          <p:nvPr>
            <p:ph type="body" idx="1"/>
          </p:nvPr>
        </p:nvSpPr>
        <p:spPr>
          <a:xfrm>
            <a:off x="457200" y="1676400"/>
            <a:ext cx="8229600" cy="4953000"/>
          </a:xfrm>
        </p:spPr>
        <p:txBody>
          <a:bodyPr>
            <a:normAutofit/>
          </a:bodyPr>
          <a:lstStyle/>
          <a:p>
            <a:pPr marL="0" indent="0">
              <a:buNone/>
            </a:pPr>
            <a:r>
              <a:rPr lang="en-US" sz="2800" b="1" dirty="0" smtClean="0">
                <a:cs typeface="Arial" pitchFamily="34" charset="0"/>
              </a:rPr>
              <a:t>Brewers’ Highlights</a:t>
            </a:r>
            <a:endParaRPr lang="en-US" sz="2800" b="1" dirty="0" smtClean="0">
              <a:cs typeface="Arial" pitchFamily="34" charset="0"/>
            </a:endParaRPr>
          </a:p>
          <a:p>
            <a:pPr marL="0" indent="0">
              <a:buNone/>
            </a:pPr>
            <a:endParaRPr lang="en-US" sz="2400" dirty="0" smtClean="0">
              <a:cs typeface="Arial" pitchFamily="34" charset="0"/>
            </a:endParaRPr>
          </a:p>
          <a:p>
            <a:pPr marL="0" indent="0">
              <a:buNone/>
            </a:pPr>
            <a:r>
              <a:rPr lang="en-US" sz="2400" b="1" dirty="0" smtClean="0">
                <a:cs typeface="Arial" pitchFamily="34" charset="0"/>
              </a:rPr>
              <a:t>HB 2605: </a:t>
            </a:r>
            <a:r>
              <a:rPr lang="en-US" sz="2400" dirty="0" smtClean="0"/>
              <a:t>Creating a special permit by a manufacturer of beer to hold a private event for the purpose of tasting and selling beer of its own production</a:t>
            </a:r>
          </a:p>
          <a:p>
            <a:pPr marL="0" indent="0">
              <a:buNone/>
            </a:pPr>
            <a:endParaRPr lang="en-US" sz="2000" b="1" dirty="0" smtClean="0"/>
          </a:p>
          <a:p>
            <a:pPr marL="400050" lvl="1" indent="0">
              <a:buNone/>
            </a:pPr>
            <a:r>
              <a:rPr lang="en-US" sz="2000" b="1" dirty="0" smtClean="0"/>
              <a:t>Bill Summary:</a:t>
            </a:r>
            <a:r>
              <a:rPr lang="en-US" sz="2000" dirty="0"/>
              <a:t> House Bill 2605 </a:t>
            </a:r>
            <a:r>
              <a:rPr lang="en-US" sz="2000" dirty="0" smtClean="0"/>
              <a:t>enables </a:t>
            </a:r>
            <a:r>
              <a:rPr lang="en-US" sz="2000" dirty="0"/>
              <a:t>breweries to hold up to 12 tasting parties at private events annually, allowing them the same privilege as Washington wineries and distilleries.  </a:t>
            </a:r>
          </a:p>
          <a:p>
            <a:pPr lvl="1" indent="-342900">
              <a:buFont typeface="Arial" panose="020B0604020202020204" pitchFamily="34" charset="0"/>
              <a:buChar char="•"/>
            </a:pPr>
            <a:r>
              <a:rPr lang="en-US" sz="2000" dirty="0"/>
              <a:t>The LCB is authorized to issue a special permit to a brewery allowing them to conduct a private tasting and sales event involving beer of its own production. </a:t>
            </a:r>
            <a:endParaRPr lang="en-US" sz="2000" dirty="0" smtClean="0"/>
          </a:p>
          <a:p>
            <a:pPr lvl="1" indent="-342900">
              <a:buFont typeface="Arial" panose="020B0604020202020204" pitchFamily="34" charset="0"/>
              <a:buChar char="•"/>
            </a:pPr>
            <a:r>
              <a:rPr lang="en-US" sz="2000" dirty="0" smtClean="0"/>
              <a:t>The </a:t>
            </a:r>
            <a:r>
              <a:rPr lang="en-US" sz="2000" dirty="0"/>
              <a:t>permit costs $10 and must be displayed during the event. </a:t>
            </a:r>
          </a:p>
        </p:txBody>
      </p:sp>
      <p:sp>
        <p:nvSpPr>
          <p:cNvPr id="2" name="Slide Number Placeholder 1"/>
          <p:cNvSpPr>
            <a:spLocks noGrp="1"/>
          </p:cNvSpPr>
          <p:nvPr>
            <p:ph type="sldNum" sz="quarter" idx="12"/>
          </p:nvPr>
        </p:nvSpPr>
        <p:spPr/>
        <p:txBody>
          <a:bodyPr/>
          <a:lstStyle/>
          <a:p>
            <a:fld id="{A73EA6DC-6872-41C0-98C7-9EFD16A24BF7}" type="slidenum">
              <a:rPr lang="en-US" smtClean="0"/>
              <a:pPr/>
              <a:t>7</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28"/>
            <a:ext cx="9144000" cy="963168"/>
          </a:xfrm>
          <a:prstGeom prst="rect">
            <a:avLst/>
          </a:prstGeom>
        </p:spPr>
      </p:pic>
    </p:spTree>
    <p:extLst>
      <p:ext uri="{BB962C8B-B14F-4D97-AF65-F5344CB8AC3E}">
        <p14:creationId xmlns:p14="http://schemas.microsoft.com/office/powerpoint/2010/main" val="4178146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762000"/>
            <a:ext cx="9144000" cy="914400"/>
          </a:xfrm>
        </p:spPr>
        <p:txBody>
          <a:bodyPr>
            <a:normAutofit/>
          </a:bodyPr>
          <a:lstStyle/>
          <a:p>
            <a:pPr marL="1016000" indent="-1016000"/>
            <a:r>
              <a:rPr lang="en-US" b="1" dirty="0" smtClean="0"/>
              <a:t>2016 Legislative Wrap-Up</a:t>
            </a:r>
            <a:endParaRPr lang="en-US" b="1" dirty="0"/>
          </a:p>
        </p:txBody>
      </p:sp>
      <p:sp>
        <p:nvSpPr>
          <p:cNvPr id="51203" name="Rectangle 3"/>
          <p:cNvSpPr>
            <a:spLocks noGrp="1" noChangeArrowheads="1"/>
          </p:cNvSpPr>
          <p:nvPr>
            <p:ph type="body" idx="1"/>
          </p:nvPr>
        </p:nvSpPr>
        <p:spPr>
          <a:xfrm>
            <a:off x="457200" y="1676400"/>
            <a:ext cx="8229600" cy="4953000"/>
          </a:xfrm>
        </p:spPr>
        <p:txBody>
          <a:bodyPr>
            <a:normAutofit lnSpcReduction="10000"/>
          </a:bodyPr>
          <a:lstStyle/>
          <a:p>
            <a:pPr marL="0" indent="0">
              <a:buNone/>
            </a:pPr>
            <a:r>
              <a:rPr lang="en-US" sz="2800" b="1" dirty="0" smtClean="0">
                <a:cs typeface="Arial" pitchFamily="34" charset="0"/>
              </a:rPr>
              <a:t>Brewers’ Highlights</a:t>
            </a:r>
            <a:endParaRPr lang="en-US" sz="2800" b="1" dirty="0" smtClean="0">
              <a:cs typeface="Arial" pitchFamily="34" charset="0"/>
            </a:endParaRPr>
          </a:p>
          <a:p>
            <a:pPr marL="0" indent="0">
              <a:buNone/>
            </a:pPr>
            <a:endParaRPr lang="en-US" sz="2400" dirty="0" smtClean="0">
              <a:cs typeface="Arial" pitchFamily="34" charset="0"/>
            </a:endParaRPr>
          </a:p>
          <a:p>
            <a:pPr marL="0" indent="0">
              <a:buNone/>
            </a:pPr>
            <a:r>
              <a:rPr lang="en-US" sz="2400" b="1" dirty="0" smtClean="0">
                <a:cs typeface="Arial" pitchFamily="34" charset="0"/>
              </a:rPr>
              <a:t>SB 6325: </a:t>
            </a:r>
            <a:r>
              <a:rPr lang="en-US" sz="2400" dirty="0" smtClean="0"/>
              <a:t>Aligning the alcohol content definition of cider with the federal definition</a:t>
            </a:r>
          </a:p>
          <a:p>
            <a:pPr marL="0" indent="0">
              <a:buNone/>
            </a:pPr>
            <a:endParaRPr lang="en-US" sz="2000" b="1" dirty="0" smtClean="0"/>
          </a:p>
          <a:p>
            <a:pPr marL="400050" lvl="1" indent="0">
              <a:buNone/>
            </a:pPr>
            <a:r>
              <a:rPr lang="en-US" sz="2000" b="1" dirty="0" smtClean="0"/>
              <a:t>Bill Summary:</a:t>
            </a:r>
            <a:r>
              <a:rPr lang="en-US" sz="2000" dirty="0"/>
              <a:t> </a:t>
            </a:r>
            <a:r>
              <a:rPr lang="en-US" sz="2000" dirty="0" smtClean="0"/>
              <a:t>Cider </a:t>
            </a:r>
            <a:r>
              <a:rPr lang="en-US" sz="2000" dirty="0"/>
              <a:t>is defined as a table wine made from the alcoholic fermentation of the juice of apples or pears and may be flavored, sparkling, or carbonated. </a:t>
            </a:r>
            <a:endParaRPr lang="en-US" sz="2000" dirty="0" smtClean="0"/>
          </a:p>
          <a:p>
            <a:pPr marL="400050" lvl="1" indent="0">
              <a:buNone/>
            </a:pPr>
            <a:r>
              <a:rPr lang="en-US" sz="2000" dirty="0" smtClean="0"/>
              <a:t>On </a:t>
            </a:r>
            <a:r>
              <a:rPr lang="en-US" sz="2000" dirty="0"/>
              <a:t>December 18, 2015, Congress amended the federal definition of cider as having no less than 0.5% alcohol by volume (ABV) up to 8.5 percent, increasing the maximum amount of alcohol by volume (ABV) from 7 percent. </a:t>
            </a:r>
            <a:endParaRPr lang="en-US" sz="2000" dirty="0" smtClean="0"/>
          </a:p>
          <a:p>
            <a:pPr marL="400050" lvl="1" indent="0">
              <a:buNone/>
            </a:pPr>
            <a:r>
              <a:rPr lang="en-US" sz="2000" dirty="0" smtClean="0"/>
              <a:t>Senate </a:t>
            </a:r>
            <a:r>
              <a:rPr lang="en-US" sz="2000" dirty="0"/>
              <a:t>Bill 6325 very simply addresses the amount of alcohol, by volume, in cider and aligns the state definition with the federal definition.  </a:t>
            </a:r>
          </a:p>
          <a:p>
            <a:pPr marL="400050" lvl="1" indent="0">
              <a:buNone/>
            </a:pPr>
            <a:r>
              <a:rPr lang="en-US" sz="2000" dirty="0" smtClean="0"/>
              <a:t> </a:t>
            </a:r>
            <a:endParaRPr lang="en-US" sz="2000" dirty="0"/>
          </a:p>
        </p:txBody>
      </p:sp>
      <p:sp>
        <p:nvSpPr>
          <p:cNvPr id="2" name="Slide Number Placeholder 1"/>
          <p:cNvSpPr>
            <a:spLocks noGrp="1"/>
          </p:cNvSpPr>
          <p:nvPr>
            <p:ph type="sldNum" sz="quarter" idx="12"/>
          </p:nvPr>
        </p:nvSpPr>
        <p:spPr/>
        <p:txBody>
          <a:bodyPr/>
          <a:lstStyle/>
          <a:p>
            <a:fld id="{A73EA6DC-6872-41C0-98C7-9EFD16A24BF7}" type="slidenum">
              <a:rPr lang="en-US" smtClean="0"/>
              <a:pPr/>
              <a:t>8</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28"/>
            <a:ext cx="9144000" cy="963168"/>
          </a:xfrm>
          <a:prstGeom prst="rect">
            <a:avLst/>
          </a:prstGeom>
        </p:spPr>
      </p:pic>
    </p:spTree>
    <p:extLst>
      <p:ext uri="{BB962C8B-B14F-4D97-AF65-F5344CB8AC3E}">
        <p14:creationId xmlns:p14="http://schemas.microsoft.com/office/powerpoint/2010/main" val="633844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5191"/>
            <a:ext cx="8229600" cy="3611563"/>
          </a:xfrm>
        </p:spPr>
        <p:txBody>
          <a:bodyPr>
            <a:normAutofit/>
          </a:bodyPr>
          <a:lstStyle/>
          <a:p>
            <a:pPr marL="0" indent="0" algn="ctr">
              <a:buNone/>
            </a:pPr>
            <a:r>
              <a:rPr lang="en-US" sz="4400" b="1" dirty="0" smtClean="0">
                <a:latin typeface="Arial" pitchFamily="34" charset="0"/>
                <a:cs typeface="Arial" pitchFamily="34" charset="0"/>
              </a:rPr>
              <a:t>Looking ahead: 2017</a:t>
            </a:r>
          </a:p>
          <a:p>
            <a:pPr marL="0" indent="0">
              <a:buNone/>
            </a:pPr>
            <a:endParaRPr lang="en-US" sz="2000" dirty="0" smtClean="0">
              <a:latin typeface="Arial" pitchFamily="34" charset="0"/>
              <a:cs typeface="Arial" pitchFamily="34" charset="0"/>
            </a:endParaRPr>
          </a:p>
          <a:p>
            <a:pPr marL="0" indent="0">
              <a:buNone/>
            </a:pPr>
            <a:r>
              <a:rPr lang="en-US" sz="2000" dirty="0" smtClean="0">
                <a:latin typeface="Arial" pitchFamily="34" charset="0"/>
                <a:cs typeface="Arial" pitchFamily="34" charset="0"/>
              </a:rPr>
              <a:t>House Commerce and Gaming Work Session, June 13</a:t>
            </a:r>
          </a:p>
          <a:p>
            <a:pPr marL="0" indent="0">
              <a:buNone/>
            </a:pPr>
            <a:endParaRPr lang="en-US" sz="2000" dirty="0" smtClean="0">
              <a:latin typeface="Arial" pitchFamily="34" charset="0"/>
              <a:cs typeface="Arial" pitchFamily="34" charset="0"/>
            </a:endParaRPr>
          </a:p>
          <a:p>
            <a:pPr marL="0" indent="0">
              <a:buNone/>
            </a:pPr>
            <a:r>
              <a:rPr lang="en-US" sz="2000" dirty="0" smtClean="0">
                <a:latin typeface="Arial" pitchFamily="34" charset="0"/>
                <a:cs typeface="Arial" pitchFamily="34" charset="0"/>
              </a:rPr>
              <a:t>WSLCB beginning process of developing bills for the 2017 legislative session. </a:t>
            </a:r>
          </a:p>
          <a:p>
            <a:pPr marL="0" indent="0">
              <a:buNone/>
            </a:pPr>
            <a:endParaRPr lang="en-US" sz="2000" dirty="0">
              <a:latin typeface="Arial" pitchFamily="34" charset="0"/>
              <a:cs typeface="Arial" pitchFamily="34" charset="0"/>
            </a:endParaRPr>
          </a:p>
          <a:p>
            <a:pPr marL="0" indent="0">
              <a:buNone/>
            </a:pPr>
            <a:r>
              <a:rPr lang="en-US" sz="2000" dirty="0" smtClean="0">
                <a:latin typeface="Arial" pitchFamily="34" charset="0"/>
                <a:cs typeface="Arial" pitchFamily="34" charset="0"/>
              </a:rPr>
              <a:t>Will share draft language with key stakeholders groups in early August. </a:t>
            </a:r>
            <a:endParaRPr lang="en-US" sz="2000" dirty="0"/>
          </a:p>
        </p:txBody>
      </p:sp>
      <p:sp>
        <p:nvSpPr>
          <p:cNvPr id="4" name="Slide Number Placeholder 3"/>
          <p:cNvSpPr>
            <a:spLocks noGrp="1"/>
          </p:cNvSpPr>
          <p:nvPr>
            <p:ph type="sldNum" sz="quarter" idx="12"/>
          </p:nvPr>
        </p:nvSpPr>
        <p:spPr/>
        <p:txBody>
          <a:bodyPr/>
          <a:lstStyle/>
          <a:p>
            <a:fld id="{A73EA6DC-6872-41C0-98C7-9EFD16A24BF7}" type="slidenum">
              <a:rPr lang="en-US" smtClean="0"/>
              <a:pPr/>
              <a:t>9</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28"/>
            <a:ext cx="9144000" cy="963168"/>
          </a:xfrm>
          <a:prstGeom prst="rect">
            <a:avLst/>
          </a:prstGeom>
        </p:spPr>
      </p:pic>
    </p:spTree>
    <p:extLst>
      <p:ext uri="{BB962C8B-B14F-4D97-AF65-F5344CB8AC3E}">
        <p14:creationId xmlns:p14="http://schemas.microsoft.com/office/powerpoint/2010/main" val="4093987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17109</TotalTime>
  <Words>785</Words>
  <Application>Microsoft Office PowerPoint</Application>
  <PresentationFormat>On-screen Show (4:3)</PresentationFormat>
  <Paragraphs>88</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2016 Legislative Wrap-Up </vt:lpstr>
      <vt:lpstr>2016 Legislative Wrap-Up</vt:lpstr>
      <vt:lpstr>2016 Legislative Wrap-Up</vt:lpstr>
      <vt:lpstr>2016 Legislative Wrap-Up</vt:lpstr>
      <vt:lpstr>2016 Legislative Wrap-Up</vt:lpstr>
      <vt:lpstr>2016 Legislative Wrap-Up</vt:lpstr>
      <vt:lpstr>2016 Legislative Wrap-Up</vt:lpstr>
      <vt:lpstr>2016 Legislative Wrap-Up</vt:lpstr>
      <vt:lpstr>PowerPoint Presentation</vt:lpstr>
      <vt:lpstr>PowerPoint Presentation</vt:lpstr>
    </vt:vector>
  </TitlesOfParts>
  <Company>Washington State Liquor Control Board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Service</dc:title>
  <dc:creator>Brian Smith</dc:creator>
  <cp:lastModifiedBy>Paribello, James J (LCB)</cp:lastModifiedBy>
  <cp:revision>983</cp:revision>
  <cp:lastPrinted>2016-05-19T17:07:20Z</cp:lastPrinted>
  <dcterms:created xsi:type="dcterms:W3CDTF">2010-05-14T21:12:23Z</dcterms:created>
  <dcterms:modified xsi:type="dcterms:W3CDTF">2016-05-19T17:20:43Z</dcterms:modified>
</cp:coreProperties>
</file>