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1"/>
  </p:notesMasterIdLst>
  <p:sldIdLst>
    <p:sldId id="256" r:id="rId2"/>
    <p:sldId id="320" r:id="rId3"/>
    <p:sldId id="284" r:id="rId4"/>
    <p:sldId id="296" r:id="rId5"/>
    <p:sldId id="321" r:id="rId6"/>
    <p:sldId id="283" r:id="rId7"/>
    <p:sldId id="270" r:id="rId8"/>
    <p:sldId id="259" r:id="rId9"/>
    <p:sldId id="260" r:id="rId10"/>
    <p:sldId id="289" r:id="rId11"/>
    <p:sldId id="326" r:id="rId12"/>
    <p:sldId id="291" r:id="rId13"/>
    <p:sldId id="293" r:id="rId14"/>
    <p:sldId id="327" r:id="rId15"/>
    <p:sldId id="298" r:id="rId16"/>
    <p:sldId id="297" r:id="rId17"/>
    <p:sldId id="301" r:id="rId18"/>
    <p:sldId id="300" r:id="rId19"/>
    <p:sldId id="275" r:id="rId20"/>
    <p:sldId id="299" r:id="rId21"/>
    <p:sldId id="278" r:id="rId22"/>
    <p:sldId id="322" r:id="rId23"/>
    <p:sldId id="313" r:id="rId24"/>
    <p:sldId id="314" r:id="rId25"/>
    <p:sldId id="323" r:id="rId26"/>
    <p:sldId id="311" r:id="rId27"/>
    <p:sldId id="328" r:id="rId28"/>
    <p:sldId id="261" r:id="rId29"/>
    <p:sldId id="324" r:id="rId30"/>
    <p:sldId id="304" r:id="rId31"/>
    <p:sldId id="303" r:id="rId32"/>
    <p:sldId id="325" r:id="rId33"/>
    <p:sldId id="312" r:id="rId34"/>
    <p:sldId id="306" r:id="rId35"/>
    <p:sldId id="316" r:id="rId36"/>
    <p:sldId id="262" r:id="rId37"/>
    <p:sldId id="309" r:id="rId38"/>
    <p:sldId id="315" r:id="rId39"/>
    <p:sldId id="310" r:id="rId40"/>
    <p:sldId id="329" r:id="rId41"/>
    <p:sldId id="263" r:id="rId42"/>
    <p:sldId id="279" r:id="rId43"/>
    <p:sldId id="264" r:id="rId44"/>
    <p:sldId id="276" r:id="rId45"/>
    <p:sldId id="281" r:id="rId46"/>
    <p:sldId id="318" r:id="rId47"/>
    <p:sldId id="319" r:id="rId48"/>
    <p:sldId id="317" r:id="rId49"/>
    <p:sldId id="295" r:id="rId5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02" autoAdjust="0"/>
    <p:restoredTop sz="96809" autoAdjust="0"/>
  </p:normalViewPr>
  <p:slideViewPr>
    <p:cSldViewPr>
      <p:cViewPr>
        <p:scale>
          <a:sx n="70" d="100"/>
          <a:sy n="70" d="100"/>
        </p:scale>
        <p:origin x="-960" y="-8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80B3192B-1255-4227-A373-0C7CDD1F80C5}" type="datetimeFigureOut">
              <a:rPr lang="en-US" smtClean="0"/>
              <a:pPr/>
              <a:t>11/5/2013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FF69EB50-6212-46A8-A6A1-07D2A5ED6004}" type="slidenum">
              <a:rPr lang="en-US" smtClean="0"/>
              <a:pPr/>
              <a:t>‹#›</a:t>
            </a:fld>
            <a:endParaRPr lang="en-US"/>
          </a:p>
        </p:txBody>
      </p:sp>
    </p:spTree>
    <p:extLst>
      <p:ext uri="{BB962C8B-B14F-4D97-AF65-F5344CB8AC3E}">
        <p14:creationId xmlns:p14="http://schemas.microsoft.com/office/powerpoint/2010/main" val="3933768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36FADD5-0921-4E5F-8B29-562A04278E61}" type="datetimeFigureOut">
              <a:rPr lang="en-US"/>
              <a:pPr>
                <a:defRPr/>
              </a:pPr>
              <a:t>11/5/2013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6B1750D-88DD-4596-A68E-757806E82D25}"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EEE696D-957C-4D00-8AAB-697A5268D081}" type="datetimeFigureOut">
              <a:rPr lang="en-US"/>
              <a:pPr>
                <a:defRPr/>
              </a:pPr>
              <a:t>11/5/2013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0870B6A-C65E-4013-996B-9B426324E42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E153C99-5AC5-485D-A38F-ECE9C134C60E}" type="datetimeFigureOut">
              <a:rPr lang="en-US"/>
              <a:pPr>
                <a:defRPr/>
              </a:pPr>
              <a:t>11/5/2013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F01475D-21EE-4CCF-ABCD-E009FAC546A3}"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380C1C5-9282-4DF2-B789-8EAA74E0D43D}" type="datetimeFigureOut">
              <a:rPr lang="en-US"/>
              <a:pPr>
                <a:defRPr/>
              </a:pPr>
              <a:t>11/5/2013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9D37BB2-F3A4-48C1-B394-E6CEC1945D9F}"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174A2B6-1A74-4AB7-8691-33A506075582}" type="datetimeFigureOut">
              <a:rPr lang="en-US"/>
              <a:pPr>
                <a:defRPr/>
              </a:pPr>
              <a:t>11/5/2013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FF60055-6865-4685-9D99-54D679A2132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9533181-2CCA-4240-93CC-360513F6A593}" type="datetimeFigureOut">
              <a:rPr lang="en-US"/>
              <a:pPr>
                <a:defRPr/>
              </a:pPr>
              <a:t>11/5/2013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CC1CF8E-6762-4CB9-BB17-76796738449C}"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A5C9C21-F1B5-437B-AFD7-E9BBBF8E1F8D}" type="datetimeFigureOut">
              <a:rPr lang="en-US"/>
              <a:pPr>
                <a:defRPr/>
              </a:pPr>
              <a:t>11/5/2013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5653015D-14DE-4A57-A0AE-B4CE5A8BBB29}"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03330BD-02C8-4C56-A612-11CFBD12CC2E}" type="datetimeFigureOut">
              <a:rPr lang="en-US"/>
              <a:pPr>
                <a:defRPr/>
              </a:pPr>
              <a:t>11/5/2013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0D4FDE4A-33A0-460C-ABC3-32161ABE6F28}"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8B48DAE-0038-479A-8E78-8B0D4EE29D1B}" type="datetimeFigureOut">
              <a:rPr lang="en-US"/>
              <a:pPr>
                <a:defRPr/>
              </a:pPr>
              <a:t>11/5/2013</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DF83B77B-07CC-45D0-833D-AD772FD8D79B}"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1F8008E-E4FB-4EA5-955E-4539018865E7}" type="datetimeFigureOut">
              <a:rPr lang="en-US"/>
              <a:pPr>
                <a:defRPr/>
              </a:pPr>
              <a:t>11/5/2013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DF1DE78-FE2D-4334-8E84-F92100662E6C}"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41D997A-C109-4BC0-8F61-BF8474056D36}" type="datetimeFigureOut">
              <a:rPr lang="en-US"/>
              <a:pPr>
                <a:defRPr/>
              </a:pPr>
              <a:t>11/5/2013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B110227-707F-4E4D-8259-785F5DC12524}"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CAA50DF2-3E65-4CBF-87A2-B9A7AAA761CE}" type="datetimeFigureOut">
              <a:rPr lang="en-US"/>
              <a:pPr>
                <a:defRPr/>
              </a:pPr>
              <a:t>11/5/2013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5099938C-BC46-4262-9E28-6C582002ADF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hyperlink" Target="http://www.liq.wa.gov/"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ctrTitle"/>
          </p:nvPr>
        </p:nvSpPr>
        <p:spPr>
          <a:xfrm>
            <a:off x="1676400" y="1752600"/>
            <a:ext cx="5562600" cy="914400"/>
          </a:xfrm>
        </p:spPr>
        <p:txBody>
          <a:bodyPr/>
          <a:lstStyle/>
          <a:p>
            <a:r>
              <a:rPr lang="en-US" sz="4000" b="1" dirty="0" smtClean="0">
                <a:latin typeface="Arial" pitchFamily="34" charset="0"/>
                <a:cs typeface="Arial" pitchFamily="34" charset="0"/>
              </a:rPr>
              <a:t>Marijuana Licensing</a:t>
            </a:r>
          </a:p>
        </p:txBody>
      </p:sp>
      <p:sp>
        <p:nvSpPr>
          <p:cNvPr id="3" name="Subtitle 2"/>
          <p:cNvSpPr>
            <a:spLocks noGrp="1"/>
          </p:cNvSpPr>
          <p:nvPr>
            <p:ph type="subTitle" idx="1"/>
          </p:nvPr>
        </p:nvSpPr>
        <p:spPr>
          <a:xfrm>
            <a:off x="990600" y="3048000"/>
            <a:ext cx="7086600" cy="1143000"/>
          </a:xfrm>
        </p:spPr>
        <p:txBody>
          <a:bodyPr rtlCol="0">
            <a:normAutofit/>
          </a:bodyPr>
          <a:lstStyle/>
          <a:p>
            <a:pPr algn="l" fontAlgn="auto">
              <a:spcAft>
                <a:spcPts val="0"/>
              </a:spcAft>
              <a:buFont typeface="Arial" pitchFamily="34" charset="0"/>
              <a:buNone/>
              <a:defRPr/>
            </a:pPr>
            <a:r>
              <a:rPr lang="en-US" dirty="0" smtClean="0">
                <a:solidFill>
                  <a:schemeClr val="tx1"/>
                </a:solidFill>
                <a:latin typeface="Arial" pitchFamily="34" charset="0"/>
                <a:cs typeface="Arial" pitchFamily="34" charset="0"/>
              </a:rPr>
              <a:t>How to become licensed to produce, process or sell recreational marijuana.</a:t>
            </a:r>
          </a:p>
          <a:p>
            <a:pPr algn="l" fontAlgn="auto">
              <a:spcAft>
                <a:spcPts val="0"/>
              </a:spcAft>
              <a:buFont typeface="Arial" pitchFamily="34" charset="0"/>
              <a:buNone/>
              <a:defRPr/>
            </a:pPr>
            <a:endParaRPr lang="en-US" b="1" dirty="0"/>
          </a:p>
        </p:txBody>
      </p:sp>
      <p:pic>
        <p:nvPicPr>
          <p:cNvPr id="5" name="Picture 4" descr="ppheader1-"/>
          <p:cNvPicPr>
            <a:picLocks noChangeAspect="1" noChangeArrowheads="1"/>
          </p:cNvPicPr>
          <p:nvPr/>
        </p:nvPicPr>
        <p:blipFill>
          <a:blip r:embed="rId2" cstate="print"/>
          <a:srcRect/>
          <a:stretch>
            <a:fillRect/>
          </a:stretch>
        </p:blipFill>
        <p:spPr bwMode="auto">
          <a:xfrm>
            <a:off x="0" y="0"/>
            <a:ext cx="9144000" cy="762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p:cNvPicPr>
            <a:picLocks noChangeAspect="1" noChangeArrowheads="1"/>
          </p:cNvPicPr>
          <p:nvPr/>
        </p:nvPicPr>
        <p:blipFill>
          <a:blip r:embed="rId2" cstate="print"/>
          <a:srcRect l="1157" t="11797" r="1733" b="4642"/>
          <a:stretch>
            <a:fillRect/>
          </a:stretch>
        </p:blipFill>
        <p:spPr bwMode="auto">
          <a:xfrm>
            <a:off x="969706" y="2057400"/>
            <a:ext cx="7204588" cy="4631854"/>
          </a:xfrm>
          <a:prstGeom prst="rect">
            <a:avLst/>
          </a:prstGeom>
          <a:noFill/>
          <a:ln w="3175">
            <a:solidFill>
              <a:schemeClr val="tx1"/>
            </a:solidFill>
            <a:miter lim="800000"/>
            <a:headEnd/>
            <a:tailEnd/>
          </a:ln>
        </p:spPr>
      </p:pic>
      <p:sp>
        <p:nvSpPr>
          <p:cNvPr id="20482" name="Title 3"/>
          <p:cNvSpPr>
            <a:spLocks noGrp="1"/>
          </p:cNvSpPr>
          <p:nvPr>
            <p:ph type="title"/>
          </p:nvPr>
        </p:nvSpPr>
        <p:spPr>
          <a:xfrm>
            <a:off x="76200" y="762000"/>
            <a:ext cx="9067800" cy="914400"/>
          </a:xfrm>
        </p:spPr>
        <p:txBody>
          <a:bodyPr/>
          <a:lstStyle/>
          <a:p>
            <a:r>
              <a:rPr lang="en-US" sz="3600" b="1" dirty="0" smtClean="0">
                <a:latin typeface="Arial" pitchFamily="34" charset="0"/>
                <a:cs typeface="Arial" pitchFamily="34" charset="0"/>
              </a:rPr>
              <a:t>How to Apply for Your </a:t>
            </a:r>
            <a:r>
              <a:rPr lang="en-US" sz="3600" b="1" dirty="0">
                <a:latin typeface="Arial" pitchFamily="34" charset="0"/>
                <a:cs typeface="Arial" pitchFamily="34" charset="0"/>
              </a:rPr>
              <a:t>B</a:t>
            </a:r>
            <a:r>
              <a:rPr lang="en-US" sz="3600" b="1" dirty="0" smtClean="0">
                <a:latin typeface="Arial" pitchFamily="34" charset="0"/>
                <a:cs typeface="Arial" pitchFamily="34" charset="0"/>
              </a:rPr>
              <a:t>usiness </a:t>
            </a:r>
            <a:r>
              <a:rPr lang="en-US" sz="3600" b="1" dirty="0">
                <a:latin typeface="Arial" pitchFamily="34" charset="0"/>
                <a:cs typeface="Arial" pitchFamily="34" charset="0"/>
              </a:rPr>
              <a:t>L</a:t>
            </a:r>
            <a:r>
              <a:rPr lang="en-US" sz="3600" b="1" dirty="0" smtClean="0">
                <a:latin typeface="Arial" pitchFamily="34" charset="0"/>
                <a:cs typeface="Arial" pitchFamily="34" charset="0"/>
              </a:rPr>
              <a:t>icense</a:t>
            </a:r>
          </a:p>
        </p:txBody>
      </p:sp>
      <p:sp>
        <p:nvSpPr>
          <p:cNvPr id="5" name="Content Placeholder 4"/>
          <p:cNvSpPr>
            <a:spLocks noGrp="1"/>
          </p:cNvSpPr>
          <p:nvPr>
            <p:ph idx="1"/>
          </p:nvPr>
        </p:nvSpPr>
        <p:spPr>
          <a:xfrm>
            <a:off x="1447800" y="1524000"/>
            <a:ext cx="6019800" cy="533400"/>
          </a:xfrm>
        </p:spPr>
        <p:txBody>
          <a:bodyPr rtlCol="0">
            <a:noAutofit/>
          </a:bodyPr>
          <a:lstStyle/>
          <a:p>
            <a:pPr marL="0" indent="0" algn="ctr" fontAlgn="auto">
              <a:spcAft>
                <a:spcPts val="0"/>
              </a:spcAft>
              <a:buNone/>
              <a:defRPr/>
            </a:pPr>
            <a:r>
              <a:rPr lang="en-US" sz="2400" dirty="0" smtClean="0">
                <a:latin typeface="Arial" pitchFamily="34" charset="0"/>
                <a:cs typeface="Arial" pitchFamily="34" charset="0"/>
              </a:rPr>
              <a:t>bls.dor.wa.gov</a:t>
            </a:r>
          </a:p>
        </p:txBody>
      </p:sp>
      <p:pic>
        <p:nvPicPr>
          <p:cNvPr id="6" name="Picture 5" descr="ppheader1-"/>
          <p:cNvPicPr>
            <a:picLocks noChangeAspect="1" noChangeArrowheads="1"/>
          </p:cNvPicPr>
          <p:nvPr/>
        </p:nvPicPr>
        <p:blipFill>
          <a:blip r:embed="rId3" cstate="print"/>
          <a:srcRect/>
          <a:stretch>
            <a:fillRect/>
          </a:stretch>
        </p:blipFill>
        <p:spPr bwMode="auto">
          <a:xfrm>
            <a:off x="0" y="0"/>
            <a:ext cx="9144000" cy="762000"/>
          </a:xfrm>
          <a:prstGeom prst="rect">
            <a:avLst/>
          </a:prstGeom>
          <a:noFill/>
        </p:spPr>
      </p:pic>
      <p:sp>
        <p:nvSpPr>
          <p:cNvPr id="7" name="Down Arrow 6"/>
          <p:cNvSpPr/>
          <p:nvPr/>
        </p:nvSpPr>
        <p:spPr>
          <a:xfrm rot="19742653">
            <a:off x="376882" y="3429387"/>
            <a:ext cx="762000" cy="1676400"/>
          </a:xfrm>
          <a:prstGeom prst="downArrow">
            <a:avLst>
              <a:gd name="adj1" fmla="val 46711"/>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p:cNvSpPr>
            <a:spLocks noGrp="1"/>
          </p:cNvSpPr>
          <p:nvPr>
            <p:ph type="title"/>
          </p:nvPr>
        </p:nvSpPr>
        <p:spPr>
          <a:xfrm>
            <a:off x="76200" y="739254"/>
            <a:ext cx="9067800" cy="914400"/>
          </a:xfrm>
        </p:spPr>
        <p:txBody>
          <a:bodyPr/>
          <a:lstStyle/>
          <a:p>
            <a:r>
              <a:rPr lang="en-US" sz="3600" b="1" dirty="0">
                <a:solidFill>
                  <a:prstClr val="black"/>
                </a:solidFill>
                <a:latin typeface="Arial" pitchFamily="34" charset="0"/>
                <a:cs typeface="Arial" pitchFamily="34" charset="0"/>
              </a:rPr>
              <a:t>How to Apply for Your Business License</a:t>
            </a:r>
            <a:endParaRPr lang="en-US" sz="3600" dirty="0" smtClean="0">
              <a:latin typeface="Arial" pitchFamily="34" charset="0"/>
              <a:cs typeface="Arial" pitchFamily="34" charset="0"/>
            </a:endParaRPr>
          </a:p>
        </p:txBody>
      </p:sp>
      <p:pic>
        <p:nvPicPr>
          <p:cNvPr id="6" name="Picture 5" descr="ppheader1-"/>
          <p:cNvPicPr>
            <a:picLocks noChangeAspect="1" noChangeArrowheads="1"/>
          </p:cNvPicPr>
          <p:nvPr/>
        </p:nvPicPr>
        <p:blipFill>
          <a:blip r:embed="rId2" cstate="print"/>
          <a:srcRect/>
          <a:stretch>
            <a:fillRect/>
          </a:stretch>
        </p:blipFill>
        <p:spPr bwMode="auto">
          <a:xfrm>
            <a:off x="0" y="0"/>
            <a:ext cx="9144000" cy="762000"/>
          </a:xfrm>
          <a:prstGeom prst="rect">
            <a:avLst/>
          </a:prstGeom>
          <a:noFill/>
        </p:spPr>
      </p:pic>
      <p:sp>
        <p:nvSpPr>
          <p:cNvPr id="8" name="TextBox 8"/>
          <p:cNvSpPr txBox="1"/>
          <p:nvPr/>
        </p:nvSpPr>
        <p:spPr>
          <a:xfrm>
            <a:off x="2819400" y="6400800"/>
            <a:ext cx="4800600" cy="307777"/>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1400" dirty="0" smtClean="0">
                <a:solidFill>
                  <a:srgbClr val="FF0000"/>
                </a:solidFill>
              </a:rPr>
              <a:t>Marijuana Licenses will show in the list here</a:t>
            </a:r>
            <a:endParaRPr lang="en-US" sz="1400" dirty="0">
              <a:solidFill>
                <a:srgbClr val="FF0000"/>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9113" y="6438800"/>
            <a:ext cx="1030287"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4" cstate="print"/>
          <a:srcRect l="3113" t="17708" r="21401" b="20833"/>
          <a:stretch>
            <a:fillRect/>
          </a:stretch>
        </p:blipFill>
        <p:spPr bwMode="auto">
          <a:xfrm>
            <a:off x="511444" y="1524000"/>
            <a:ext cx="8022956" cy="4879942"/>
          </a:xfrm>
          <a:prstGeom prst="rect">
            <a:avLst/>
          </a:prstGeom>
          <a:noFill/>
          <a:ln w="9525">
            <a:solidFill>
              <a:schemeClr val="bg1"/>
            </a:solidFill>
            <a:miter lim="800000"/>
            <a:headEnd/>
            <a:tailEnd/>
          </a:ln>
        </p:spPr>
      </p:pic>
      <p:sp>
        <p:nvSpPr>
          <p:cNvPr id="7" name="Down Arrow 6"/>
          <p:cNvSpPr/>
          <p:nvPr/>
        </p:nvSpPr>
        <p:spPr>
          <a:xfrm rot="13405944">
            <a:off x="243669" y="4841058"/>
            <a:ext cx="498923" cy="957196"/>
          </a:xfrm>
          <a:prstGeom prst="downArrow">
            <a:avLst>
              <a:gd name="adj1" fmla="val 46711"/>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4046888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p:cNvSpPr>
            <a:spLocks noGrp="1"/>
          </p:cNvSpPr>
          <p:nvPr>
            <p:ph type="title"/>
          </p:nvPr>
        </p:nvSpPr>
        <p:spPr>
          <a:xfrm>
            <a:off x="76200" y="739254"/>
            <a:ext cx="9067800" cy="914400"/>
          </a:xfrm>
        </p:spPr>
        <p:txBody>
          <a:bodyPr/>
          <a:lstStyle/>
          <a:p>
            <a:r>
              <a:rPr lang="en-US" sz="3600" b="1" dirty="0">
                <a:solidFill>
                  <a:prstClr val="black"/>
                </a:solidFill>
                <a:latin typeface="Arial" pitchFamily="34" charset="0"/>
                <a:cs typeface="Arial" pitchFamily="34" charset="0"/>
              </a:rPr>
              <a:t>How to Apply for Your Business License</a:t>
            </a:r>
            <a:endParaRPr lang="en-US" sz="3600" dirty="0" smtClean="0">
              <a:latin typeface="Arial" pitchFamily="34" charset="0"/>
              <a:cs typeface="Arial" pitchFamily="34" charset="0"/>
            </a:endParaRPr>
          </a:p>
        </p:txBody>
      </p:sp>
      <p:pic>
        <p:nvPicPr>
          <p:cNvPr id="6" name="Picture 5" descr="ppheader1-"/>
          <p:cNvPicPr>
            <a:picLocks noChangeAspect="1" noChangeArrowheads="1"/>
          </p:cNvPicPr>
          <p:nvPr/>
        </p:nvPicPr>
        <p:blipFill>
          <a:blip r:embed="rId2" cstate="print"/>
          <a:srcRect/>
          <a:stretch>
            <a:fillRect/>
          </a:stretch>
        </p:blipFill>
        <p:spPr bwMode="auto">
          <a:xfrm>
            <a:off x="0" y="0"/>
            <a:ext cx="9144000" cy="762000"/>
          </a:xfrm>
          <a:prstGeom prst="rect">
            <a:avLst/>
          </a:prstGeom>
          <a:noFill/>
        </p:spPr>
      </p:pic>
      <p:pic>
        <p:nvPicPr>
          <p:cNvPr id="9" name="Picture 2"/>
          <p:cNvPicPr>
            <a:picLocks noChangeAspect="1" noChangeArrowheads="1"/>
          </p:cNvPicPr>
          <p:nvPr/>
        </p:nvPicPr>
        <p:blipFill>
          <a:blip r:embed="rId3" cstate="print"/>
          <a:srcRect l="2335" t="16667" r="6615"/>
          <a:stretch>
            <a:fillRect/>
          </a:stretch>
        </p:blipFill>
        <p:spPr bwMode="auto">
          <a:xfrm>
            <a:off x="685800" y="1447800"/>
            <a:ext cx="7696200" cy="5262359"/>
          </a:xfrm>
          <a:prstGeom prst="rect">
            <a:avLst/>
          </a:prstGeom>
          <a:noFill/>
          <a:ln w="9525">
            <a:noFill/>
            <a:miter lim="800000"/>
            <a:headEnd/>
            <a:tailEnd/>
          </a:ln>
        </p:spPr>
      </p:pic>
      <p:sp>
        <p:nvSpPr>
          <p:cNvPr id="7" name="Down Arrow 6"/>
          <p:cNvSpPr/>
          <p:nvPr/>
        </p:nvSpPr>
        <p:spPr>
          <a:xfrm rot="13405944">
            <a:off x="367171" y="4534131"/>
            <a:ext cx="484140" cy="1175361"/>
          </a:xfrm>
          <a:prstGeom prst="downArrow">
            <a:avLst>
              <a:gd name="adj1" fmla="val 46711"/>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457200" y="757451"/>
            <a:ext cx="8229600" cy="914400"/>
          </a:xfrm>
        </p:spPr>
        <p:txBody>
          <a:bodyPr/>
          <a:lstStyle/>
          <a:p>
            <a:r>
              <a:rPr lang="en-US" sz="3600" b="1" dirty="0" smtClean="0">
                <a:latin typeface="Arial" pitchFamily="34" charset="0"/>
                <a:cs typeface="Arial" pitchFamily="34" charset="0"/>
              </a:rPr>
              <a:t>Business License Application</a:t>
            </a:r>
          </a:p>
        </p:txBody>
      </p:sp>
      <p:pic>
        <p:nvPicPr>
          <p:cNvPr id="22530" name="Picture 2"/>
          <p:cNvPicPr>
            <a:picLocks noChangeAspect="1" noChangeArrowheads="1"/>
          </p:cNvPicPr>
          <p:nvPr/>
        </p:nvPicPr>
        <p:blipFill>
          <a:blip r:embed="rId2" cstate="print"/>
          <a:srcRect l="4669" t="27083" r="1945" b="2209"/>
          <a:stretch>
            <a:fillRect/>
          </a:stretch>
        </p:blipFill>
        <p:spPr bwMode="auto">
          <a:xfrm>
            <a:off x="228600" y="1752600"/>
            <a:ext cx="8621713" cy="4876800"/>
          </a:xfrm>
          <a:prstGeom prst="rect">
            <a:avLst/>
          </a:prstGeom>
          <a:noFill/>
          <a:ln w="3175">
            <a:solidFill>
              <a:schemeClr val="tx1"/>
            </a:solidFill>
            <a:miter lim="800000"/>
            <a:headEnd/>
            <a:tailEnd/>
          </a:ln>
        </p:spPr>
      </p:pic>
      <p:pic>
        <p:nvPicPr>
          <p:cNvPr id="4" name="Picture 3" descr="ppheader1-"/>
          <p:cNvPicPr>
            <a:picLocks noChangeAspect="1" noChangeArrowheads="1"/>
          </p:cNvPicPr>
          <p:nvPr/>
        </p:nvPicPr>
        <p:blipFill>
          <a:blip r:embed="rId3" cstate="print"/>
          <a:srcRect/>
          <a:stretch>
            <a:fillRect/>
          </a:stretch>
        </p:blipFill>
        <p:spPr bwMode="auto">
          <a:xfrm>
            <a:off x="0" y="0"/>
            <a:ext cx="9144000" cy="7620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p:cNvSpPr>
            <a:spLocks noGrp="1"/>
          </p:cNvSpPr>
          <p:nvPr>
            <p:ph type="title"/>
          </p:nvPr>
        </p:nvSpPr>
        <p:spPr>
          <a:xfrm>
            <a:off x="76200" y="739254"/>
            <a:ext cx="9067800" cy="914400"/>
          </a:xfrm>
        </p:spPr>
        <p:txBody>
          <a:bodyPr/>
          <a:lstStyle/>
          <a:p>
            <a:r>
              <a:rPr lang="en-US" sz="3600" b="1" dirty="0">
                <a:latin typeface="Arial" pitchFamily="34" charset="0"/>
                <a:cs typeface="Arial" pitchFamily="34" charset="0"/>
              </a:rPr>
              <a:t>How to Apply for Your Business License</a:t>
            </a:r>
            <a:endParaRPr lang="en-US" sz="3600" dirty="0" smtClean="0">
              <a:latin typeface="Arial" pitchFamily="34" charset="0"/>
              <a:cs typeface="Arial" pitchFamily="34" charset="0"/>
            </a:endParaRPr>
          </a:p>
        </p:txBody>
      </p:sp>
      <p:pic>
        <p:nvPicPr>
          <p:cNvPr id="6" name="Picture 5" descr="ppheader1-"/>
          <p:cNvPicPr>
            <a:picLocks noChangeAspect="1" noChangeArrowheads="1"/>
          </p:cNvPicPr>
          <p:nvPr/>
        </p:nvPicPr>
        <p:blipFill>
          <a:blip r:embed="rId2" cstate="print"/>
          <a:srcRect/>
          <a:stretch>
            <a:fillRect/>
          </a:stretch>
        </p:blipFill>
        <p:spPr bwMode="auto">
          <a:xfrm>
            <a:off x="0" y="0"/>
            <a:ext cx="9144000" cy="762000"/>
          </a:xfrm>
          <a:prstGeom prst="rect">
            <a:avLst/>
          </a:prstGeom>
          <a:noFill/>
        </p:spPr>
      </p:pic>
      <p:pic>
        <p:nvPicPr>
          <p:cNvPr id="9" name="Picture 8"/>
          <p:cNvPicPr>
            <a:picLocks noChangeAspect="1" noChangeArrowheads="1"/>
          </p:cNvPicPr>
          <p:nvPr/>
        </p:nvPicPr>
        <p:blipFill>
          <a:blip r:embed="rId3" cstate="print"/>
          <a:srcRect l="7865" t="23958" r="4280" b="2255"/>
          <a:stretch>
            <a:fillRect/>
          </a:stretch>
        </p:blipFill>
        <p:spPr bwMode="auto">
          <a:xfrm>
            <a:off x="685800" y="1676400"/>
            <a:ext cx="7772400" cy="4876800"/>
          </a:xfrm>
          <a:prstGeom prst="rect">
            <a:avLst/>
          </a:prstGeom>
          <a:noFill/>
          <a:ln w="3175">
            <a:solidFill>
              <a:schemeClr val="tx1"/>
            </a:solidFill>
            <a:miter lim="800000"/>
            <a:headEnd/>
            <a:tailEnd/>
          </a:ln>
        </p:spPr>
      </p:pic>
      <p:sp>
        <p:nvSpPr>
          <p:cNvPr id="10" name="Down Arrow 9"/>
          <p:cNvSpPr/>
          <p:nvPr/>
        </p:nvSpPr>
        <p:spPr>
          <a:xfrm rot="13405944">
            <a:off x="345475" y="3323878"/>
            <a:ext cx="407061" cy="1233312"/>
          </a:xfrm>
          <a:prstGeom prst="downArrow">
            <a:avLst>
              <a:gd name="adj1" fmla="val 46711"/>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Down Arrow 10"/>
          <p:cNvSpPr/>
          <p:nvPr/>
        </p:nvSpPr>
        <p:spPr>
          <a:xfrm rot="13405944">
            <a:off x="416808" y="4124034"/>
            <a:ext cx="407061" cy="1233312"/>
          </a:xfrm>
          <a:prstGeom prst="downArrow">
            <a:avLst>
              <a:gd name="adj1" fmla="val 46711"/>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8077649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457200" y="762000"/>
            <a:ext cx="8229600" cy="914400"/>
          </a:xfrm>
        </p:spPr>
        <p:txBody>
          <a:bodyPr/>
          <a:lstStyle/>
          <a:p>
            <a:r>
              <a:rPr lang="en-US" sz="3600" b="1" dirty="0" smtClean="0">
                <a:latin typeface="Arial" pitchFamily="34" charset="0"/>
                <a:cs typeface="Arial" pitchFamily="34" charset="0"/>
              </a:rPr>
              <a:t>Marijuana License Addendum</a:t>
            </a:r>
          </a:p>
        </p:txBody>
      </p:sp>
      <p:pic>
        <p:nvPicPr>
          <p:cNvPr id="4" name="Picture 3" descr="ppheader1-"/>
          <p:cNvPicPr>
            <a:picLocks noChangeAspect="1" noChangeArrowheads="1"/>
          </p:cNvPicPr>
          <p:nvPr/>
        </p:nvPicPr>
        <p:blipFill>
          <a:blip r:embed="rId2" cstate="print"/>
          <a:srcRect/>
          <a:stretch>
            <a:fillRect/>
          </a:stretch>
        </p:blipFill>
        <p:spPr bwMode="auto">
          <a:xfrm>
            <a:off x="0" y="0"/>
            <a:ext cx="9144000" cy="762000"/>
          </a:xfrm>
          <a:prstGeom prst="rect">
            <a:avLst/>
          </a:prstGeom>
          <a:noFill/>
        </p:spPr>
      </p:pic>
      <p:pic>
        <p:nvPicPr>
          <p:cNvPr id="1029" name="Picture 5"/>
          <p:cNvPicPr>
            <a:picLocks noChangeAspect="1" noChangeArrowheads="1"/>
          </p:cNvPicPr>
          <p:nvPr/>
        </p:nvPicPr>
        <p:blipFill>
          <a:blip r:embed="rId3" cstate="print"/>
          <a:srcRect l="11089" t="21875" r="10311" b="3125"/>
          <a:stretch>
            <a:fillRect/>
          </a:stretch>
        </p:blipFill>
        <p:spPr bwMode="auto">
          <a:xfrm>
            <a:off x="918210" y="1524000"/>
            <a:ext cx="7311390" cy="5212080"/>
          </a:xfrm>
          <a:prstGeom prst="rect">
            <a:avLst/>
          </a:prstGeom>
          <a:noFill/>
          <a:ln w="3175">
            <a:solidFill>
              <a:schemeClr val="tx1"/>
            </a:solid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457200" y="731293"/>
            <a:ext cx="8229600" cy="914400"/>
          </a:xfrm>
        </p:spPr>
        <p:txBody>
          <a:bodyPr/>
          <a:lstStyle/>
          <a:p>
            <a:r>
              <a:rPr lang="en-US" sz="3600" b="1" dirty="0" smtClean="0">
                <a:latin typeface="Arial" pitchFamily="34" charset="0"/>
                <a:cs typeface="Arial" pitchFamily="34" charset="0"/>
              </a:rPr>
              <a:t>Business License Application</a:t>
            </a:r>
          </a:p>
        </p:txBody>
      </p:sp>
      <p:sp>
        <p:nvSpPr>
          <p:cNvPr id="5" name="Content Placeholder 4"/>
          <p:cNvSpPr>
            <a:spLocks noGrp="1"/>
          </p:cNvSpPr>
          <p:nvPr>
            <p:ph idx="1"/>
          </p:nvPr>
        </p:nvSpPr>
        <p:spPr>
          <a:xfrm>
            <a:off x="457200" y="1752600"/>
            <a:ext cx="8229600" cy="4724400"/>
          </a:xfrm>
        </p:spPr>
        <p:txBody>
          <a:bodyPr>
            <a:noAutofit/>
          </a:bodyPr>
          <a:lstStyle/>
          <a:p>
            <a:pPr>
              <a:lnSpc>
                <a:spcPct val="110000"/>
              </a:lnSpc>
              <a:spcAft>
                <a:spcPts val="0"/>
              </a:spcAft>
            </a:pPr>
            <a:r>
              <a:rPr lang="en-US" sz="2000" dirty="0">
                <a:latin typeface="Arial" pitchFamily="34" charset="0"/>
                <a:cs typeface="Arial" pitchFamily="34" charset="0"/>
              </a:rPr>
              <a:t>Follow instructions on the Marijuana License page on the BLS site</a:t>
            </a:r>
          </a:p>
          <a:p>
            <a:pPr>
              <a:spcBef>
                <a:spcPct val="0"/>
              </a:spcBef>
              <a:spcAft>
                <a:spcPts val="0"/>
              </a:spcAft>
            </a:pPr>
            <a:r>
              <a:rPr lang="en-US" sz="2000" dirty="0">
                <a:latin typeface="Arial" pitchFamily="34" charset="0"/>
                <a:cs typeface="Arial" pitchFamily="34" charset="0"/>
              </a:rPr>
              <a:t>Complete the Business License Application and Marijuana License Addendum</a:t>
            </a:r>
          </a:p>
          <a:p>
            <a:pPr>
              <a:spcBef>
                <a:spcPts val="0"/>
              </a:spcBef>
              <a:spcAft>
                <a:spcPts val="1200"/>
              </a:spcAft>
            </a:pPr>
            <a:r>
              <a:rPr lang="en-US" sz="2000" dirty="0" smtClean="0">
                <a:latin typeface="Arial" pitchFamily="34" charset="0"/>
                <a:cs typeface="Arial" pitchFamily="34" charset="0"/>
              </a:rPr>
              <a:t>You may either complete the application online, </a:t>
            </a:r>
            <a:r>
              <a:rPr lang="en-US" sz="2000" dirty="0">
                <a:latin typeface="Arial" pitchFamily="34" charset="0"/>
                <a:cs typeface="Arial" pitchFamily="34" charset="0"/>
              </a:rPr>
              <a:t>print and mail in the application and addendum or deliver </a:t>
            </a:r>
            <a:r>
              <a:rPr lang="en-US" sz="2000" dirty="0" smtClean="0">
                <a:latin typeface="Arial" pitchFamily="34" charset="0"/>
                <a:cs typeface="Arial" pitchFamily="34" charset="0"/>
              </a:rPr>
              <a:t>the application and addendum </a:t>
            </a:r>
            <a:r>
              <a:rPr lang="en-US" sz="2000" dirty="0">
                <a:latin typeface="Arial" pitchFamily="34" charset="0"/>
                <a:cs typeface="Arial" pitchFamily="34" charset="0"/>
              </a:rPr>
              <a:t>in person to DOR along with necessary fees (DO NOT include the $1000 license fee)</a:t>
            </a:r>
          </a:p>
          <a:p>
            <a:pPr lvl="1">
              <a:spcBef>
                <a:spcPts val="0"/>
              </a:spcBef>
              <a:spcAft>
                <a:spcPts val="0"/>
              </a:spcAft>
              <a:buFont typeface="Wingdings" pitchFamily="2" charset="2"/>
              <a:buChar char="§"/>
            </a:pPr>
            <a:r>
              <a:rPr lang="en-US" sz="2000" dirty="0">
                <a:latin typeface="Arial" pitchFamily="34" charset="0"/>
                <a:cs typeface="Arial" pitchFamily="34" charset="0"/>
              </a:rPr>
              <a:t>$250 application fee for each application</a:t>
            </a:r>
          </a:p>
          <a:p>
            <a:pPr lvl="1">
              <a:spcBef>
                <a:spcPts val="0"/>
              </a:spcBef>
              <a:spcAft>
                <a:spcPts val="0"/>
              </a:spcAft>
              <a:buFont typeface="Wingdings" pitchFamily="2" charset="2"/>
              <a:buChar char="§"/>
            </a:pPr>
            <a:r>
              <a:rPr lang="en-US" sz="2000" dirty="0">
                <a:latin typeface="Arial" pitchFamily="34" charset="0"/>
                <a:cs typeface="Arial" pitchFamily="34" charset="0"/>
              </a:rPr>
              <a:t>$19 processing fee &amp; $5 trade name fee with BLS</a:t>
            </a:r>
          </a:p>
          <a:p>
            <a:pPr lvl="1">
              <a:spcBef>
                <a:spcPts val="0"/>
              </a:spcBef>
              <a:spcAft>
                <a:spcPts val="0"/>
              </a:spcAft>
              <a:buFont typeface="Wingdings" pitchFamily="2" charset="2"/>
              <a:buChar char="§"/>
            </a:pPr>
            <a:r>
              <a:rPr lang="en-US" sz="2000" dirty="0">
                <a:latin typeface="Arial" pitchFamily="34" charset="0"/>
                <a:cs typeface="Arial" pitchFamily="34" charset="0"/>
              </a:rPr>
              <a:t>Additional city/county fees may apply</a:t>
            </a:r>
          </a:p>
          <a:p>
            <a:pPr lvl="1">
              <a:spcBef>
                <a:spcPts val="0"/>
              </a:spcBef>
              <a:spcAft>
                <a:spcPts val="0"/>
              </a:spcAft>
              <a:buFont typeface="Wingdings" pitchFamily="2" charset="2"/>
              <a:buChar char="§"/>
            </a:pPr>
            <a:r>
              <a:rPr lang="en-US" sz="2000" dirty="0">
                <a:latin typeface="Arial" pitchFamily="34" charset="0"/>
                <a:cs typeface="Arial" pitchFamily="34" charset="0"/>
              </a:rPr>
              <a:t>The various fees will be  listed on the BLS Website</a:t>
            </a:r>
          </a:p>
          <a:p>
            <a:pPr lvl="1">
              <a:spcBef>
                <a:spcPts val="0"/>
              </a:spcBef>
              <a:spcAft>
                <a:spcPts val="0"/>
              </a:spcAft>
              <a:buFont typeface="Wingdings" pitchFamily="2" charset="2"/>
              <a:buChar char="§"/>
            </a:pPr>
            <a:r>
              <a:rPr lang="en-US" sz="2000" dirty="0">
                <a:latin typeface="Arial" pitchFamily="34" charset="0"/>
                <a:cs typeface="Arial" pitchFamily="34" charset="0"/>
              </a:rPr>
              <a:t>Business License Application fees are </a:t>
            </a:r>
            <a:r>
              <a:rPr lang="en-US" sz="2000" dirty="0" smtClean="0">
                <a:latin typeface="Arial" pitchFamily="34" charset="0"/>
                <a:cs typeface="Arial" pitchFamily="34" charset="0"/>
              </a:rPr>
              <a:t>non-refundable</a:t>
            </a:r>
            <a:endParaRPr lang="en-US" sz="2000" dirty="0">
              <a:latin typeface="Arial" pitchFamily="34" charset="0"/>
              <a:cs typeface="Arial" pitchFamily="34" charset="0"/>
            </a:endParaRPr>
          </a:p>
        </p:txBody>
      </p:sp>
      <p:pic>
        <p:nvPicPr>
          <p:cNvPr id="4" name="Picture 3" descr="ppheader1-"/>
          <p:cNvPicPr>
            <a:picLocks noChangeAspect="1" noChangeArrowheads="1"/>
          </p:cNvPicPr>
          <p:nvPr/>
        </p:nvPicPr>
        <p:blipFill>
          <a:blip r:embed="rId2" cstate="print"/>
          <a:srcRect/>
          <a:stretch>
            <a:fillRect/>
          </a:stretch>
        </p:blipFill>
        <p:spPr bwMode="auto">
          <a:xfrm>
            <a:off x="0" y="0"/>
            <a:ext cx="9144000" cy="7620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457200" y="762000"/>
            <a:ext cx="8229600" cy="914400"/>
          </a:xfrm>
        </p:spPr>
        <p:txBody>
          <a:bodyPr/>
          <a:lstStyle/>
          <a:p>
            <a:r>
              <a:rPr lang="en-US" sz="3600" b="1" dirty="0" smtClean="0">
                <a:latin typeface="Arial" pitchFamily="34" charset="0"/>
                <a:cs typeface="Arial" pitchFamily="34" charset="0"/>
              </a:rPr>
              <a:t>Business License Application</a:t>
            </a:r>
          </a:p>
        </p:txBody>
      </p:sp>
      <p:sp>
        <p:nvSpPr>
          <p:cNvPr id="25602" name="Content Placeholder 4"/>
          <p:cNvSpPr>
            <a:spLocks noGrp="1"/>
          </p:cNvSpPr>
          <p:nvPr>
            <p:ph idx="1"/>
          </p:nvPr>
        </p:nvSpPr>
        <p:spPr>
          <a:xfrm>
            <a:off x="457200" y="1905000"/>
            <a:ext cx="8229600" cy="4038600"/>
          </a:xfrm>
        </p:spPr>
        <p:txBody>
          <a:bodyPr/>
          <a:lstStyle/>
          <a:p>
            <a:pPr>
              <a:spcBef>
                <a:spcPts val="0"/>
              </a:spcBef>
              <a:spcAft>
                <a:spcPts val="1200"/>
              </a:spcAft>
            </a:pPr>
            <a:r>
              <a:rPr lang="en-US" sz="2000" dirty="0">
                <a:latin typeface="Arial" pitchFamily="34" charset="0"/>
                <a:cs typeface="Arial" pitchFamily="34" charset="0"/>
              </a:rPr>
              <a:t>Submit a separate application for each </a:t>
            </a:r>
            <a:r>
              <a:rPr lang="en-US" sz="2000" dirty="0" smtClean="0">
                <a:latin typeface="Arial" pitchFamily="34" charset="0"/>
                <a:cs typeface="Arial" pitchFamily="34" charset="0"/>
              </a:rPr>
              <a:t>location</a:t>
            </a:r>
            <a:endParaRPr lang="en-US" sz="2000" dirty="0">
              <a:latin typeface="Arial" pitchFamily="34" charset="0"/>
              <a:cs typeface="Arial" pitchFamily="34" charset="0"/>
            </a:endParaRPr>
          </a:p>
          <a:p>
            <a:pPr>
              <a:spcBef>
                <a:spcPts val="0"/>
              </a:spcBef>
              <a:spcAft>
                <a:spcPts val="1200"/>
              </a:spcAft>
            </a:pPr>
            <a:r>
              <a:rPr lang="en-US" sz="2000" dirty="0" smtClean="0">
                <a:latin typeface="Arial" pitchFamily="34" charset="0"/>
                <a:cs typeface="Arial" pitchFamily="34" charset="0"/>
              </a:rPr>
              <a:t>No more than 3 applications per person or entity per type</a:t>
            </a:r>
          </a:p>
          <a:p>
            <a:pPr>
              <a:spcBef>
                <a:spcPts val="0"/>
              </a:spcBef>
              <a:spcAft>
                <a:spcPts val="1200"/>
              </a:spcAft>
            </a:pPr>
            <a:r>
              <a:rPr lang="en-US" sz="2000" dirty="0" smtClean="0">
                <a:latin typeface="Arial" pitchFamily="34" charset="0"/>
                <a:cs typeface="Arial" pitchFamily="34" charset="0"/>
              </a:rPr>
              <a:t>Retailers with multiple locations are limited to no more than 33% of the allowed licensees in any city or county</a:t>
            </a:r>
          </a:p>
          <a:p>
            <a:pPr>
              <a:spcBef>
                <a:spcPts val="0"/>
              </a:spcBef>
              <a:spcAft>
                <a:spcPts val="1200"/>
              </a:spcAft>
            </a:pPr>
            <a:r>
              <a:rPr lang="en-US" sz="2000" dirty="0" smtClean="0">
                <a:latin typeface="Arial" pitchFamily="34" charset="0"/>
                <a:cs typeface="Arial" pitchFamily="34" charset="0"/>
              </a:rPr>
              <a:t>An individual or entity cannot apply for both retail and non-retail license types </a:t>
            </a:r>
          </a:p>
          <a:p>
            <a:pPr>
              <a:spcBef>
                <a:spcPts val="0"/>
              </a:spcBef>
              <a:spcAft>
                <a:spcPts val="1200"/>
              </a:spcAft>
            </a:pPr>
            <a:r>
              <a:rPr lang="en-US" sz="2000" dirty="0" smtClean="0">
                <a:latin typeface="Arial" pitchFamily="34" charset="0"/>
                <a:cs typeface="Arial" pitchFamily="34" charset="0"/>
              </a:rPr>
              <a:t>You can apply for a producer and processor license at the same location</a:t>
            </a:r>
          </a:p>
          <a:p>
            <a:pPr lvl="1">
              <a:spcBef>
                <a:spcPts val="0"/>
              </a:spcBef>
              <a:spcAft>
                <a:spcPts val="1200"/>
              </a:spcAft>
              <a:buFont typeface="Wingdings" pitchFamily="2" charset="2"/>
              <a:buChar char="§"/>
            </a:pPr>
            <a:r>
              <a:rPr lang="en-US" sz="2000" dirty="0" smtClean="0">
                <a:latin typeface="Arial" pitchFamily="34" charset="0"/>
                <a:cs typeface="Arial" pitchFamily="34" charset="0"/>
              </a:rPr>
              <a:t>List both license types on the same application</a:t>
            </a:r>
          </a:p>
          <a:p>
            <a:pPr lvl="1">
              <a:spcBef>
                <a:spcPts val="0"/>
              </a:spcBef>
              <a:spcAft>
                <a:spcPts val="1200"/>
              </a:spcAft>
              <a:buFont typeface="Wingdings" pitchFamily="2" charset="2"/>
              <a:buChar char="§"/>
            </a:pPr>
            <a:r>
              <a:rPr lang="en-US" sz="2000" dirty="0" smtClean="0">
                <a:latin typeface="Arial" pitchFamily="34" charset="0"/>
                <a:cs typeface="Arial" pitchFamily="34" charset="0"/>
              </a:rPr>
              <a:t>Submit the $250 application fee for each license ($500 total)</a:t>
            </a:r>
          </a:p>
          <a:p>
            <a:pPr>
              <a:spcAft>
                <a:spcPts val="600"/>
              </a:spcAft>
            </a:pPr>
            <a:endParaRPr lang="en-US" sz="1800" dirty="0" smtClean="0"/>
          </a:p>
          <a:p>
            <a:pPr>
              <a:spcAft>
                <a:spcPts val="600"/>
              </a:spcAft>
            </a:pPr>
            <a:endParaRPr lang="en-US" sz="1900" dirty="0" smtClean="0"/>
          </a:p>
        </p:txBody>
      </p:sp>
      <p:pic>
        <p:nvPicPr>
          <p:cNvPr id="4" name="Picture 3" descr="ppheader1-"/>
          <p:cNvPicPr>
            <a:picLocks noChangeAspect="1" noChangeArrowheads="1"/>
          </p:cNvPicPr>
          <p:nvPr/>
        </p:nvPicPr>
        <p:blipFill>
          <a:blip r:embed="rId2" cstate="print"/>
          <a:srcRect/>
          <a:stretch>
            <a:fillRect/>
          </a:stretch>
        </p:blipFill>
        <p:spPr bwMode="auto">
          <a:xfrm>
            <a:off x="0" y="0"/>
            <a:ext cx="9144000" cy="7620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457200" y="1828800"/>
            <a:ext cx="8229600" cy="1143000"/>
          </a:xfrm>
        </p:spPr>
        <p:txBody>
          <a:bodyPr/>
          <a:lstStyle/>
          <a:p>
            <a:r>
              <a:rPr lang="en-US" sz="4000" b="1" dirty="0" smtClean="0">
                <a:latin typeface="Arial" pitchFamily="34" charset="0"/>
                <a:cs typeface="Arial" pitchFamily="34" charset="0"/>
              </a:rPr>
              <a:t>Questions?</a:t>
            </a:r>
          </a:p>
        </p:txBody>
      </p:sp>
      <p:sp>
        <p:nvSpPr>
          <p:cNvPr id="26626" name="TextBox 2"/>
          <p:cNvSpPr txBox="1">
            <a:spLocks noChangeArrowheads="1"/>
          </p:cNvSpPr>
          <p:nvPr/>
        </p:nvSpPr>
        <p:spPr bwMode="auto">
          <a:xfrm>
            <a:off x="457200" y="3200400"/>
            <a:ext cx="8229600" cy="1077218"/>
          </a:xfrm>
          <a:prstGeom prst="rect">
            <a:avLst/>
          </a:prstGeom>
          <a:noFill/>
          <a:ln w="9525">
            <a:noFill/>
            <a:miter lim="800000"/>
            <a:headEnd/>
            <a:tailEnd/>
          </a:ln>
        </p:spPr>
        <p:txBody>
          <a:bodyPr>
            <a:spAutoFit/>
          </a:bodyPr>
          <a:lstStyle/>
          <a:p>
            <a:r>
              <a:rPr lang="en-US" sz="3200" dirty="0">
                <a:latin typeface="Arial" pitchFamily="34" charset="0"/>
                <a:cs typeface="Arial" pitchFamily="34" charset="0"/>
              </a:rPr>
              <a:t>10 minutes available for questions related to the Business License application process</a:t>
            </a:r>
          </a:p>
        </p:txBody>
      </p:sp>
      <p:pic>
        <p:nvPicPr>
          <p:cNvPr id="4" name="Picture 3" descr="ppheader1-"/>
          <p:cNvPicPr>
            <a:picLocks noChangeAspect="1" noChangeArrowheads="1"/>
          </p:cNvPicPr>
          <p:nvPr/>
        </p:nvPicPr>
        <p:blipFill>
          <a:blip r:embed="rId2" cstate="print"/>
          <a:srcRect/>
          <a:stretch>
            <a:fillRect/>
          </a:stretch>
        </p:blipFill>
        <p:spPr bwMode="auto">
          <a:xfrm>
            <a:off x="0" y="0"/>
            <a:ext cx="9144000" cy="7620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457200" y="744940"/>
            <a:ext cx="8229600" cy="914400"/>
          </a:xfrm>
        </p:spPr>
        <p:txBody>
          <a:bodyPr/>
          <a:lstStyle/>
          <a:p>
            <a:r>
              <a:rPr lang="en-US" sz="3600" b="1" dirty="0" smtClean="0">
                <a:latin typeface="Arial" pitchFamily="34" charset="0"/>
                <a:cs typeface="Arial" pitchFamily="34" charset="0"/>
              </a:rPr>
              <a:t>Application Received by WSLCB</a:t>
            </a:r>
          </a:p>
        </p:txBody>
      </p:sp>
      <p:sp>
        <p:nvSpPr>
          <p:cNvPr id="3" name="Content Placeholder 2"/>
          <p:cNvSpPr>
            <a:spLocks noGrp="1"/>
          </p:cNvSpPr>
          <p:nvPr>
            <p:ph idx="1"/>
          </p:nvPr>
        </p:nvSpPr>
        <p:spPr>
          <a:xfrm>
            <a:off x="304800" y="1828800"/>
            <a:ext cx="8534400" cy="4648200"/>
          </a:xfrm>
        </p:spPr>
        <p:txBody>
          <a:bodyPr>
            <a:noAutofit/>
          </a:bodyPr>
          <a:lstStyle/>
          <a:p>
            <a:pPr marL="400050">
              <a:spcBef>
                <a:spcPts val="0"/>
              </a:spcBef>
              <a:spcAft>
                <a:spcPts val="600"/>
              </a:spcAft>
              <a:buNone/>
            </a:pPr>
            <a:r>
              <a:rPr lang="en-US" sz="1800" dirty="0" smtClean="0">
                <a:latin typeface="Arial" pitchFamily="34" charset="0"/>
                <a:cs typeface="Arial" pitchFamily="34" charset="0"/>
              </a:rPr>
              <a:t>WSLCB Customer Service receives the application from BLS</a:t>
            </a:r>
          </a:p>
          <a:p>
            <a:pPr lvl="1">
              <a:spcBef>
                <a:spcPts val="0"/>
              </a:spcBef>
              <a:spcAft>
                <a:spcPts val="1200"/>
              </a:spcAft>
              <a:buFont typeface="Arial" charset="0"/>
              <a:buChar char="•"/>
            </a:pPr>
            <a:r>
              <a:rPr lang="en-US" sz="1800" dirty="0" smtClean="0">
                <a:latin typeface="Arial" pitchFamily="34" charset="0"/>
                <a:cs typeface="Arial" pitchFamily="34" charset="0"/>
              </a:rPr>
              <a:t>Staff will send you a welcome email with list of next steps</a:t>
            </a:r>
          </a:p>
          <a:p>
            <a:pPr marL="400050">
              <a:spcBef>
                <a:spcPts val="0"/>
              </a:spcBef>
              <a:spcAft>
                <a:spcPts val="600"/>
              </a:spcAft>
              <a:buNone/>
            </a:pPr>
            <a:r>
              <a:rPr lang="en-US" sz="1800" dirty="0" smtClean="0">
                <a:latin typeface="Arial" pitchFamily="34" charset="0"/>
                <a:cs typeface="Arial" pitchFamily="34" charset="0"/>
              </a:rPr>
              <a:t>Your application is assigned to a Marijuana Licensing Investigator </a:t>
            </a:r>
          </a:p>
          <a:p>
            <a:pPr lvl="1">
              <a:spcBef>
                <a:spcPts val="0"/>
              </a:spcBef>
              <a:spcAft>
                <a:spcPts val="0"/>
              </a:spcAft>
              <a:buFont typeface="Arial" charset="0"/>
              <a:buChar char="•"/>
            </a:pPr>
            <a:r>
              <a:rPr lang="en-US" sz="1800" dirty="0" smtClean="0">
                <a:latin typeface="Arial" pitchFamily="34" charset="0"/>
                <a:cs typeface="Arial" pitchFamily="34" charset="0"/>
              </a:rPr>
              <a:t>The investigator is your point of contact throughout the licensing process</a:t>
            </a:r>
          </a:p>
          <a:p>
            <a:pPr lvl="1">
              <a:spcBef>
                <a:spcPts val="0"/>
              </a:spcBef>
              <a:spcAft>
                <a:spcPts val="0"/>
              </a:spcAft>
              <a:buFont typeface="Arial" charset="0"/>
              <a:buChar char="•"/>
            </a:pPr>
            <a:r>
              <a:rPr lang="en-US" sz="1800" dirty="0" smtClean="0">
                <a:latin typeface="Arial" pitchFamily="34" charset="0"/>
                <a:cs typeface="Arial" pitchFamily="34" charset="0"/>
              </a:rPr>
              <a:t>The investigator will contact all applicants within 14 days of assignment of application to schedule a telephone interview</a:t>
            </a:r>
          </a:p>
          <a:p>
            <a:pPr marL="57150">
              <a:spcBef>
                <a:spcPts val="1200"/>
              </a:spcBef>
              <a:spcAft>
                <a:spcPts val="600"/>
              </a:spcAft>
              <a:buNone/>
            </a:pPr>
            <a:r>
              <a:rPr lang="en-US" sz="1800" dirty="0" smtClean="0">
                <a:latin typeface="Arial" pitchFamily="34" charset="0"/>
                <a:cs typeface="Arial" pitchFamily="34" charset="0"/>
              </a:rPr>
              <a:t>Initial emphasis will be placed on starting the application process for Producers and Processors. This allows time to:</a:t>
            </a:r>
          </a:p>
          <a:p>
            <a:pPr marL="800100" lvl="2">
              <a:spcBef>
                <a:spcPts val="0"/>
              </a:spcBef>
              <a:spcAft>
                <a:spcPts val="0"/>
              </a:spcAft>
            </a:pPr>
            <a:r>
              <a:rPr lang="en-US" sz="1800" dirty="0" smtClean="0">
                <a:latin typeface="Arial" pitchFamily="34" charset="0"/>
                <a:cs typeface="Arial" pitchFamily="34" charset="0"/>
              </a:rPr>
              <a:t>start growing and processing marijuana so product is available to licensed retailers</a:t>
            </a:r>
          </a:p>
          <a:p>
            <a:pPr marL="800100" lvl="2">
              <a:spcBef>
                <a:spcPts val="0"/>
              </a:spcBef>
              <a:spcAft>
                <a:spcPts val="0"/>
              </a:spcAft>
            </a:pPr>
            <a:r>
              <a:rPr lang="en-US" sz="1800" dirty="0" smtClean="0">
                <a:latin typeface="Arial" pitchFamily="34" charset="0"/>
                <a:cs typeface="Arial" pitchFamily="34" charset="0"/>
              </a:rPr>
              <a:t>conduct a retail lottery (if necessary)</a:t>
            </a:r>
          </a:p>
          <a:p>
            <a:pPr marL="0" indent="0">
              <a:lnSpc>
                <a:spcPct val="80000"/>
              </a:lnSpc>
              <a:spcBef>
                <a:spcPts val="1200"/>
              </a:spcBef>
              <a:spcAft>
                <a:spcPts val="0"/>
              </a:spcAft>
              <a:buFont typeface="Arial" charset="0"/>
              <a:buNone/>
            </a:pPr>
            <a:r>
              <a:rPr lang="en-US" sz="1800" dirty="0" smtClean="0">
                <a:latin typeface="Arial" pitchFamily="34" charset="0"/>
                <a:cs typeface="Arial" pitchFamily="34" charset="0"/>
              </a:rPr>
              <a:t>In the event retail applications for a given city or county exceed the allotted licenses, all eligible applicants will be entered into a lottery witnessed by an independent third party</a:t>
            </a:r>
          </a:p>
        </p:txBody>
      </p:sp>
      <p:pic>
        <p:nvPicPr>
          <p:cNvPr id="4" name="Picture 3" descr="ppheader1-"/>
          <p:cNvPicPr>
            <a:picLocks noChangeAspect="1" noChangeArrowheads="1"/>
          </p:cNvPicPr>
          <p:nvPr/>
        </p:nvPicPr>
        <p:blipFill>
          <a:blip r:embed="rId2" cstate="print"/>
          <a:srcRect/>
          <a:stretch>
            <a:fillRect/>
          </a:stretch>
        </p:blipFill>
        <p:spPr bwMode="auto">
          <a:xfrm>
            <a:off x="0" y="0"/>
            <a:ext cx="9144000" cy="762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lstStyle/>
          <a:p>
            <a:r>
              <a:rPr lang="en-US" sz="3600" b="1" dirty="0" smtClean="0">
                <a:latin typeface="Arial" pitchFamily="34" charset="0"/>
                <a:cs typeface="Arial" pitchFamily="34" charset="0"/>
              </a:rPr>
              <a:t>Introduction</a:t>
            </a:r>
            <a:endParaRPr lang="en-US" sz="3600" b="1" dirty="0">
              <a:latin typeface="Arial" pitchFamily="34" charset="0"/>
              <a:cs typeface="Arial" pitchFamily="34" charset="0"/>
            </a:endParaRPr>
          </a:p>
        </p:txBody>
      </p:sp>
      <p:sp>
        <p:nvSpPr>
          <p:cNvPr id="3" name="Content Placeholder 2"/>
          <p:cNvSpPr>
            <a:spLocks noGrp="1"/>
          </p:cNvSpPr>
          <p:nvPr>
            <p:ph idx="1"/>
          </p:nvPr>
        </p:nvSpPr>
        <p:spPr>
          <a:xfrm>
            <a:off x="457200" y="2286000"/>
            <a:ext cx="8229600" cy="3992563"/>
          </a:xfrm>
        </p:spPr>
        <p:txBody>
          <a:bodyPr/>
          <a:lstStyle/>
          <a:p>
            <a:r>
              <a:rPr lang="en-US" sz="2000" dirty="0" smtClean="0">
                <a:latin typeface="Arial" pitchFamily="34" charset="0"/>
                <a:cs typeface="Arial" pitchFamily="34" charset="0"/>
              </a:rPr>
              <a:t>Purpose – educate applicants on the application process</a:t>
            </a:r>
          </a:p>
          <a:p>
            <a:r>
              <a:rPr lang="en-US" sz="2000" dirty="0" smtClean="0">
                <a:latin typeface="Arial" pitchFamily="34" charset="0"/>
                <a:cs typeface="Arial" pitchFamily="34" charset="0"/>
              </a:rPr>
              <a:t>Questions about the applications process are encouraged</a:t>
            </a:r>
          </a:p>
          <a:p>
            <a:pPr lvl="1">
              <a:buFont typeface="Wingdings" pitchFamily="2" charset="2"/>
              <a:buChar char="§"/>
            </a:pPr>
            <a:r>
              <a:rPr lang="en-US" sz="2000" dirty="0" smtClean="0">
                <a:latin typeface="Arial" pitchFamily="34" charset="0"/>
                <a:cs typeface="Arial" pitchFamily="34" charset="0"/>
              </a:rPr>
              <a:t>Multiple 10 minute Q &amp; A periods throughout the training – Limit questions to topics covered in that segment</a:t>
            </a:r>
          </a:p>
          <a:p>
            <a:pPr lvl="1">
              <a:buFont typeface="Wingdings" pitchFamily="2" charset="2"/>
              <a:buChar char="§"/>
            </a:pPr>
            <a:r>
              <a:rPr lang="en-US" sz="2000" dirty="0">
                <a:latin typeface="Arial" pitchFamily="34" charset="0"/>
                <a:cs typeface="Arial" pitchFamily="34" charset="0"/>
              </a:rPr>
              <a:t>30 </a:t>
            </a:r>
            <a:r>
              <a:rPr lang="en-US" sz="2000" dirty="0" smtClean="0">
                <a:latin typeface="Arial" pitchFamily="34" charset="0"/>
                <a:cs typeface="Arial" pitchFamily="34" charset="0"/>
              </a:rPr>
              <a:t>minute </a:t>
            </a:r>
            <a:r>
              <a:rPr lang="en-US" sz="2000" dirty="0">
                <a:latin typeface="Arial" pitchFamily="34" charset="0"/>
                <a:cs typeface="Arial" pitchFamily="34" charset="0"/>
              </a:rPr>
              <a:t>Q &amp; A session at the </a:t>
            </a:r>
            <a:r>
              <a:rPr lang="en-US" sz="2000" dirty="0" smtClean="0">
                <a:latin typeface="Arial" pitchFamily="34" charset="0"/>
                <a:cs typeface="Arial" pitchFamily="34" charset="0"/>
              </a:rPr>
              <a:t>end</a:t>
            </a:r>
          </a:p>
          <a:p>
            <a:pPr lvl="1">
              <a:buFont typeface="Wingdings" pitchFamily="2" charset="2"/>
              <a:buChar char="§"/>
            </a:pPr>
            <a:r>
              <a:rPr lang="en-US" sz="2000" dirty="0" smtClean="0">
                <a:latin typeface="Arial" pitchFamily="34" charset="0"/>
                <a:cs typeface="Arial" pitchFamily="34" charset="0"/>
              </a:rPr>
              <a:t>Mutual Respect</a:t>
            </a:r>
          </a:p>
          <a:p>
            <a:pPr lvl="2">
              <a:buFont typeface="Courier New" pitchFamily="49" charset="0"/>
              <a:buChar char="o"/>
            </a:pPr>
            <a:r>
              <a:rPr lang="en-US" sz="1800" dirty="0" smtClean="0">
                <a:latin typeface="Arial" pitchFamily="34" charset="0"/>
                <a:cs typeface="Arial" pitchFamily="34" charset="0"/>
              </a:rPr>
              <a:t>Wait until you are recognized to ask your question</a:t>
            </a:r>
          </a:p>
          <a:p>
            <a:pPr lvl="2">
              <a:buFont typeface="Courier New" pitchFamily="49" charset="0"/>
              <a:buChar char="o"/>
            </a:pPr>
            <a:r>
              <a:rPr lang="en-US" sz="1800" dirty="0" smtClean="0">
                <a:latin typeface="Arial" pitchFamily="34" charset="0"/>
                <a:cs typeface="Arial" pitchFamily="34" charset="0"/>
              </a:rPr>
              <a:t>Limit your questions so everyone has a chance</a:t>
            </a:r>
          </a:p>
          <a:p>
            <a:pPr>
              <a:buFont typeface="Arial" pitchFamily="34" charset="0"/>
              <a:buChar char="•"/>
            </a:pPr>
            <a:r>
              <a:rPr lang="en-US" sz="2000" dirty="0" smtClean="0">
                <a:latin typeface="Arial" pitchFamily="34" charset="0"/>
                <a:cs typeface="Arial" pitchFamily="34" charset="0"/>
              </a:rPr>
              <a:t>Remember this is not a public forum</a:t>
            </a:r>
          </a:p>
        </p:txBody>
      </p:sp>
      <p:pic>
        <p:nvPicPr>
          <p:cNvPr id="4" name="Picture 3" descr="ppheader1-"/>
          <p:cNvPicPr>
            <a:picLocks noChangeAspect="1" noChangeArrowheads="1"/>
          </p:cNvPicPr>
          <p:nvPr/>
        </p:nvPicPr>
        <p:blipFill>
          <a:blip r:embed="rId2" cstate="print"/>
          <a:srcRect/>
          <a:stretch>
            <a:fillRect/>
          </a:stretch>
        </p:blipFill>
        <p:spPr bwMode="auto">
          <a:xfrm>
            <a:off x="0" y="0"/>
            <a:ext cx="9144000" cy="762000"/>
          </a:xfrm>
          <a:prstGeom prst="rect">
            <a:avLst/>
          </a:prstGeom>
          <a:noFill/>
        </p:spPr>
      </p:pic>
    </p:spTree>
    <p:extLst>
      <p:ext uri="{BB962C8B-B14F-4D97-AF65-F5344CB8AC3E}">
        <p14:creationId xmlns:p14="http://schemas.microsoft.com/office/powerpoint/2010/main" val="42020982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457200" y="725606"/>
            <a:ext cx="8229600" cy="914400"/>
          </a:xfrm>
        </p:spPr>
        <p:txBody>
          <a:bodyPr/>
          <a:lstStyle/>
          <a:p>
            <a:r>
              <a:rPr lang="en-US" sz="3600" b="1" dirty="0" smtClean="0">
                <a:latin typeface="Arial" pitchFamily="34" charset="0"/>
                <a:cs typeface="Arial" pitchFamily="34" charset="0"/>
              </a:rPr>
              <a:t>Retail Lottery</a:t>
            </a:r>
          </a:p>
        </p:txBody>
      </p:sp>
      <p:sp>
        <p:nvSpPr>
          <p:cNvPr id="28674" name="Content Placeholder 2"/>
          <p:cNvSpPr>
            <a:spLocks noGrp="1"/>
          </p:cNvSpPr>
          <p:nvPr>
            <p:ph idx="1"/>
          </p:nvPr>
        </p:nvSpPr>
        <p:spPr>
          <a:xfrm>
            <a:off x="457200" y="1600200"/>
            <a:ext cx="8229600" cy="5029200"/>
          </a:xfrm>
        </p:spPr>
        <p:txBody>
          <a:bodyPr/>
          <a:lstStyle/>
          <a:p>
            <a:pPr marL="0" indent="-285750">
              <a:spcBef>
                <a:spcPts val="0"/>
              </a:spcBef>
              <a:spcAft>
                <a:spcPts val="900"/>
              </a:spcAft>
              <a:buFont typeface="Arial" charset="0"/>
              <a:buNone/>
            </a:pPr>
            <a:r>
              <a:rPr lang="en-US" sz="1800" dirty="0" smtClean="0">
                <a:latin typeface="Arial" pitchFamily="34" charset="0"/>
                <a:cs typeface="Arial" pitchFamily="34" charset="0"/>
              </a:rPr>
              <a:t>Lottery system guidelines are in development to ensure a fair licensing procedure to all applicants who qualify</a:t>
            </a:r>
          </a:p>
          <a:p>
            <a:pPr marL="0" indent="-285750">
              <a:buFont typeface="Arial" charset="0"/>
              <a:buNone/>
            </a:pPr>
            <a:r>
              <a:rPr lang="en-US" sz="1800" dirty="0" smtClean="0">
                <a:latin typeface="Arial" pitchFamily="34" charset="0"/>
                <a:cs typeface="Arial" pitchFamily="34" charset="0"/>
              </a:rPr>
              <a:t>334 retail licenses will be available – a breakdown of locations is available on our website</a:t>
            </a:r>
            <a:br>
              <a:rPr lang="en-US" sz="1800" dirty="0" smtClean="0">
                <a:latin typeface="Arial" pitchFamily="34" charset="0"/>
                <a:cs typeface="Arial" pitchFamily="34" charset="0"/>
              </a:rPr>
            </a:br>
            <a:endParaRPr lang="en-US" sz="1800" dirty="0" smtClean="0">
              <a:latin typeface="Arial" pitchFamily="34" charset="0"/>
              <a:cs typeface="Arial" pitchFamily="34" charset="0"/>
            </a:endParaRPr>
          </a:p>
          <a:p>
            <a:pPr marL="0" indent="-285750">
              <a:spcBef>
                <a:spcPts val="0"/>
              </a:spcBef>
              <a:spcAft>
                <a:spcPts val="900"/>
              </a:spcAft>
              <a:buFont typeface="Arial" charset="0"/>
              <a:buNone/>
            </a:pPr>
            <a:r>
              <a:rPr lang="en-US" sz="1800" dirty="0" smtClean="0">
                <a:latin typeface="Arial" pitchFamily="34" charset="0"/>
                <a:cs typeface="Arial" pitchFamily="34" charset="0"/>
              </a:rPr>
              <a:t>The number of retail locations was determined using a formula that distributes the number of locations proportionate to the most populous cities within each county. Locations not assigned to a specific city are “at-large”</a:t>
            </a:r>
          </a:p>
          <a:p>
            <a:pPr marL="0" indent="-285750">
              <a:buFont typeface="Arial" charset="0"/>
              <a:buNone/>
            </a:pPr>
            <a:r>
              <a:rPr lang="en-US" sz="1800" dirty="0" smtClean="0">
                <a:latin typeface="Arial" pitchFamily="34" charset="0"/>
                <a:cs typeface="Arial" pitchFamily="34" charset="0"/>
              </a:rPr>
              <a:t>Some pre-qualifying measures will be taken prior to the lottery, these may include, but are not limited to : </a:t>
            </a:r>
          </a:p>
          <a:p>
            <a:pPr marL="400050" lvl="1">
              <a:buFont typeface="Arial" pitchFamily="34" charset="0"/>
              <a:buChar char="•"/>
            </a:pPr>
            <a:r>
              <a:rPr lang="en-US" sz="1800" dirty="0" smtClean="0">
                <a:latin typeface="Arial" pitchFamily="34" charset="0"/>
                <a:cs typeface="Arial" pitchFamily="34" charset="0"/>
              </a:rPr>
              <a:t>Verification of distance from restricted entities</a:t>
            </a:r>
          </a:p>
          <a:p>
            <a:pPr marL="400050" lvl="1">
              <a:buFont typeface="Arial" pitchFamily="34" charset="0"/>
              <a:buChar char="•"/>
            </a:pPr>
            <a:r>
              <a:rPr lang="en-US" sz="1800" dirty="0" smtClean="0">
                <a:latin typeface="Arial" pitchFamily="34" charset="0"/>
                <a:cs typeface="Arial" pitchFamily="34" charset="0"/>
              </a:rPr>
              <a:t>All applicants 21 years of age</a:t>
            </a:r>
          </a:p>
          <a:p>
            <a:pPr marL="400050" lvl="1">
              <a:buFont typeface="Arial" pitchFamily="34" charset="0"/>
              <a:buChar char="•"/>
            </a:pPr>
            <a:r>
              <a:rPr lang="en-US" sz="1800" dirty="0" smtClean="0">
                <a:latin typeface="Arial" pitchFamily="34" charset="0"/>
                <a:cs typeface="Arial" pitchFamily="34" charset="0"/>
              </a:rPr>
              <a:t>Personal criminal history checks</a:t>
            </a:r>
          </a:p>
          <a:p>
            <a:pPr marL="400050" lvl="1">
              <a:buFont typeface="Arial" pitchFamily="34" charset="0"/>
              <a:buChar char="•"/>
            </a:pPr>
            <a:r>
              <a:rPr lang="en-US" sz="1800" dirty="0" smtClean="0">
                <a:latin typeface="Arial" pitchFamily="34" charset="0"/>
                <a:cs typeface="Arial" pitchFamily="34" charset="0"/>
              </a:rPr>
              <a:t>Residency requirements</a:t>
            </a:r>
          </a:p>
          <a:p>
            <a:pPr marL="400050" lvl="1">
              <a:buFont typeface="Arial" pitchFamily="34" charset="0"/>
              <a:buChar char="•"/>
            </a:pPr>
            <a:r>
              <a:rPr lang="en-US" sz="1800" dirty="0" smtClean="0">
                <a:latin typeface="Arial" pitchFamily="34" charset="0"/>
                <a:cs typeface="Arial" pitchFamily="34" charset="0"/>
              </a:rPr>
              <a:t>Entity formation in WA</a:t>
            </a:r>
          </a:p>
        </p:txBody>
      </p:sp>
      <p:pic>
        <p:nvPicPr>
          <p:cNvPr id="4" name="Picture 3" descr="ppheader1-"/>
          <p:cNvPicPr>
            <a:picLocks noChangeAspect="1" noChangeArrowheads="1"/>
          </p:cNvPicPr>
          <p:nvPr/>
        </p:nvPicPr>
        <p:blipFill>
          <a:blip r:embed="rId2" cstate="print"/>
          <a:srcRect/>
          <a:stretch>
            <a:fillRect/>
          </a:stretch>
        </p:blipFill>
        <p:spPr bwMode="auto">
          <a:xfrm>
            <a:off x="0" y="0"/>
            <a:ext cx="9144000" cy="7620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457200" y="752901"/>
            <a:ext cx="8229600" cy="914400"/>
          </a:xfrm>
        </p:spPr>
        <p:txBody>
          <a:bodyPr/>
          <a:lstStyle/>
          <a:p>
            <a:r>
              <a:rPr lang="en-US" sz="3600" b="1" dirty="0" smtClean="0">
                <a:latin typeface="Arial" pitchFamily="34" charset="0"/>
                <a:cs typeface="Arial" pitchFamily="34" charset="0"/>
              </a:rPr>
              <a:t>Telephone Interview</a:t>
            </a:r>
          </a:p>
        </p:txBody>
      </p:sp>
      <p:sp>
        <p:nvSpPr>
          <p:cNvPr id="3" name="Content Placeholder 2"/>
          <p:cNvSpPr>
            <a:spLocks noGrp="1"/>
          </p:cNvSpPr>
          <p:nvPr>
            <p:ph idx="1"/>
          </p:nvPr>
        </p:nvSpPr>
        <p:spPr>
          <a:xfrm>
            <a:off x="457199" y="2057400"/>
            <a:ext cx="8229600" cy="4724400"/>
          </a:xfrm>
        </p:spPr>
        <p:txBody>
          <a:bodyPr>
            <a:noAutofit/>
          </a:bodyPr>
          <a:lstStyle/>
          <a:p>
            <a:pPr marL="0" indent="0">
              <a:buFont typeface="Arial" charset="0"/>
              <a:buNone/>
            </a:pPr>
            <a:r>
              <a:rPr lang="en-US" sz="2000" dirty="0" smtClean="0">
                <a:latin typeface="Arial" pitchFamily="34" charset="0"/>
                <a:cs typeface="Arial" pitchFamily="34" charset="0"/>
              </a:rPr>
              <a:t>Your Marijuana Licensing Investigator will contact you to conduct a telephone interview:</a:t>
            </a:r>
          </a:p>
          <a:p>
            <a:pPr marL="650875" lvl="1">
              <a:spcBef>
                <a:spcPts val="0"/>
              </a:spcBef>
              <a:buFont typeface="Arial" pitchFamily="34" charset="0"/>
              <a:buChar char="•"/>
            </a:pPr>
            <a:r>
              <a:rPr lang="en-US" sz="2000" dirty="0" smtClean="0">
                <a:latin typeface="Arial" pitchFamily="34" charset="0"/>
                <a:cs typeface="Arial" pitchFamily="34" charset="0"/>
              </a:rPr>
              <a:t>This must be completed with a principal of the applicant entity</a:t>
            </a:r>
          </a:p>
          <a:p>
            <a:pPr marL="650875" lvl="1">
              <a:spcBef>
                <a:spcPts val="0"/>
              </a:spcBef>
              <a:buFont typeface="Arial" pitchFamily="34" charset="0"/>
              <a:buChar char="•"/>
            </a:pPr>
            <a:r>
              <a:rPr lang="en-US" sz="2000" dirty="0" smtClean="0">
                <a:latin typeface="Arial" pitchFamily="34" charset="0"/>
                <a:cs typeface="Arial" pitchFamily="34" charset="0"/>
              </a:rPr>
              <a:t>An authorized representative can participate but cannot speak on your behalf</a:t>
            </a:r>
          </a:p>
          <a:p>
            <a:pPr marL="650875" lvl="1">
              <a:spcBef>
                <a:spcPts val="0"/>
              </a:spcBef>
              <a:buFont typeface="Arial" pitchFamily="34" charset="0"/>
              <a:buChar char="•"/>
            </a:pPr>
            <a:r>
              <a:rPr lang="en-US" sz="2000" dirty="0" smtClean="0">
                <a:latin typeface="Arial" pitchFamily="34" charset="0"/>
                <a:cs typeface="Arial" pitchFamily="34" charset="0"/>
              </a:rPr>
              <a:t>The interview usually takes between 15 and 30 minutes</a:t>
            </a:r>
          </a:p>
          <a:p>
            <a:pPr marL="650875" lvl="1">
              <a:spcBef>
                <a:spcPts val="0"/>
              </a:spcBef>
              <a:buFont typeface="Arial" pitchFamily="34" charset="0"/>
              <a:buChar char="•"/>
            </a:pPr>
            <a:r>
              <a:rPr lang="en-US" sz="2000" dirty="0" smtClean="0">
                <a:latin typeface="Arial" pitchFamily="34" charset="0"/>
                <a:cs typeface="Arial" pitchFamily="34" charset="0"/>
              </a:rPr>
              <a:t>The interview provides time for you to ask any questions you may have regarding the licensing process</a:t>
            </a:r>
            <a:r>
              <a:rPr lang="en-US" sz="2000" dirty="0" smtClean="0"/>
              <a:t/>
            </a:r>
            <a:br>
              <a:rPr lang="en-US" sz="2000" dirty="0" smtClean="0"/>
            </a:br>
            <a:endParaRPr lang="en-US" sz="2000" dirty="0" smtClean="0"/>
          </a:p>
          <a:p>
            <a:pPr marL="650875" lvl="1">
              <a:buFont typeface="Arial" pitchFamily="34" charset="0"/>
              <a:buChar char="•"/>
            </a:pPr>
            <a:endParaRPr lang="en-US" sz="1800" dirty="0" smtClean="0"/>
          </a:p>
          <a:p>
            <a:pPr marL="365125" lvl="1" indent="0">
              <a:buNone/>
            </a:pPr>
            <a:r>
              <a:rPr lang="en-US" sz="1800" dirty="0"/>
              <a:t/>
            </a:r>
            <a:br>
              <a:rPr lang="en-US" sz="1800" dirty="0"/>
            </a:br>
            <a:endParaRPr lang="en-US" sz="1800" dirty="0" smtClean="0"/>
          </a:p>
        </p:txBody>
      </p:sp>
      <p:pic>
        <p:nvPicPr>
          <p:cNvPr id="5" name="Picture 4" descr="ppheader1-"/>
          <p:cNvPicPr>
            <a:picLocks noChangeAspect="1" noChangeArrowheads="1"/>
          </p:cNvPicPr>
          <p:nvPr/>
        </p:nvPicPr>
        <p:blipFill>
          <a:blip r:embed="rId2" cstate="print"/>
          <a:srcRect/>
          <a:stretch>
            <a:fillRect/>
          </a:stretch>
        </p:blipFill>
        <p:spPr bwMode="auto">
          <a:xfrm>
            <a:off x="0" y="0"/>
            <a:ext cx="9144000" cy="7620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457200" y="752901"/>
            <a:ext cx="8229600" cy="914400"/>
          </a:xfrm>
        </p:spPr>
        <p:txBody>
          <a:bodyPr/>
          <a:lstStyle/>
          <a:p>
            <a:r>
              <a:rPr lang="en-US" sz="3600" b="1" dirty="0" smtClean="0">
                <a:latin typeface="Arial" pitchFamily="34" charset="0"/>
                <a:cs typeface="Arial" pitchFamily="34" charset="0"/>
              </a:rPr>
              <a:t>Telephone Interview (cont’d)</a:t>
            </a:r>
          </a:p>
        </p:txBody>
      </p:sp>
      <p:sp>
        <p:nvSpPr>
          <p:cNvPr id="3" name="Content Placeholder 2"/>
          <p:cNvSpPr>
            <a:spLocks noGrp="1"/>
          </p:cNvSpPr>
          <p:nvPr>
            <p:ph idx="1"/>
          </p:nvPr>
        </p:nvSpPr>
        <p:spPr>
          <a:xfrm>
            <a:off x="457200" y="1676400"/>
            <a:ext cx="8229600" cy="4419600"/>
          </a:xfrm>
        </p:spPr>
        <p:txBody>
          <a:bodyPr>
            <a:noAutofit/>
          </a:bodyPr>
          <a:lstStyle/>
          <a:p>
            <a:pPr marL="57150" indent="0">
              <a:buNone/>
            </a:pPr>
            <a:r>
              <a:rPr lang="en-US" sz="1800" dirty="0" smtClean="0">
                <a:latin typeface="Arial" pitchFamily="34" charset="0"/>
                <a:cs typeface="Arial" pitchFamily="34" charset="0"/>
              </a:rPr>
              <a:t>During the interview we will be asking questions pertaining to:</a:t>
            </a:r>
          </a:p>
          <a:p>
            <a:pPr marL="650875" lvl="1">
              <a:buFont typeface="Arial" pitchFamily="34" charset="0"/>
              <a:buChar char="•"/>
            </a:pPr>
            <a:r>
              <a:rPr lang="en-US" sz="1800" dirty="0" smtClean="0">
                <a:latin typeface="Arial" pitchFamily="34" charset="0"/>
                <a:cs typeface="Arial" pitchFamily="34" charset="0"/>
              </a:rPr>
              <a:t>Parties of interest</a:t>
            </a:r>
            <a:br>
              <a:rPr lang="en-US" sz="1800" dirty="0" smtClean="0">
                <a:latin typeface="Arial" pitchFamily="34" charset="0"/>
                <a:cs typeface="Arial" pitchFamily="34" charset="0"/>
              </a:rPr>
            </a:br>
            <a:r>
              <a:rPr lang="en-US" sz="2000" dirty="0" smtClean="0">
                <a:latin typeface="Arial" pitchFamily="34" charset="0"/>
                <a:cs typeface="Arial" pitchFamily="34" charset="0"/>
              </a:rPr>
              <a:t/>
            </a:r>
            <a:br>
              <a:rPr lang="en-US" sz="2000" dirty="0" smtClean="0">
                <a:latin typeface="Arial" pitchFamily="34" charset="0"/>
                <a:cs typeface="Arial" pitchFamily="34" charset="0"/>
              </a:rPr>
            </a:br>
            <a:r>
              <a:rPr lang="en-US" sz="2000" dirty="0" smtClean="0">
                <a:latin typeface="Arial" pitchFamily="34" charset="0"/>
                <a:cs typeface="Arial" pitchFamily="34" charset="0"/>
              </a:rPr>
              <a:t/>
            </a:r>
            <a:br>
              <a:rPr lang="en-US" sz="2000" dirty="0" smtClean="0">
                <a:latin typeface="Arial" pitchFamily="34" charset="0"/>
                <a:cs typeface="Arial" pitchFamily="34" charset="0"/>
              </a:rPr>
            </a:br>
            <a:r>
              <a:rPr lang="en-US" sz="2000" dirty="0" smtClean="0">
                <a:latin typeface="Arial" pitchFamily="34" charset="0"/>
                <a:cs typeface="Arial" pitchFamily="34" charset="0"/>
              </a:rPr>
              <a:t/>
            </a:r>
            <a:br>
              <a:rPr lang="en-US" sz="2000" dirty="0" smtClean="0">
                <a:latin typeface="Arial" pitchFamily="34" charset="0"/>
                <a:cs typeface="Arial" pitchFamily="34" charset="0"/>
              </a:rPr>
            </a:br>
            <a:r>
              <a:rPr lang="en-US" sz="2000" dirty="0" smtClean="0">
                <a:latin typeface="Arial" pitchFamily="34" charset="0"/>
                <a:cs typeface="Arial" pitchFamily="34" charset="0"/>
              </a:rPr>
              <a:t/>
            </a:r>
            <a:br>
              <a:rPr lang="en-US" sz="2000" dirty="0" smtClean="0">
                <a:latin typeface="Arial" pitchFamily="34" charset="0"/>
                <a:cs typeface="Arial" pitchFamily="34" charset="0"/>
              </a:rPr>
            </a:br>
            <a:r>
              <a:rPr lang="en-US" sz="2000" dirty="0" smtClean="0">
                <a:latin typeface="Arial" pitchFamily="34" charset="0"/>
                <a:cs typeface="Arial" pitchFamily="34" charset="0"/>
              </a:rPr>
              <a:t/>
            </a:r>
            <a:br>
              <a:rPr lang="en-US" sz="2000" dirty="0" smtClean="0">
                <a:latin typeface="Arial" pitchFamily="34" charset="0"/>
                <a:cs typeface="Arial" pitchFamily="34" charset="0"/>
              </a:rPr>
            </a:br>
            <a:r>
              <a:rPr lang="en-US" sz="2000" dirty="0" smtClean="0">
                <a:latin typeface="Arial" pitchFamily="34" charset="0"/>
                <a:cs typeface="Arial" pitchFamily="34" charset="0"/>
              </a:rPr>
              <a:t/>
            </a:r>
            <a:br>
              <a:rPr lang="en-US" sz="2000" dirty="0" smtClean="0">
                <a:latin typeface="Arial" pitchFamily="34" charset="0"/>
                <a:cs typeface="Arial" pitchFamily="34" charset="0"/>
              </a:rPr>
            </a:br>
            <a:r>
              <a:rPr lang="en-US" sz="2000" dirty="0" smtClean="0">
                <a:latin typeface="Arial" pitchFamily="34" charset="0"/>
                <a:cs typeface="Arial" pitchFamily="34" charset="0"/>
              </a:rPr>
              <a:t/>
            </a:r>
            <a:br>
              <a:rPr lang="en-US" sz="2000" dirty="0" smtClean="0">
                <a:latin typeface="Arial" pitchFamily="34" charset="0"/>
                <a:cs typeface="Arial" pitchFamily="34" charset="0"/>
              </a:rPr>
            </a:br>
            <a:endParaRPr lang="en-US" sz="2000" dirty="0" smtClean="0">
              <a:latin typeface="Arial" pitchFamily="34" charset="0"/>
              <a:cs typeface="Arial" pitchFamily="34" charset="0"/>
            </a:endParaRPr>
          </a:p>
          <a:p>
            <a:pPr marL="650875" lvl="1">
              <a:spcBef>
                <a:spcPts val="600"/>
              </a:spcBef>
              <a:buFont typeface="Arial" pitchFamily="34" charset="0"/>
              <a:buChar char="•"/>
            </a:pPr>
            <a:r>
              <a:rPr lang="en-US" sz="1800" dirty="0">
                <a:latin typeface="Arial" pitchFamily="34" charset="0"/>
                <a:cs typeface="Arial" pitchFamily="34" charset="0"/>
              </a:rPr>
              <a:t>The license type for which you have applied and your intent</a:t>
            </a:r>
          </a:p>
          <a:p>
            <a:pPr marL="650875" lvl="1">
              <a:spcBef>
                <a:spcPts val="600"/>
              </a:spcBef>
              <a:buFont typeface="Arial" pitchFamily="34" charset="0"/>
              <a:buChar char="•"/>
            </a:pPr>
            <a:r>
              <a:rPr lang="en-US" sz="1800" dirty="0">
                <a:latin typeface="Arial" pitchFamily="34" charset="0"/>
                <a:cs typeface="Arial" pitchFamily="34" charset="0"/>
              </a:rPr>
              <a:t>A description of your proposed location</a:t>
            </a:r>
          </a:p>
          <a:p>
            <a:pPr marL="650875" lvl="1">
              <a:spcBef>
                <a:spcPts val="600"/>
              </a:spcBef>
              <a:buFont typeface="Arial" pitchFamily="34" charset="0"/>
              <a:buChar char="•"/>
            </a:pPr>
            <a:r>
              <a:rPr lang="en-US" sz="1800" dirty="0">
                <a:latin typeface="Arial" pitchFamily="34" charset="0"/>
                <a:cs typeface="Arial" pitchFamily="34" charset="0"/>
              </a:rPr>
              <a:t>Whether you own, are leasing, or hope to lease the location</a:t>
            </a:r>
          </a:p>
          <a:p>
            <a:pPr marL="650875" lvl="1">
              <a:spcBef>
                <a:spcPts val="600"/>
              </a:spcBef>
              <a:buFont typeface="Arial" pitchFamily="34" charset="0"/>
              <a:buChar char="•"/>
            </a:pPr>
            <a:r>
              <a:rPr lang="en-US" sz="1800" dirty="0">
                <a:latin typeface="Arial" pitchFamily="34" charset="0"/>
                <a:cs typeface="Arial" pitchFamily="34" charset="0"/>
              </a:rPr>
              <a:t>Estimated total cost to open  </a:t>
            </a:r>
            <a:endParaRPr lang="en-US" sz="1800" dirty="0" smtClean="0">
              <a:latin typeface="Arial" pitchFamily="34" charset="0"/>
              <a:cs typeface="Arial" pitchFamily="34" charset="0"/>
            </a:endParaRPr>
          </a:p>
          <a:p>
            <a:pPr marL="650875" lvl="1">
              <a:buFont typeface="Arial" pitchFamily="34" charset="0"/>
              <a:buChar char="•"/>
            </a:pPr>
            <a:endParaRPr lang="en-US" sz="1800" dirty="0" smtClean="0"/>
          </a:p>
          <a:p>
            <a:pPr marL="365125" lvl="1" indent="0">
              <a:buNone/>
            </a:pPr>
            <a:r>
              <a:rPr lang="en-US" sz="1800" dirty="0"/>
              <a:t/>
            </a:r>
            <a:br>
              <a:rPr lang="en-US" sz="1800" dirty="0"/>
            </a:br>
            <a:endParaRPr lang="en-US" sz="1800" dirty="0" smtClean="0"/>
          </a:p>
        </p:txBody>
      </p:sp>
      <p:pic>
        <p:nvPicPr>
          <p:cNvPr id="1027" name="Picture 3"/>
          <p:cNvPicPr>
            <a:picLocks noChangeAspect="1" noChangeArrowheads="1"/>
          </p:cNvPicPr>
          <p:nvPr/>
        </p:nvPicPr>
        <p:blipFill>
          <a:blip r:embed="rId2" cstate="print"/>
          <a:srcRect l="11868" t="22917" r="12646" b="52082"/>
          <a:stretch>
            <a:fillRect/>
          </a:stretch>
        </p:blipFill>
        <p:spPr bwMode="auto">
          <a:xfrm>
            <a:off x="533400" y="2590800"/>
            <a:ext cx="8007348" cy="1981200"/>
          </a:xfrm>
          <a:prstGeom prst="rect">
            <a:avLst/>
          </a:prstGeom>
          <a:noFill/>
          <a:ln w="9525">
            <a:solidFill>
              <a:schemeClr val="bg1">
                <a:lumMod val="85000"/>
              </a:schemeClr>
            </a:solidFill>
            <a:miter lim="800000"/>
            <a:headEnd/>
            <a:tailEnd/>
          </a:ln>
        </p:spPr>
      </p:pic>
      <p:pic>
        <p:nvPicPr>
          <p:cNvPr id="5" name="Picture 4" descr="ppheader1-"/>
          <p:cNvPicPr>
            <a:picLocks noChangeAspect="1" noChangeArrowheads="1"/>
          </p:cNvPicPr>
          <p:nvPr/>
        </p:nvPicPr>
        <p:blipFill>
          <a:blip r:embed="rId3" cstate="print"/>
          <a:srcRect/>
          <a:stretch>
            <a:fillRect/>
          </a:stretch>
        </p:blipFill>
        <p:spPr bwMode="auto">
          <a:xfrm>
            <a:off x="0" y="0"/>
            <a:ext cx="9144000" cy="762000"/>
          </a:xfrm>
          <a:prstGeom prst="rect">
            <a:avLst/>
          </a:prstGeom>
          <a:noFill/>
        </p:spPr>
      </p:pic>
    </p:spTree>
    <p:extLst>
      <p:ext uri="{BB962C8B-B14F-4D97-AF65-F5344CB8AC3E}">
        <p14:creationId xmlns:p14="http://schemas.microsoft.com/office/powerpoint/2010/main" val="30188756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457200" y="762000"/>
            <a:ext cx="8229600" cy="914400"/>
          </a:xfrm>
        </p:spPr>
        <p:txBody>
          <a:bodyPr/>
          <a:lstStyle/>
          <a:p>
            <a:r>
              <a:rPr lang="en-US" sz="3600" b="1" dirty="0" smtClean="0">
                <a:latin typeface="Arial" pitchFamily="34" charset="0"/>
                <a:cs typeface="Arial" pitchFamily="34" charset="0"/>
              </a:rPr>
              <a:t>Telephone Interview (cont’d)</a:t>
            </a:r>
          </a:p>
        </p:txBody>
      </p:sp>
      <p:sp>
        <p:nvSpPr>
          <p:cNvPr id="3" name="Content Placeholder 2"/>
          <p:cNvSpPr>
            <a:spLocks noGrp="1"/>
          </p:cNvSpPr>
          <p:nvPr>
            <p:ph idx="1"/>
          </p:nvPr>
        </p:nvSpPr>
        <p:spPr>
          <a:xfrm>
            <a:off x="457200" y="1905000"/>
            <a:ext cx="8229600" cy="4724400"/>
          </a:xfrm>
        </p:spPr>
        <p:txBody>
          <a:bodyPr>
            <a:noAutofit/>
          </a:bodyPr>
          <a:lstStyle/>
          <a:p>
            <a:pPr marL="650875" lvl="1">
              <a:spcBef>
                <a:spcPts val="600"/>
              </a:spcBef>
              <a:buFont typeface="Arial" pitchFamily="34" charset="0"/>
              <a:buChar char="•"/>
            </a:pPr>
            <a:r>
              <a:rPr lang="en-US" sz="1800" dirty="0" smtClean="0">
                <a:latin typeface="Arial" pitchFamily="34" charset="0"/>
                <a:cs typeface="Arial" pitchFamily="34" charset="0"/>
              </a:rPr>
              <a:t>Source of funds to cover your estimated costs</a:t>
            </a:r>
            <a:r>
              <a:rPr lang="en-US" sz="2000" dirty="0" smtClean="0">
                <a:latin typeface="Arial" pitchFamily="34" charset="0"/>
                <a:cs typeface="Arial" pitchFamily="34" charset="0"/>
              </a:rPr>
              <a:t/>
            </a:r>
            <a:br>
              <a:rPr lang="en-US" sz="2000" dirty="0" smtClean="0">
                <a:latin typeface="Arial" pitchFamily="34" charset="0"/>
                <a:cs typeface="Arial" pitchFamily="34" charset="0"/>
              </a:rPr>
            </a:br>
            <a:endParaRPr lang="en-US" sz="2000" dirty="0" smtClean="0">
              <a:latin typeface="Arial" pitchFamily="34" charset="0"/>
              <a:cs typeface="Arial" pitchFamily="34" charset="0"/>
            </a:endParaRPr>
          </a:p>
          <a:p>
            <a:pPr marL="650875" lvl="1">
              <a:spcBef>
                <a:spcPts val="600"/>
              </a:spcBef>
              <a:buFont typeface="Arial" pitchFamily="34" charset="0"/>
              <a:buChar char="•"/>
            </a:pPr>
            <a:endParaRPr lang="en-US" sz="2000" dirty="0" smtClean="0">
              <a:latin typeface="Arial" pitchFamily="34" charset="0"/>
              <a:cs typeface="Arial" pitchFamily="34" charset="0"/>
            </a:endParaRPr>
          </a:p>
          <a:p>
            <a:pPr marL="650875" lvl="1">
              <a:spcBef>
                <a:spcPts val="600"/>
              </a:spcBef>
              <a:buFont typeface="Arial" pitchFamily="34" charset="0"/>
              <a:buChar char="•"/>
            </a:pPr>
            <a:endParaRPr lang="en-US" sz="2000" dirty="0" smtClean="0">
              <a:latin typeface="Arial" pitchFamily="34" charset="0"/>
              <a:cs typeface="Arial" pitchFamily="34" charset="0"/>
            </a:endParaRPr>
          </a:p>
          <a:p>
            <a:pPr marL="650875" lvl="1">
              <a:spcBef>
                <a:spcPts val="600"/>
              </a:spcBef>
              <a:buFont typeface="Arial" pitchFamily="34" charset="0"/>
              <a:buChar char="•"/>
            </a:pPr>
            <a:endParaRPr lang="en-US" sz="2000" dirty="0" smtClean="0">
              <a:latin typeface="Arial" pitchFamily="34" charset="0"/>
              <a:cs typeface="Arial" pitchFamily="34" charset="0"/>
            </a:endParaRPr>
          </a:p>
          <a:p>
            <a:pPr marL="650875" lvl="1">
              <a:spcBef>
                <a:spcPts val="600"/>
              </a:spcBef>
              <a:buFont typeface="Arial" pitchFamily="34" charset="0"/>
              <a:buChar char="•"/>
            </a:pPr>
            <a:endParaRPr lang="en-US" sz="2000" dirty="0" smtClean="0">
              <a:latin typeface="Arial" pitchFamily="34" charset="0"/>
              <a:cs typeface="Arial" pitchFamily="34" charset="0"/>
            </a:endParaRPr>
          </a:p>
          <a:p>
            <a:pPr marL="650875" lvl="1">
              <a:spcBef>
                <a:spcPts val="600"/>
              </a:spcBef>
              <a:buFont typeface="Arial" pitchFamily="34" charset="0"/>
              <a:buChar char="•"/>
            </a:pPr>
            <a:endParaRPr lang="en-US" sz="2000" dirty="0" smtClean="0">
              <a:latin typeface="Arial" pitchFamily="34" charset="0"/>
              <a:cs typeface="Arial" pitchFamily="34" charset="0"/>
            </a:endParaRPr>
          </a:p>
          <a:p>
            <a:pPr marL="650875" lvl="1">
              <a:spcBef>
                <a:spcPts val="0"/>
              </a:spcBef>
              <a:buFont typeface="Arial" pitchFamily="34" charset="0"/>
              <a:buChar char="•"/>
            </a:pPr>
            <a:r>
              <a:rPr lang="en-US" sz="1800" dirty="0" smtClean="0">
                <a:latin typeface="Arial" pitchFamily="34" charset="0"/>
                <a:cs typeface="Arial" pitchFamily="34" charset="0"/>
              </a:rPr>
              <a:t>Financier information</a:t>
            </a:r>
          </a:p>
        </p:txBody>
      </p:sp>
      <p:pic>
        <p:nvPicPr>
          <p:cNvPr id="2050" name="Picture 2"/>
          <p:cNvPicPr>
            <a:picLocks noChangeAspect="1" noChangeArrowheads="1"/>
          </p:cNvPicPr>
          <p:nvPr/>
        </p:nvPicPr>
        <p:blipFill>
          <a:blip r:embed="rId2" cstate="print"/>
          <a:srcRect l="13230" t="45833" r="16731" b="34375"/>
          <a:stretch>
            <a:fillRect/>
          </a:stretch>
        </p:blipFill>
        <p:spPr bwMode="auto">
          <a:xfrm>
            <a:off x="731520" y="2590800"/>
            <a:ext cx="7680960" cy="1621536"/>
          </a:xfrm>
          <a:prstGeom prst="rect">
            <a:avLst/>
          </a:prstGeom>
          <a:noFill/>
          <a:ln w="3175">
            <a:solidFill>
              <a:schemeClr val="tx1"/>
            </a:solidFill>
            <a:miter lim="800000"/>
            <a:headEnd/>
            <a:tailEnd/>
          </a:ln>
        </p:spPr>
      </p:pic>
      <p:pic>
        <p:nvPicPr>
          <p:cNvPr id="2052" name="Picture 4"/>
          <p:cNvPicPr>
            <a:picLocks noChangeAspect="1" noChangeArrowheads="1"/>
          </p:cNvPicPr>
          <p:nvPr/>
        </p:nvPicPr>
        <p:blipFill>
          <a:blip r:embed="rId3" cstate="print"/>
          <a:srcRect l="14008" t="55209" r="16731" b="30208"/>
          <a:stretch>
            <a:fillRect/>
          </a:stretch>
        </p:blipFill>
        <p:spPr bwMode="auto">
          <a:xfrm>
            <a:off x="731520" y="4953000"/>
            <a:ext cx="7680960" cy="1208243"/>
          </a:xfrm>
          <a:prstGeom prst="rect">
            <a:avLst/>
          </a:prstGeom>
          <a:noFill/>
          <a:ln w="3175">
            <a:solidFill>
              <a:schemeClr val="tx1"/>
            </a:solidFill>
            <a:miter lim="800000"/>
            <a:headEnd/>
            <a:tailEnd/>
          </a:ln>
        </p:spPr>
      </p:pic>
      <p:pic>
        <p:nvPicPr>
          <p:cNvPr id="6" name="Picture 5" descr="ppheader1-"/>
          <p:cNvPicPr>
            <a:picLocks noChangeAspect="1" noChangeArrowheads="1"/>
          </p:cNvPicPr>
          <p:nvPr/>
        </p:nvPicPr>
        <p:blipFill>
          <a:blip r:embed="rId4" cstate="print"/>
          <a:srcRect/>
          <a:stretch>
            <a:fillRect/>
          </a:stretch>
        </p:blipFill>
        <p:spPr bwMode="auto">
          <a:xfrm>
            <a:off x="0" y="0"/>
            <a:ext cx="9144000" cy="7620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p:cNvSpPr>
          <p:nvPr>
            <p:ph type="title"/>
          </p:nvPr>
        </p:nvSpPr>
        <p:spPr>
          <a:xfrm>
            <a:off x="457200" y="762000"/>
            <a:ext cx="8229600" cy="914400"/>
          </a:xfrm>
        </p:spPr>
        <p:txBody>
          <a:bodyPr/>
          <a:lstStyle/>
          <a:p>
            <a:r>
              <a:rPr lang="en-US" sz="3600" b="1" dirty="0" smtClean="0">
                <a:latin typeface="Arial" pitchFamily="34" charset="0"/>
                <a:cs typeface="Arial" pitchFamily="34" charset="0"/>
              </a:rPr>
              <a:t>Following the Interview</a:t>
            </a:r>
          </a:p>
        </p:txBody>
      </p:sp>
      <p:sp>
        <p:nvSpPr>
          <p:cNvPr id="50179" name="Rectangle 3"/>
          <p:cNvSpPr>
            <a:spLocks noGrp="1"/>
          </p:cNvSpPr>
          <p:nvPr>
            <p:ph type="body" idx="1"/>
          </p:nvPr>
        </p:nvSpPr>
        <p:spPr>
          <a:xfrm>
            <a:off x="304800" y="1600200"/>
            <a:ext cx="8534400" cy="5029200"/>
          </a:xfrm>
        </p:spPr>
        <p:txBody>
          <a:bodyPr/>
          <a:lstStyle/>
          <a:p>
            <a:pPr marL="0">
              <a:lnSpc>
                <a:spcPct val="90000"/>
              </a:lnSpc>
              <a:buNone/>
            </a:pPr>
            <a:r>
              <a:rPr lang="en-US" sz="1800" dirty="0" smtClean="0">
                <a:latin typeface="Arial" pitchFamily="34" charset="0"/>
                <a:cs typeface="Arial" pitchFamily="34" charset="0"/>
              </a:rPr>
              <a:t>Your investigator will notify the Local Authority of your marijuana application and they will have 20 days to:</a:t>
            </a:r>
          </a:p>
          <a:p>
            <a:pPr lvl="1">
              <a:lnSpc>
                <a:spcPct val="90000"/>
              </a:lnSpc>
              <a:buFont typeface="Arial" pitchFamily="34" charset="0"/>
              <a:buChar char="•"/>
            </a:pPr>
            <a:r>
              <a:rPr lang="en-US" sz="1800" dirty="0" smtClean="0">
                <a:latin typeface="Arial" pitchFamily="34" charset="0"/>
                <a:cs typeface="Arial" pitchFamily="34" charset="0"/>
              </a:rPr>
              <a:t>Approve</a:t>
            </a:r>
          </a:p>
          <a:p>
            <a:pPr lvl="1">
              <a:lnSpc>
                <a:spcPct val="90000"/>
              </a:lnSpc>
              <a:buFont typeface="Arial" pitchFamily="34" charset="0"/>
              <a:buChar char="•"/>
            </a:pPr>
            <a:r>
              <a:rPr lang="en-US" sz="1800" dirty="0" smtClean="0">
                <a:latin typeface="Arial" pitchFamily="34" charset="0"/>
                <a:cs typeface="Arial" pitchFamily="34" charset="0"/>
              </a:rPr>
              <a:t>Object </a:t>
            </a:r>
          </a:p>
          <a:p>
            <a:pPr lvl="1">
              <a:lnSpc>
                <a:spcPct val="90000"/>
              </a:lnSpc>
              <a:buFont typeface="Arial" pitchFamily="34" charset="0"/>
              <a:buChar char="•"/>
            </a:pPr>
            <a:r>
              <a:rPr lang="en-US" sz="1800" dirty="0" smtClean="0">
                <a:latin typeface="Arial" pitchFamily="34" charset="0"/>
                <a:cs typeface="Arial" pitchFamily="34" charset="0"/>
              </a:rPr>
              <a:t>Not Respond</a:t>
            </a:r>
          </a:p>
          <a:p>
            <a:pPr lvl="1">
              <a:lnSpc>
                <a:spcPct val="90000"/>
              </a:lnSpc>
              <a:spcBef>
                <a:spcPts val="0"/>
              </a:spcBef>
              <a:spcAft>
                <a:spcPts val="1200"/>
              </a:spcAft>
              <a:buFont typeface="Arial" pitchFamily="34" charset="0"/>
              <a:buChar char="•"/>
            </a:pPr>
            <a:r>
              <a:rPr lang="en-US" sz="1800" dirty="0" smtClean="0">
                <a:latin typeface="Arial" pitchFamily="34" charset="0"/>
                <a:cs typeface="Arial" pitchFamily="34" charset="0"/>
              </a:rPr>
              <a:t>Ask for additional time to review</a:t>
            </a:r>
            <a:br>
              <a:rPr lang="en-US" sz="1800" dirty="0" smtClean="0">
                <a:latin typeface="Arial" pitchFamily="34" charset="0"/>
                <a:cs typeface="Arial" pitchFamily="34" charset="0"/>
              </a:rPr>
            </a:br>
            <a:endParaRPr lang="en-US" sz="1800" dirty="0" smtClean="0">
              <a:latin typeface="Arial" pitchFamily="34" charset="0"/>
              <a:cs typeface="Arial" pitchFamily="34" charset="0"/>
            </a:endParaRPr>
          </a:p>
          <a:p>
            <a:pPr marL="0">
              <a:lnSpc>
                <a:spcPct val="90000"/>
              </a:lnSpc>
              <a:spcBef>
                <a:spcPts val="0"/>
              </a:spcBef>
              <a:spcAft>
                <a:spcPts val="1200"/>
              </a:spcAft>
              <a:buNone/>
            </a:pPr>
            <a:r>
              <a:rPr lang="en-US" sz="1800" dirty="0" smtClean="0">
                <a:latin typeface="Arial" pitchFamily="34" charset="0"/>
                <a:cs typeface="Arial" pitchFamily="34" charset="0"/>
              </a:rPr>
              <a:t>Your licensing investigator will follow-up with you 14 days after your telephone interview to answer any questions and check the status of  document completion</a:t>
            </a:r>
            <a:br>
              <a:rPr lang="en-US" sz="1800" dirty="0" smtClean="0">
                <a:latin typeface="Arial" pitchFamily="34" charset="0"/>
                <a:cs typeface="Arial" pitchFamily="34" charset="0"/>
              </a:rPr>
            </a:br>
            <a:endParaRPr lang="en-US" sz="1800" dirty="0" smtClean="0">
              <a:latin typeface="Arial" pitchFamily="34" charset="0"/>
              <a:cs typeface="Arial" pitchFamily="34" charset="0"/>
            </a:endParaRPr>
          </a:p>
          <a:p>
            <a:pPr marL="0">
              <a:lnSpc>
                <a:spcPct val="90000"/>
              </a:lnSpc>
              <a:buNone/>
            </a:pPr>
            <a:r>
              <a:rPr lang="en-US" sz="1800" dirty="0" smtClean="0">
                <a:latin typeface="Arial" pitchFamily="34" charset="0"/>
                <a:cs typeface="Arial" pitchFamily="34" charset="0"/>
              </a:rPr>
              <a:t>If for any reason you determine that your chosen location will not work, we will:</a:t>
            </a:r>
          </a:p>
          <a:p>
            <a:pPr marL="800100" lvl="2">
              <a:lnSpc>
                <a:spcPct val="90000"/>
              </a:lnSpc>
              <a:buFont typeface="Arial" pitchFamily="34" charset="0"/>
              <a:buChar char="•"/>
            </a:pPr>
            <a:r>
              <a:rPr lang="en-US" sz="1800" dirty="0" smtClean="0">
                <a:latin typeface="Arial" pitchFamily="34" charset="0"/>
                <a:cs typeface="Arial" pitchFamily="34" charset="0"/>
              </a:rPr>
              <a:t>Put your application on hold</a:t>
            </a:r>
          </a:p>
          <a:p>
            <a:pPr marL="800100" lvl="2">
              <a:lnSpc>
                <a:spcPct val="90000"/>
              </a:lnSpc>
              <a:buFont typeface="Arial" pitchFamily="34" charset="0"/>
              <a:buChar char="•"/>
            </a:pPr>
            <a:r>
              <a:rPr lang="en-US" sz="1800" dirty="0" smtClean="0">
                <a:latin typeface="Arial" pitchFamily="34" charset="0"/>
                <a:cs typeface="Arial" pitchFamily="34" charset="0"/>
              </a:rPr>
              <a:t>Allow you time to find a new location</a:t>
            </a:r>
          </a:p>
          <a:p>
            <a:pPr marL="800100" lvl="2">
              <a:lnSpc>
                <a:spcPct val="90000"/>
              </a:lnSpc>
              <a:buFont typeface="Arial" pitchFamily="34" charset="0"/>
              <a:buChar char="•"/>
            </a:pPr>
            <a:r>
              <a:rPr lang="en-US" sz="1800" dirty="0" smtClean="0">
                <a:latin typeface="Arial" pitchFamily="34" charset="0"/>
                <a:cs typeface="Arial" pitchFamily="34" charset="0"/>
              </a:rPr>
              <a:t>Start the process again once you have located another property</a:t>
            </a:r>
          </a:p>
          <a:p>
            <a:pPr marL="800100" lvl="2">
              <a:lnSpc>
                <a:spcPct val="90000"/>
              </a:lnSpc>
              <a:buFont typeface="Arial" pitchFamily="34" charset="0"/>
              <a:buChar char="•"/>
            </a:pPr>
            <a:r>
              <a:rPr lang="en-US" sz="1800" dirty="0">
                <a:latin typeface="Arial" pitchFamily="34" charset="0"/>
                <a:cs typeface="Arial" pitchFamily="34" charset="0"/>
              </a:rPr>
              <a:t>R</a:t>
            </a:r>
            <a:r>
              <a:rPr lang="en-US" sz="1800" dirty="0" smtClean="0">
                <a:latin typeface="Arial" pitchFamily="34" charset="0"/>
                <a:cs typeface="Arial" pitchFamily="34" charset="0"/>
              </a:rPr>
              <a:t>etailers that have been chosen for the lottery will be able to move their location within the awarded area</a:t>
            </a:r>
          </a:p>
        </p:txBody>
      </p:sp>
      <p:pic>
        <p:nvPicPr>
          <p:cNvPr id="4" name="Picture 3" descr="ppheader1-"/>
          <p:cNvPicPr>
            <a:picLocks noChangeAspect="1" noChangeArrowheads="1"/>
          </p:cNvPicPr>
          <p:nvPr/>
        </p:nvPicPr>
        <p:blipFill>
          <a:blip r:embed="rId2" cstate="print"/>
          <a:srcRect/>
          <a:stretch>
            <a:fillRect/>
          </a:stretch>
        </p:blipFill>
        <p:spPr bwMode="auto">
          <a:xfrm>
            <a:off x="0" y="0"/>
            <a:ext cx="9144000" cy="7620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p:cNvSpPr>
          <p:nvPr>
            <p:ph type="title"/>
          </p:nvPr>
        </p:nvSpPr>
        <p:spPr>
          <a:xfrm>
            <a:off x="457200" y="762000"/>
            <a:ext cx="8229600" cy="1143000"/>
          </a:xfrm>
        </p:spPr>
        <p:txBody>
          <a:bodyPr/>
          <a:lstStyle/>
          <a:p>
            <a:r>
              <a:rPr lang="en-US" sz="3600" b="1" dirty="0" smtClean="0">
                <a:latin typeface="Arial" pitchFamily="34" charset="0"/>
                <a:cs typeface="Arial" pitchFamily="34" charset="0"/>
              </a:rPr>
              <a:t>Request for Documents</a:t>
            </a:r>
          </a:p>
        </p:txBody>
      </p:sp>
      <p:sp>
        <p:nvSpPr>
          <p:cNvPr id="50179" name="Rectangle 3"/>
          <p:cNvSpPr>
            <a:spLocks noGrp="1"/>
          </p:cNvSpPr>
          <p:nvPr>
            <p:ph type="body" idx="1"/>
          </p:nvPr>
        </p:nvSpPr>
        <p:spPr>
          <a:xfrm>
            <a:off x="609600" y="2209800"/>
            <a:ext cx="7924800" cy="2971800"/>
          </a:xfrm>
        </p:spPr>
        <p:txBody>
          <a:bodyPr/>
          <a:lstStyle/>
          <a:p>
            <a:pPr>
              <a:lnSpc>
                <a:spcPct val="90000"/>
              </a:lnSpc>
              <a:spcBef>
                <a:spcPts val="0"/>
              </a:spcBef>
              <a:spcAft>
                <a:spcPts val="1200"/>
              </a:spcAft>
            </a:pPr>
            <a:r>
              <a:rPr lang="en-US" sz="2000" dirty="0" smtClean="0">
                <a:latin typeface="Arial" pitchFamily="34" charset="0"/>
                <a:cs typeface="Arial" pitchFamily="34" charset="0"/>
              </a:rPr>
              <a:t>Your investigator will prepare a Request for Documents letter tailored to your specific application</a:t>
            </a:r>
          </a:p>
          <a:p>
            <a:pPr>
              <a:lnSpc>
                <a:spcPct val="90000"/>
              </a:lnSpc>
            </a:pPr>
            <a:r>
              <a:rPr lang="en-US" sz="2000" dirty="0" smtClean="0">
                <a:latin typeface="Arial" pitchFamily="34" charset="0"/>
                <a:cs typeface="Arial" pitchFamily="34" charset="0"/>
              </a:rPr>
              <a:t>Your investigator will email you the Request for Documents, which will outline:</a:t>
            </a:r>
          </a:p>
          <a:p>
            <a:pPr marL="971550" lvl="1" indent="-342900">
              <a:lnSpc>
                <a:spcPct val="90000"/>
              </a:lnSpc>
              <a:buFont typeface="Wingdings" pitchFamily="2" charset="2"/>
              <a:buChar char="§"/>
            </a:pPr>
            <a:r>
              <a:rPr lang="en-US" sz="2000" dirty="0" smtClean="0">
                <a:latin typeface="Arial" pitchFamily="34" charset="0"/>
                <a:cs typeface="Arial" pitchFamily="34" charset="0"/>
              </a:rPr>
              <a:t>All forms to be completed by the applying entity</a:t>
            </a:r>
          </a:p>
          <a:p>
            <a:pPr marL="971550" lvl="1" indent="-342900">
              <a:lnSpc>
                <a:spcPct val="90000"/>
              </a:lnSpc>
              <a:buFont typeface="Wingdings" pitchFamily="2" charset="2"/>
              <a:buChar char="§"/>
            </a:pPr>
            <a:r>
              <a:rPr lang="en-US" sz="2000" dirty="0" smtClean="0">
                <a:latin typeface="Arial" pitchFamily="34" charset="0"/>
                <a:cs typeface="Arial" pitchFamily="34" charset="0"/>
              </a:rPr>
              <a:t>All forms to be completed by each required individual</a:t>
            </a:r>
          </a:p>
          <a:p>
            <a:pPr marL="971550" lvl="1" indent="-342900">
              <a:lnSpc>
                <a:spcPct val="90000"/>
              </a:lnSpc>
              <a:buFont typeface="Wingdings" pitchFamily="2" charset="2"/>
              <a:buChar char="§"/>
            </a:pPr>
            <a:r>
              <a:rPr lang="en-US" sz="2000" dirty="0" smtClean="0">
                <a:latin typeface="Arial" pitchFamily="34" charset="0"/>
                <a:cs typeface="Arial" pitchFamily="34" charset="0"/>
              </a:rPr>
              <a:t>All tasks to be completed prior to final review</a:t>
            </a:r>
          </a:p>
          <a:p>
            <a:pPr>
              <a:lnSpc>
                <a:spcPct val="90000"/>
              </a:lnSpc>
            </a:pPr>
            <a:endParaRPr lang="en-US" sz="1800" dirty="0" smtClean="0"/>
          </a:p>
          <a:p>
            <a:pPr>
              <a:lnSpc>
                <a:spcPct val="90000"/>
              </a:lnSpc>
              <a:buFont typeface="Arial" charset="0"/>
              <a:buNone/>
            </a:pPr>
            <a:endParaRPr lang="en-US" sz="1200" dirty="0" smtClean="0">
              <a:solidFill>
                <a:schemeClr val="accent2"/>
              </a:solidFill>
            </a:endParaRPr>
          </a:p>
        </p:txBody>
      </p:sp>
      <p:pic>
        <p:nvPicPr>
          <p:cNvPr id="4" name="Picture 3" descr="ppheader1-"/>
          <p:cNvPicPr>
            <a:picLocks noChangeAspect="1" noChangeArrowheads="1"/>
          </p:cNvPicPr>
          <p:nvPr/>
        </p:nvPicPr>
        <p:blipFill>
          <a:blip r:embed="rId2" cstate="print"/>
          <a:srcRect/>
          <a:stretch>
            <a:fillRect/>
          </a:stretch>
        </p:blipFill>
        <p:spPr bwMode="auto">
          <a:xfrm>
            <a:off x="0" y="0"/>
            <a:ext cx="9144000" cy="762000"/>
          </a:xfrm>
          <a:prstGeom prst="rect">
            <a:avLst/>
          </a:prstGeom>
          <a:noFill/>
        </p:spPr>
      </p:pic>
    </p:spTree>
    <p:extLst>
      <p:ext uri="{BB962C8B-B14F-4D97-AF65-F5344CB8AC3E}">
        <p14:creationId xmlns:p14="http://schemas.microsoft.com/office/powerpoint/2010/main" val="5358286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p:cNvSpPr>
          <p:nvPr>
            <p:ph type="title"/>
          </p:nvPr>
        </p:nvSpPr>
        <p:spPr>
          <a:xfrm>
            <a:off x="457200" y="762000"/>
            <a:ext cx="8229600" cy="1143000"/>
          </a:xfrm>
        </p:spPr>
        <p:txBody>
          <a:bodyPr/>
          <a:lstStyle/>
          <a:p>
            <a:r>
              <a:rPr lang="en-US" sz="3600" b="1" dirty="0" smtClean="0">
                <a:latin typeface="Arial" pitchFamily="34" charset="0"/>
                <a:cs typeface="Arial" pitchFamily="34" charset="0"/>
              </a:rPr>
              <a:t>Request for </a:t>
            </a:r>
            <a:r>
              <a:rPr lang="en-US" sz="3600" b="1" dirty="0">
                <a:latin typeface="Arial" pitchFamily="34" charset="0"/>
                <a:cs typeface="Arial" pitchFamily="34" charset="0"/>
              </a:rPr>
              <a:t>Documents (cont’d)</a:t>
            </a:r>
            <a:endParaRPr lang="en-US" sz="3600" b="1" dirty="0" smtClean="0">
              <a:latin typeface="Arial" pitchFamily="34" charset="0"/>
              <a:cs typeface="Arial" pitchFamily="34" charset="0"/>
            </a:endParaRPr>
          </a:p>
        </p:txBody>
      </p:sp>
      <p:sp>
        <p:nvSpPr>
          <p:cNvPr id="50179" name="Rectangle 3"/>
          <p:cNvSpPr>
            <a:spLocks noGrp="1"/>
          </p:cNvSpPr>
          <p:nvPr>
            <p:ph type="body" idx="1"/>
          </p:nvPr>
        </p:nvSpPr>
        <p:spPr>
          <a:xfrm>
            <a:off x="914400" y="1981200"/>
            <a:ext cx="7391400" cy="4038600"/>
          </a:xfrm>
        </p:spPr>
        <p:txBody>
          <a:bodyPr/>
          <a:lstStyle/>
          <a:p>
            <a:pPr marL="347472">
              <a:lnSpc>
                <a:spcPct val="90000"/>
              </a:lnSpc>
              <a:spcBef>
                <a:spcPts val="0"/>
              </a:spcBef>
              <a:spcAft>
                <a:spcPts val="1200"/>
              </a:spcAft>
            </a:pPr>
            <a:r>
              <a:rPr lang="en-US" sz="2000" dirty="0" smtClean="0">
                <a:latin typeface="Arial" pitchFamily="34" charset="0"/>
                <a:cs typeface="Arial" pitchFamily="34" charset="0"/>
              </a:rPr>
              <a:t>Shortly after you receive the request for documents, your investigator will prepare custom electronic envelopes that will be sent to each party of interest involved with your application through DocuSign</a:t>
            </a:r>
          </a:p>
          <a:p>
            <a:pPr marL="347472">
              <a:lnSpc>
                <a:spcPct val="90000"/>
              </a:lnSpc>
              <a:spcBef>
                <a:spcPts val="0"/>
              </a:spcBef>
              <a:spcAft>
                <a:spcPts val="1200"/>
              </a:spcAft>
            </a:pPr>
            <a:r>
              <a:rPr lang="en-US" sz="2000" dirty="0" smtClean="0">
                <a:latin typeface="Arial" pitchFamily="34" charset="0"/>
                <a:cs typeface="Arial" pitchFamily="34" charset="0"/>
              </a:rPr>
              <a:t>Each person will be required to complete this packet online and submit it back to your assigned investigator</a:t>
            </a:r>
          </a:p>
          <a:p>
            <a:pPr marL="347472">
              <a:lnSpc>
                <a:spcPct val="90000"/>
              </a:lnSpc>
              <a:spcBef>
                <a:spcPts val="0"/>
              </a:spcBef>
              <a:spcAft>
                <a:spcPts val="1200"/>
              </a:spcAft>
            </a:pPr>
            <a:r>
              <a:rPr lang="en-US" sz="2000" dirty="0" smtClean="0">
                <a:latin typeface="Arial" pitchFamily="34" charset="0"/>
                <a:cs typeface="Arial" pitchFamily="34" charset="0"/>
              </a:rPr>
              <a:t>We will typically allow 30 days for completion of the DocuSign envelope</a:t>
            </a:r>
          </a:p>
          <a:p>
            <a:pPr marL="347472">
              <a:lnSpc>
                <a:spcPct val="90000"/>
              </a:lnSpc>
              <a:spcBef>
                <a:spcPts val="0"/>
              </a:spcBef>
              <a:spcAft>
                <a:spcPts val="1200"/>
              </a:spcAft>
            </a:pPr>
            <a:r>
              <a:rPr lang="en-US" sz="2000" dirty="0" smtClean="0">
                <a:latin typeface="Arial" pitchFamily="34" charset="0"/>
                <a:cs typeface="Arial" pitchFamily="34" charset="0"/>
              </a:rPr>
              <a:t>Additional time may be provided if needed</a:t>
            </a:r>
            <a:endParaRPr lang="en-US" sz="1200" dirty="0" smtClean="0">
              <a:solidFill>
                <a:schemeClr val="accent2"/>
              </a:solidFill>
              <a:latin typeface="Arial" pitchFamily="34" charset="0"/>
              <a:cs typeface="Arial" pitchFamily="34" charset="0"/>
            </a:endParaRPr>
          </a:p>
        </p:txBody>
      </p:sp>
      <p:pic>
        <p:nvPicPr>
          <p:cNvPr id="4" name="Picture 3" descr="ppheader1-"/>
          <p:cNvPicPr>
            <a:picLocks noChangeAspect="1" noChangeArrowheads="1"/>
          </p:cNvPicPr>
          <p:nvPr/>
        </p:nvPicPr>
        <p:blipFill>
          <a:blip r:embed="rId2" cstate="print"/>
          <a:srcRect/>
          <a:stretch>
            <a:fillRect/>
          </a:stretch>
        </p:blipFill>
        <p:spPr bwMode="auto">
          <a:xfrm>
            <a:off x="0" y="0"/>
            <a:ext cx="9144000" cy="7620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457200" y="762000"/>
            <a:ext cx="8229600" cy="914400"/>
          </a:xfrm>
        </p:spPr>
        <p:txBody>
          <a:bodyPr/>
          <a:lstStyle/>
          <a:p>
            <a:r>
              <a:rPr lang="en-US" sz="3600" b="1" dirty="0">
                <a:latin typeface="Arial" pitchFamily="34" charset="0"/>
                <a:cs typeface="Arial" pitchFamily="34" charset="0"/>
              </a:rPr>
              <a:t>Questions?</a:t>
            </a:r>
            <a:endParaRPr lang="en-US" sz="3600" b="1" dirty="0" smtClean="0">
              <a:latin typeface="Arial" pitchFamily="34" charset="0"/>
              <a:cs typeface="Arial" pitchFamily="34" charset="0"/>
            </a:endParaRPr>
          </a:p>
        </p:txBody>
      </p:sp>
      <p:sp>
        <p:nvSpPr>
          <p:cNvPr id="3" name="Content Placeholder 2"/>
          <p:cNvSpPr>
            <a:spLocks noGrp="1"/>
          </p:cNvSpPr>
          <p:nvPr>
            <p:ph idx="1"/>
          </p:nvPr>
        </p:nvSpPr>
        <p:spPr>
          <a:xfrm>
            <a:off x="457200" y="2438400"/>
            <a:ext cx="8229600" cy="1905000"/>
          </a:xfrm>
        </p:spPr>
        <p:txBody>
          <a:bodyPr>
            <a:normAutofit/>
          </a:bodyPr>
          <a:lstStyle/>
          <a:p>
            <a:pPr marL="0" indent="0">
              <a:buNone/>
            </a:pPr>
            <a:r>
              <a:rPr lang="en-US" dirty="0">
                <a:latin typeface="Arial" pitchFamily="34" charset="0"/>
                <a:cs typeface="Arial" pitchFamily="34" charset="0"/>
              </a:rPr>
              <a:t>10 minutes available for questions related to the Initial Interview and Request for Documents</a:t>
            </a:r>
          </a:p>
          <a:p>
            <a:pPr lvl="1">
              <a:lnSpc>
                <a:spcPct val="80000"/>
              </a:lnSpc>
              <a:buFont typeface="Arial" charset="0"/>
              <a:buNone/>
            </a:pPr>
            <a:endParaRPr lang="en-US" sz="1800" dirty="0" smtClean="0"/>
          </a:p>
        </p:txBody>
      </p:sp>
      <p:pic>
        <p:nvPicPr>
          <p:cNvPr id="4" name="Picture 3" descr="ppheader1-"/>
          <p:cNvPicPr>
            <a:picLocks noChangeAspect="1" noChangeArrowheads="1"/>
          </p:cNvPicPr>
          <p:nvPr/>
        </p:nvPicPr>
        <p:blipFill>
          <a:blip r:embed="rId2" cstate="print"/>
          <a:srcRect/>
          <a:stretch>
            <a:fillRect/>
          </a:stretch>
        </p:blipFill>
        <p:spPr bwMode="auto">
          <a:xfrm>
            <a:off x="0" y="0"/>
            <a:ext cx="9144000" cy="762000"/>
          </a:xfrm>
          <a:prstGeom prst="rect">
            <a:avLst/>
          </a:prstGeom>
          <a:noFill/>
        </p:spPr>
      </p:pic>
    </p:spTree>
    <p:extLst>
      <p:ext uri="{BB962C8B-B14F-4D97-AF65-F5344CB8AC3E}">
        <p14:creationId xmlns:p14="http://schemas.microsoft.com/office/powerpoint/2010/main" val="16406643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457200" y="762000"/>
            <a:ext cx="8229600" cy="914400"/>
          </a:xfrm>
        </p:spPr>
        <p:txBody>
          <a:bodyPr/>
          <a:lstStyle/>
          <a:p>
            <a:r>
              <a:rPr lang="en-US" sz="3600" b="1" dirty="0" smtClean="0">
                <a:latin typeface="Arial" pitchFamily="34" charset="0"/>
                <a:cs typeface="Arial" pitchFamily="34" charset="0"/>
              </a:rPr>
              <a:t>DocuSign</a:t>
            </a:r>
          </a:p>
        </p:txBody>
      </p:sp>
      <p:sp>
        <p:nvSpPr>
          <p:cNvPr id="3" name="Content Placeholder 2"/>
          <p:cNvSpPr>
            <a:spLocks noGrp="1"/>
          </p:cNvSpPr>
          <p:nvPr>
            <p:ph idx="1"/>
          </p:nvPr>
        </p:nvSpPr>
        <p:spPr>
          <a:xfrm>
            <a:off x="457200" y="1828800"/>
            <a:ext cx="8229600" cy="4267200"/>
          </a:xfrm>
        </p:spPr>
        <p:txBody>
          <a:bodyPr>
            <a:normAutofit fontScale="77500" lnSpcReduction="20000"/>
          </a:bodyPr>
          <a:lstStyle/>
          <a:p>
            <a:pPr marL="0" indent="0">
              <a:lnSpc>
                <a:spcPct val="110000"/>
              </a:lnSpc>
              <a:buFont typeface="Arial" charset="0"/>
              <a:buNone/>
            </a:pPr>
            <a:r>
              <a:rPr lang="en-US" sz="2300" dirty="0" smtClean="0">
                <a:latin typeface="Arial" pitchFamily="34" charset="0"/>
                <a:cs typeface="Arial" pitchFamily="34" charset="0"/>
              </a:rPr>
              <a:t>DocuSign is a secure way for you to complete, sign, and submit required forms online:  </a:t>
            </a:r>
          </a:p>
          <a:p>
            <a:pPr lvl="1">
              <a:lnSpc>
                <a:spcPct val="110000"/>
              </a:lnSpc>
              <a:spcBef>
                <a:spcPts val="1200"/>
              </a:spcBef>
              <a:buFont typeface="Arial" pitchFamily="34" charset="0"/>
              <a:buChar char="•"/>
            </a:pPr>
            <a:r>
              <a:rPr lang="en-US" sz="2300" dirty="0" smtClean="0">
                <a:latin typeface="Arial" pitchFamily="34" charset="0"/>
                <a:cs typeface="Arial" pitchFamily="34" charset="0"/>
              </a:rPr>
              <a:t>You can attach electronic copies of requested documents such as a lease agreement, bank statements, etc. </a:t>
            </a:r>
          </a:p>
          <a:p>
            <a:pPr lvl="1">
              <a:lnSpc>
                <a:spcPct val="110000"/>
              </a:lnSpc>
              <a:spcBef>
                <a:spcPts val="1200"/>
              </a:spcBef>
              <a:buFont typeface="Arial" pitchFamily="34" charset="0"/>
              <a:buChar char="•"/>
            </a:pPr>
            <a:r>
              <a:rPr lang="en-US" sz="2300" dirty="0" smtClean="0">
                <a:latin typeface="Arial" pitchFamily="34" charset="0"/>
                <a:cs typeface="Arial" pitchFamily="34" charset="0"/>
              </a:rPr>
              <a:t>Electronic signatures through DocuSign are legal and binding </a:t>
            </a:r>
          </a:p>
          <a:p>
            <a:pPr lvl="1">
              <a:lnSpc>
                <a:spcPct val="110000"/>
              </a:lnSpc>
              <a:spcBef>
                <a:spcPts val="1200"/>
              </a:spcBef>
              <a:buFont typeface="Arial" pitchFamily="34" charset="0"/>
              <a:buChar char="•"/>
            </a:pPr>
            <a:r>
              <a:rPr lang="en-US" sz="2300" dirty="0" smtClean="0">
                <a:latin typeface="Arial" pitchFamily="34" charset="0"/>
                <a:cs typeface="Arial" pitchFamily="34" charset="0"/>
              </a:rPr>
              <a:t>Misrepresentation of fact or failure to disclose a material fact to the Board during the application process is reason for denial</a:t>
            </a:r>
          </a:p>
          <a:p>
            <a:pPr lvl="1">
              <a:lnSpc>
                <a:spcPct val="110000"/>
              </a:lnSpc>
              <a:spcBef>
                <a:spcPts val="1200"/>
              </a:spcBef>
              <a:buFont typeface="Arial" pitchFamily="34" charset="0"/>
              <a:buChar char="•"/>
            </a:pPr>
            <a:r>
              <a:rPr lang="en-US" sz="2300" dirty="0" smtClean="0">
                <a:latin typeface="Arial" pitchFamily="34" charset="0"/>
                <a:cs typeface="Arial" pitchFamily="34" charset="0"/>
              </a:rPr>
              <a:t>Once completed, DocuSign will send all forms and attached documents back to your licensing investigator</a:t>
            </a:r>
          </a:p>
          <a:p>
            <a:pPr lvl="1">
              <a:lnSpc>
                <a:spcPct val="110000"/>
              </a:lnSpc>
              <a:spcBef>
                <a:spcPts val="1200"/>
              </a:spcBef>
              <a:buFont typeface="Arial" pitchFamily="34" charset="0"/>
              <a:buChar char="•"/>
            </a:pPr>
            <a:r>
              <a:rPr lang="en-US" sz="2300" dirty="0" smtClean="0">
                <a:latin typeface="Arial" pitchFamily="34" charset="0"/>
                <a:cs typeface="Arial" pitchFamily="34" charset="0"/>
              </a:rPr>
              <a:t>All items in your DocuSign envelope must be completed in order to submit your package back to your investigator</a:t>
            </a:r>
          </a:p>
          <a:p>
            <a:pPr lvl="1">
              <a:lnSpc>
                <a:spcPct val="110000"/>
              </a:lnSpc>
              <a:spcBef>
                <a:spcPts val="1200"/>
              </a:spcBef>
              <a:buFont typeface="Arial" pitchFamily="34" charset="0"/>
              <a:buChar char="•"/>
            </a:pPr>
            <a:r>
              <a:rPr lang="en-US" sz="2300" dirty="0">
                <a:latin typeface="Arial" pitchFamily="34" charset="0"/>
                <a:cs typeface="Arial" pitchFamily="34" charset="0"/>
              </a:rPr>
              <a:t>Electronic Signatures conform to Secretary of State “Licensed Certificate Authority”   (RCW 19.34</a:t>
            </a:r>
            <a:r>
              <a:rPr lang="en-US" sz="2300" dirty="0" smtClean="0">
                <a:latin typeface="Arial" pitchFamily="34" charset="0"/>
                <a:cs typeface="Arial" pitchFamily="34" charset="0"/>
              </a:rPr>
              <a:t>)</a:t>
            </a:r>
            <a:endParaRPr lang="en-US" sz="2000" dirty="0" smtClean="0">
              <a:latin typeface="Arial" pitchFamily="34" charset="0"/>
              <a:cs typeface="Arial" pitchFamily="34" charset="0"/>
            </a:endParaRPr>
          </a:p>
          <a:p>
            <a:pPr lvl="1">
              <a:lnSpc>
                <a:spcPct val="80000"/>
              </a:lnSpc>
              <a:buFont typeface="Arial" charset="0"/>
              <a:buNone/>
            </a:pPr>
            <a:endParaRPr lang="en-US" sz="1800" dirty="0" smtClean="0"/>
          </a:p>
        </p:txBody>
      </p:sp>
      <p:pic>
        <p:nvPicPr>
          <p:cNvPr id="4" name="Picture 3" descr="ppheader1-"/>
          <p:cNvPicPr>
            <a:picLocks noChangeAspect="1" noChangeArrowheads="1"/>
          </p:cNvPicPr>
          <p:nvPr/>
        </p:nvPicPr>
        <p:blipFill>
          <a:blip r:embed="rId2" cstate="print"/>
          <a:srcRect/>
          <a:stretch>
            <a:fillRect/>
          </a:stretch>
        </p:blipFill>
        <p:spPr bwMode="auto">
          <a:xfrm>
            <a:off x="0" y="0"/>
            <a:ext cx="9144000" cy="7620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457200" y="762000"/>
            <a:ext cx="8229600" cy="914400"/>
          </a:xfrm>
        </p:spPr>
        <p:txBody>
          <a:bodyPr/>
          <a:lstStyle/>
          <a:p>
            <a:r>
              <a:rPr lang="en-US" sz="3600" b="1" dirty="0">
                <a:latin typeface="Arial" pitchFamily="34" charset="0"/>
                <a:cs typeface="Arial" pitchFamily="34" charset="0"/>
              </a:rPr>
              <a:t>DocuSign (cont’d)</a:t>
            </a:r>
            <a:endParaRPr lang="en-US" sz="3600" b="1" dirty="0" smtClean="0">
              <a:latin typeface="Arial" pitchFamily="34" charset="0"/>
              <a:cs typeface="Arial" pitchFamily="34" charset="0"/>
            </a:endParaRPr>
          </a:p>
        </p:txBody>
      </p:sp>
      <p:sp>
        <p:nvSpPr>
          <p:cNvPr id="3" name="Content Placeholder 2"/>
          <p:cNvSpPr>
            <a:spLocks noGrp="1"/>
          </p:cNvSpPr>
          <p:nvPr>
            <p:ph idx="1"/>
          </p:nvPr>
        </p:nvSpPr>
        <p:spPr>
          <a:xfrm>
            <a:off x="457200" y="2209800"/>
            <a:ext cx="8229600" cy="3200400"/>
          </a:xfrm>
        </p:spPr>
        <p:txBody>
          <a:bodyPr>
            <a:normAutofit fontScale="92500" lnSpcReduction="20000"/>
          </a:bodyPr>
          <a:lstStyle/>
          <a:p>
            <a:pPr>
              <a:lnSpc>
                <a:spcPct val="110000"/>
              </a:lnSpc>
              <a:buNone/>
            </a:pPr>
            <a:r>
              <a:rPr lang="en-US" sz="1900" dirty="0" smtClean="0">
                <a:latin typeface="Arial" pitchFamily="34" charset="0"/>
                <a:cs typeface="Arial" pitchFamily="34" charset="0"/>
              </a:rPr>
              <a:t>Some examples of items that will be included in your envelope are:</a:t>
            </a:r>
            <a:br>
              <a:rPr lang="en-US" sz="1900" dirty="0" smtClean="0">
                <a:latin typeface="Arial" pitchFamily="34" charset="0"/>
                <a:cs typeface="Arial" pitchFamily="34" charset="0"/>
              </a:rPr>
            </a:br>
            <a:endParaRPr lang="en-US" sz="1900" dirty="0" smtClean="0">
              <a:latin typeface="Arial" pitchFamily="34" charset="0"/>
              <a:cs typeface="Arial" pitchFamily="34" charset="0"/>
            </a:endParaRPr>
          </a:p>
          <a:p>
            <a:pPr marL="466344" lvl="1">
              <a:lnSpc>
                <a:spcPct val="110000"/>
              </a:lnSpc>
              <a:buFont typeface="Arial" pitchFamily="34" charset="0"/>
              <a:buChar char="•"/>
            </a:pPr>
            <a:r>
              <a:rPr lang="en-US" sz="1900" dirty="0" smtClean="0">
                <a:latin typeface="Arial" pitchFamily="34" charset="0"/>
                <a:cs typeface="Arial" pitchFamily="34" charset="0"/>
              </a:rPr>
              <a:t>Entity information</a:t>
            </a:r>
          </a:p>
          <a:p>
            <a:pPr marL="466344" lvl="1">
              <a:lnSpc>
                <a:spcPct val="110000"/>
              </a:lnSpc>
              <a:buFont typeface="Arial" pitchFamily="34" charset="0"/>
              <a:buChar char="•"/>
            </a:pPr>
            <a:r>
              <a:rPr lang="en-US" sz="1900" dirty="0" smtClean="0">
                <a:latin typeface="Arial" pitchFamily="34" charset="0"/>
                <a:cs typeface="Arial" pitchFamily="34" charset="0"/>
              </a:rPr>
              <a:t>Personal Criminal History Statements</a:t>
            </a:r>
          </a:p>
          <a:p>
            <a:pPr marL="466344" lvl="1">
              <a:lnSpc>
                <a:spcPct val="110000"/>
              </a:lnSpc>
              <a:buFont typeface="Arial" pitchFamily="34" charset="0"/>
              <a:buChar char="•"/>
            </a:pPr>
            <a:r>
              <a:rPr lang="en-US" sz="1900" dirty="0" smtClean="0">
                <a:latin typeface="Arial" pitchFamily="34" charset="0"/>
                <a:cs typeface="Arial" pitchFamily="34" charset="0"/>
              </a:rPr>
              <a:t>Operating plan</a:t>
            </a:r>
          </a:p>
          <a:p>
            <a:pPr marL="466344" lvl="1">
              <a:lnSpc>
                <a:spcPct val="110000"/>
              </a:lnSpc>
              <a:buFont typeface="Arial" pitchFamily="34" charset="0"/>
              <a:buChar char="•"/>
            </a:pPr>
            <a:r>
              <a:rPr lang="en-US" sz="1900" dirty="0" smtClean="0">
                <a:latin typeface="Arial" pitchFamily="34" charset="0"/>
                <a:cs typeface="Arial" pitchFamily="34" charset="0"/>
              </a:rPr>
              <a:t>Financial documents</a:t>
            </a:r>
          </a:p>
          <a:p>
            <a:pPr marL="466344" lvl="1">
              <a:lnSpc>
                <a:spcPct val="110000"/>
              </a:lnSpc>
              <a:buFont typeface="Arial" pitchFamily="34" charset="0"/>
              <a:buChar char="•"/>
            </a:pPr>
            <a:r>
              <a:rPr lang="en-US" sz="1900" dirty="0" smtClean="0">
                <a:latin typeface="Arial" pitchFamily="34" charset="0"/>
                <a:cs typeface="Arial" pitchFamily="34" charset="0"/>
              </a:rPr>
              <a:t>Attachment areas for your lease, purchase and sale agreement, bank statements, etc.</a:t>
            </a:r>
          </a:p>
          <a:p>
            <a:pPr marL="57150" indent="0">
              <a:lnSpc>
                <a:spcPct val="110000"/>
              </a:lnSpc>
              <a:spcBef>
                <a:spcPts val="1200"/>
              </a:spcBef>
              <a:spcAft>
                <a:spcPts val="0"/>
              </a:spcAft>
              <a:buNone/>
            </a:pPr>
            <a:r>
              <a:rPr lang="en-US" sz="1900" dirty="0" smtClean="0">
                <a:latin typeface="Arial" pitchFamily="34" charset="0"/>
                <a:cs typeface="Arial" pitchFamily="34" charset="0"/>
              </a:rPr>
              <a:t>Using an </a:t>
            </a:r>
            <a:r>
              <a:rPr lang="en-US" sz="1900" dirty="0">
                <a:latin typeface="Arial" pitchFamily="34" charset="0"/>
                <a:cs typeface="Arial" pitchFamily="34" charset="0"/>
              </a:rPr>
              <a:t>electronic form delivery </a:t>
            </a:r>
            <a:r>
              <a:rPr lang="en-US" sz="1900" dirty="0" smtClean="0">
                <a:latin typeface="Arial" pitchFamily="34" charset="0"/>
                <a:cs typeface="Arial" pitchFamily="34" charset="0"/>
              </a:rPr>
              <a:t>system</a:t>
            </a:r>
            <a:r>
              <a:rPr lang="en-US" sz="1900" dirty="0">
                <a:latin typeface="Arial" pitchFamily="34" charset="0"/>
                <a:cs typeface="Arial" pitchFamily="34" charset="0"/>
              </a:rPr>
              <a:t> </a:t>
            </a:r>
            <a:r>
              <a:rPr lang="en-US" sz="1900" dirty="0" smtClean="0">
                <a:latin typeface="Arial" pitchFamily="34" charset="0"/>
                <a:cs typeface="Arial" pitchFamily="34" charset="0"/>
              </a:rPr>
              <a:t>increases the speed and accuracy of the licensing process</a:t>
            </a:r>
            <a:endParaRPr lang="en-US" sz="1900" dirty="0">
              <a:latin typeface="Arial" pitchFamily="34" charset="0"/>
              <a:cs typeface="Arial" pitchFamily="34" charset="0"/>
            </a:endParaRPr>
          </a:p>
          <a:p>
            <a:pPr marL="57150" indent="0">
              <a:lnSpc>
                <a:spcPct val="80000"/>
              </a:lnSpc>
              <a:buNone/>
            </a:pPr>
            <a:endParaRPr lang="en-US" sz="2400" dirty="0" smtClean="0"/>
          </a:p>
          <a:p>
            <a:pPr>
              <a:lnSpc>
                <a:spcPct val="80000"/>
              </a:lnSpc>
            </a:pPr>
            <a:endParaRPr lang="en-US" sz="2200" dirty="0" smtClean="0"/>
          </a:p>
        </p:txBody>
      </p:sp>
      <p:pic>
        <p:nvPicPr>
          <p:cNvPr id="4" name="Picture 3" descr="ppheader1-"/>
          <p:cNvPicPr>
            <a:picLocks noChangeAspect="1" noChangeArrowheads="1"/>
          </p:cNvPicPr>
          <p:nvPr/>
        </p:nvPicPr>
        <p:blipFill>
          <a:blip r:embed="rId2" cstate="print"/>
          <a:srcRect/>
          <a:stretch>
            <a:fillRect/>
          </a:stretch>
        </p:blipFill>
        <p:spPr bwMode="auto">
          <a:xfrm>
            <a:off x="0" y="0"/>
            <a:ext cx="9144000" cy="762000"/>
          </a:xfrm>
          <a:prstGeom prst="rect">
            <a:avLst/>
          </a:prstGeom>
          <a:noFill/>
        </p:spPr>
      </p:pic>
    </p:spTree>
    <p:extLst>
      <p:ext uri="{BB962C8B-B14F-4D97-AF65-F5344CB8AC3E}">
        <p14:creationId xmlns:p14="http://schemas.microsoft.com/office/powerpoint/2010/main" val="7749541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457200" y="914400"/>
            <a:ext cx="8229600" cy="1143000"/>
          </a:xfrm>
        </p:spPr>
        <p:txBody>
          <a:bodyPr/>
          <a:lstStyle/>
          <a:p>
            <a:r>
              <a:rPr lang="en-US" sz="3600" b="1" dirty="0" smtClean="0">
                <a:latin typeface="Arial" pitchFamily="34" charset="0"/>
                <a:cs typeface="Arial" pitchFamily="34" charset="0"/>
              </a:rPr>
              <a:t>What to Expect When Applying for a Marijuana License</a:t>
            </a:r>
          </a:p>
        </p:txBody>
      </p:sp>
      <p:sp>
        <p:nvSpPr>
          <p:cNvPr id="14338" name="TextBox 4"/>
          <p:cNvSpPr txBox="1">
            <a:spLocks noChangeArrowheads="1"/>
          </p:cNvSpPr>
          <p:nvPr/>
        </p:nvSpPr>
        <p:spPr bwMode="auto">
          <a:xfrm>
            <a:off x="457200" y="2286000"/>
            <a:ext cx="8229600" cy="3631763"/>
          </a:xfrm>
          <a:prstGeom prst="rect">
            <a:avLst/>
          </a:prstGeom>
          <a:noFill/>
          <a:ln w="9525">
            <a:noFill/>
            <a:miter lim="800000"/>
            <a:headEnd/>
            <a:tailEnd/>
          </a:ln>
        </p:spPr>
        <p:txBody>
          <a:bodyPr>
            <a:spAutoFit/>
          </a:bodyPr>
          <a:lstStyle/>
          <a:p>
            <a:r>
              <a:rPr lang="en-US" sz="2000" dirty="0">
                <a:latin typeface="Arial" pitchFamily="34" charset="0"/>
                <a:cs typeface="Arial" pitchFamily="34" charset="0"/>
              </a:rPr>
              <a:t>This step-by-step license application guide will help you understand the process and </a:t>
            </a:r>
            <a:r>
              <a:rPr lang="en-US" sz="2000" dirty="0" smtClean="0">
                <a:latin typeface="Arial" pitchFamily="34" charset="0"/>
                <a:cs typeface="Arial" pitchFamily="34" charset="0"/>
              </a:rPr>
              <a:t>let you know what </a:t>
            </a:r>
            <a:r>
              <a:rPr lang="en-US" sz="2000" dirty="0">
                <a:latin typeface="Arial" pitchFamily="34" charset="0"/>
                <a:cs typeface="Arial" pitchFamily="34" charset="0"/>
              </a:rPr>
              <a:t>to expect along the way.</a:t>
            </a:r>
          </a:p>
          <a:p>
            <a:pPr marL="342900" indent="-342900">
              <a:buFont typeface="+mj-lt"/>
              <a:buAutoNum type="arabicPeriod"/>
            </a:pPr>
            <a:endParaRPr lang="en-US" sz="2000" dirty="0">
              <a:latin typeface="Arial" pitchFamily="34" charset="0"/>
              <a:cs typeface="Arial" pitchFamily="34" charset="0"/>
            </a:endParaRPr>
          </a:p>
          <a:p>
            <a:pPr marL="342900" indent="-342900">
              <a:spcAft>
                <a:spcPts val="1200"/>
              </a:spcAft>
              <a:buFont typeface="+mj-lt"/>
              <a:buAutoNum type="arabicPeriod"/>
            </a:pPr>
            <a:r>
              <a:rPr lang="en-US" sz="2000" dirty="0" smtClean="0">
                <a:latin typeface="Arial" pitchFamily="34" charset="0"/>
                <a:cs typeface="Arial" pitchFamily="34" charset="0"/>
              </a:rPr>
              <a:t>Before </a:t>
            </a:r>
            <a:r>
              <a:rPr lang="en-US" sz="2000" dirty="0">
                <a:latin typeface="Arial" pitchFamily="34" charset="0"/>
                <a:cs typeface="Arial" pitchFamily="34" charset="0"/>
              </a:rPr>
              <a:t>you </a:t>
            </a:r>
            <a:r>
              <a:rPr lang="en-US" sz="2000" dirty="0" smtClean="0">
                <a:latin typeface="Arial" pitchFamily="34" charset="0"/>
                <a:cs typeface="Arial" pitchFamily="34" charset="0"/>
              </a:rPr>
              <a:t>apply</a:t>
            </a:r>
            <a:endParaRPr lang="en-US" sz="2000" dirty="0">
              <a:latin typeface="Arial" pitchFamily="34" charset="0"/>
              <a:cs typeface="Arial" pitchFamily="34" charset="0"/>
            </a:endParaRPr>
          </a:p>
          <a:p>
            <a:pPr marL="342900" indent="-342900">
              <a:spcAft>
                <a:spcPts val="1200"/>
              </a:spcAft>
              <a:buFont typeface="+mj-lt"/>
              <a:buAutoNum type="arabicPeriod"/>
            </a:pPr>
            <a:r>
              <a:rPr lang="en-US" sz="2000" dirty="0" smtClean="0">
                <a:latin typeface="Arial" pitchFamily="34" charset="0"/>
                <a:cs typeface="Arial" pitchFamily="34" charset="0"/>
              </a:rPr>
              <a:t>Completing </a:t>
            </a:r>
            <a:r>
              <a:rPr lang="en-US" sz="2000" dirty="0">
                <a:latin typeface="Arial" pitchFamily="34" charset="0"/>
                <a:cs typeface="Arial" pitchFamily="34" charset="0"/>
              </a:rPr>
              <a:t>the Business License </a:t>
            </a:r>
            <a:r>
              <a:rPr lang="en-US" sz="2000" dirty="0" smtClean="0">
                <a:latin typeface="Arial" pitchFamily="34" charset="0"/>
                <a:cs typeface="Arial" pitchFamily="34" charset="0"/>
              </a:rPr>
              <a:t>Application</a:t>
            </a:r>
            <a:endParaRPr lang="en-US" sz="2000" dirty="0">
              <a:latin typeface="Arial" pitchFamily="34" charset="0"/>
              <a:cs typeface="Arial" pitchFamily="34" charset="0"/>
            </a:endParaRPr>
          </a:p>
          <a:p>
            <a:pPr marL="342900" indent="-342900">
              <a:spcAft>
                <a:spcPts val="1200"/>
              </a:spcAft>
              <a:buFont typeface="+mj-lt"/>
              <a:buAutoNum type="arabicPeriod"/>
            </a:pPr>
            <a:r>
              <a:rPr lang="en-US" sz="2000" dirty="0" smtClean="0">
                <a:latin typeface="Arial" pitchFamily="34" charset="0"/>
                <a:cs typeface="Arial" pitchFamily="34" charset="0"/>
              </a:rPr>
              <a:t>Process for </a:t>
            </a:r>
            <a:r>
              <a:rPr lang="en-US" sz="2000" dirty="0">
                <a:latin typeface="Arial" pitchFamily="34" charset="0"/>
                <a:cs typeface="Arial" pitchFamily="34" charset="0"/>
              </a:rPr>
              <a:t>licensing a </a:t>
            </a:r>
            <a:r>
              <a:rPr lang="en-US" sz="2000" dirty="0" smtClean="0">
                <a:latin typeface="Arial" pitchFamily="34" charset="0"/>
                <a:cs typeface="Arial" pitchFamily="34" charset="0"/>
              </a:rPr>
              <a:t>marijuana business</a:t>
            </a:r>
            <a:endParaRPr lang="en-US" sz="2000" dirty="0">
              <a:latin typeface="Arial" pitchFamily="34" charset="0"/>
              <a:cs typeface="Arial" pitchFamily="34" charset="0"/>
            </a:endParaRPr>
          </a:p>
          <a:p>
            <a:pPr marL="342900" indent="-342900">
              <a:spcAft>
                <a:spcPts val="1200"/>
              </a:spcAft>
              <a:buFont typeface="+mj-lt"/>
              <a:buAutoNum type="arabicPeriod"/>
            </a:pPr>
            <a:r>
              <a:rPr lang="en-US" sz="2000" dirty="0" smtClean="0">
                <a:latin typeface="Arial" pitchFamily="34" charset="0"/>
                <a:cs typeface="Arial" pitchFamily="34" charset="0"/>
              </a:rPr>
              <a:t>Expectations for operational </a:t>
            </a:r>
            <a:r>
              <a:rPr lang="en-US" sz="2000" dirty="0">
                <a:latin typeface="Arial" pitchFamily="34" charset="0"/>
                <a:cs typeface="Arial" pitchFamily="34" charset="0"/>
              </a:rPr>
              <a:t>plans and financial </a:t>
            </a:r>
            <a:r>
              <a:rPr lang="en-US" sz="2000" dirty="0" smtClean="0">
                <a:latin typeface="Arial" pitchFamily="34" charset="0"/>
                <a:cs typeface="Arial" pitchFamily="34" charset="0"/>
              </a:rPr>
              <a:t>investigations</a:t>
            </a:r>
            <a:endParaRPr lang="en-US" sz="2000" dirty="0">
              <a:latin typeface="Arial" pitchFamily="34" charset="0"/>
              <a:cs typeface="Arial" pitchFamily="34" charset="0"/>
            </a:endParaRPr>
          </a:p>
          <a:p>
            <a:pPr marL="342900" indent="-342900">
              <a:spcAft>
                <a:spcPts val="1200"/>
              </a:spcAft>
              <a:buFont typeface="+mj-lt"/>
              <a:buAutoNum type="arabicPeriod"/>
            </a:pPr>
            <a:r>
              <a:rPr lang="en-US" sz="2000" dirty="0" smtClean="0">
                <a:latin typeface="Arial" pitchFamily="34" charset="0"/>
                <a:cs typeface="Arial" pitchFamily="34" charset="0"/>
              </a:rPr>
              <a:t>Final steps</a:t>
            </a:r>
            <a:endParaRPr lang="en-US" sz="2000" dirty="0">
              <a:latin typeface="Arial" pitchFamily="34" charset="0"/>
              <a:cs typeface="Arial" pitchFamily="34" charset="0"/>
            </a:endParaRPr>
          </a:p>
          <a:p>
            <a:pPr marL="342900" indent="-342900">
              <a:spcAft>
                <a:spcPts val="1200"/>
              </a:spcAft>
              <a:buFont typeface="+mj-lt"/>
              <a:buAutoNum type="arabicPeriod"/>
            </a:pPr>
            <a:r>
              <a:rPr lang="en-US" sz="2000" dirty="0" smtClean="0">
                <a:latin typeface="Arial" pitchFamily="34" charset="0"/>
                <a:cs typeface="Arial" pitchFamily="34" charset="0"/>
              </a:rPr>
              <a:t>Question </a:t>
            </a:r>
            <a:r>
              <a:rPr lang="en-US" sz="2000" dirty="0">
                <a:latin typeface="Arial" pitchFamily="34" charset="0"/>
                <a:cs typeface="Arial" pitchFamily="34" charset="0"/>
              </a:rPr>
              <a:t>and </a:t>
            </a:r>
            <a:r>
              <a:rPr lang="en-US" sz="2000" dirty="0" smtClean="0">
                <a:latin typeface="Arial" pitchFamily="34" charset="0"/>
                <a:cs typeface="Arial" pitchFamily="34" charset="0"/>
              </a:rPr>
              <a:t>answer periods</a:t>
            </a:r>
            <a:endParaRPr lang="en-US" sz="2000" dirty="0">
              <a:latin typeface="Arial" pitchFamily="34" charset="0"/>
              <a:cs typeface="Arial" pitchFamily="34" charset="0"/>
            </a:endParaRPr>
          </a:p>
        </p:txBody>
      </p:sp>
      <p:pic>
        <p:nvPicPr>
          <p:cNvPr id="4" name="Picture 3" descr="ppheader1-"/>
          <p:cNvPicPr>
            <a:picLocks noChangeAspect="1" noChangeArrowheads="1"/>
          </p:cNvPicPr>
          <p:nvPr/>
        </p:nvPicPr>
        <p:blipFill>
          <a:blip r:embed="rId2" cstate="print"/>
          <a:srcRect/>
          <a:stretch>
            <a:fillRect/>
          </a:stretch>
        </p:blipFill>
        <p:spPr bwMode="auto">
          <a:xfrm>
            <a:off x="0" y="0"/>
            <a:ext cx="9144000" cy="7620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457200" y="762000"/>
            <a:ext cx="8229600" cy="914400"/>
          </a:xfrm>
        </p:spPr>
        <p:txBody>
          <a:bodyPr/>
          <a:lstStyle/>
          <a:p>
            <a:r>
              <a:rPr lang="en-US" sz="3600" b="1" dirty="0" smtClean="0">
                <a:latin typeface="Arial" pitchFamily="34" charset="0"/>
                <a:cs typeface="Arial" pitchFamily="34" charset="0"/>
              </a:rPr>
              <a:t>DocuSign (cont’d)</a:t>
            </a:r>
          </a:p>
        </p:txBody>
      </p:sp>
      <p:sp>
        <p:nvSpPr>
          <p:cNvPr id="34818" name="Content Placeholder 3"/>
          <p:cNvSpPr>
            <a:spLocks noGrp="1"/>
          </p:cNvSpPr>
          <p:nvPr>
            <p:ph idx="1"/>
          </p:nvPr>
        </p:nvSpPr>
        <p:spPr>
          <a:xfrm>
            <a:off x="342900" y="1752600"/>
            <a:ext cx="8458200" cy="533400"/>
          </a:xfrm>
        </p:spPr>
        <p:txBody>
          <a:bodyPr/>
          <a:lstStyle/>
          <a:p>
            <a:pPr>
              <a:spcBef>
                <a:spcPts val="0"/>
              </a:spcBef>
              <a:spcAft>
                <a:spcPts val="1200"/>
              </a:spcAft>
              <a:buClr>
                <a:srgbClr val="FF6600"/>
              </a:buClr>
              <a:buFont typeface="Arial" charset="0"/>
              <a:buNone/>
            </a:pPr>
            <a:r>
              <a:rPr lang="en-US" sz="2000" dirty="0" smtClean="0">
                <a:latin typeface="Arial" pitchFamily="34" charset="0"/>
                <a:cs typeface="Arial" pitchFamily="34" charset="0"/>
              </a:rPr>
              <a:t>Applicants agree to use an electronic business process.</a:t>
            </a:r>
          </a:p>
        </p:txBody>
      </p:sp>
      <p:pic>
        <p:nvPicPr>
          <p:cNvPr id="5" name="Picture 2"/>
          <p:cNvPicPr>
            <a:picLocks noChangeAspect="1" noChangeArrowheads="1"/>
          </p:cNvPicPr>
          <p:nvPr/>
        </p:nvPicPr>
        <p:blipFill>
          <a:blip r:embed="rId2" cstate="print"/>
          <a:srcRect/>
          <a:stretch>
            <a:fillRect/>
          </a:stretch>
        </p:blipFill>
        <p:spPr bwMode="auto">
          <a:xfrm>
            <a:off x="1828800" y="2286000"/>
            <a:ext cx="5562600" cy="4240213"/>
          </a:xfrm>
          <a:prstGeom prst="rect">
            <a:avLst/>
          </a:prstGeom>
          <a:noFill/>
          <a:ln>
            <a:noFill/>
          </a:ln>
          <a:effectLst>
            <a:outerShdw blurRad="127000" dist="76199" dir="2700000" algn="ctr" rotWithShape="0">
              <a:schemeClr val="bg2">
                <a:alpha val="75000"/>
              </a:schemeClr>
            </a:outerShdw>
          </a:effectLst>
          <a:extLst/>
        </p:spPr>
      </p:pic>
      <p:pic>
        <p:nvPicPr>
          <p:cNvPr id="6" name="Picture 5" descr="ppheader1-"/>
          <p:cNvPicPr>
            <a:picLocks noChangeAspect="1" noChangeArrowheads="1"/>
          </p:cNvPicPr>
          <p:nvPr/>
        </p:nvPicPr>
        <p:blipFill>
          <a:blip r:embed="rId3" cstate="print"/>
          <a:srcRect/>
          <a:stretch>
            <a:fillRect/>
          </a:stretch>
        </p:blipFill>
        <p:spPr bwMode="auto">
          <a:xfrm>
            <a:off x="0" y="0"/>
            <a:ext cx="9144000" cy="7620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457200" y="762000"/>
            <a:ext cx="8229600" cy="914400"/>
          </a:xfrm>
        </p:spPr>
        <p:txBody>
          <a:bodyPr/>
          <a:lstStyle/>
          <a:p>
            <a:r>
              <a:rPr lang="en-US" sz="3600" b="1" dirty="0" smtClean="0">
                <a:latin typeface="Arial" pitchFamily="34" charset="0"/>
                <a:cs typeface="Arial" pitchFamily="34" charset="0"/>
              </a:rPr>
              <a:t>DocuSign (cont’d)</a:t>
            </a:r>
          </a:p>
        </p:txBody>
      </p:sp>
      <p:pic>
        <p:nvPicPr>
          <p:cNvPr id="5" name="Picture 4" descr="ppheader1-"/>
          <p:cNvPicPr>
            <a:picLocks noChangeAspect="1" noChangeArrowheads="1"/>
          </p:cNvPicPr>
          <p:nvPr/>
        </p:nvPicPr>
        <p:blipFill>
          <a:blip r:embed="rId2" cstate="print"/>
          <a:srcRect/>
          <a:stretch>
            <a:fillRect/>
          </a:stretch>
        </p:blipFill>
        <p:spPr bwMode="auto">
          <a:xfrm>
            <a:off x="0" y="0"/>
            <a:ext cx="9144000" cy="762000"/>
          </a:xfrm>
          <a:prstGeom prst="rect">
            <a:avLst/>
          </a:prstGeom>
          <a:noFill/>
        </p:spPr>
      </p:pic>
      <p:sp>
        <p:nvSpPr>
          <p:cNvPr id="3" name="TextBox 2"/>
          <p:cNvSpPr txBox="1"/>
          <p:nvPr/>
        </p:nvSpPr>
        <p:spPr>
          <a:xfrm>
            <a:off x="762000" y="1905000"/>
            <a:ext cx="7391400" cy="3170099"/>
          </a:xfrm>
          <a:prstGeom prst="rect">
            <a:avLst/>
          </a:prstGeom>
          <a:noFill/>
        </p:spPr>
        <p:txBody>
          <a:bodyPr wrap="square" rtlCol="0">
            <a:spAutoFit/>
          </a:bodyPr>
          <a:lstStyle/>
          <a:p>
            <a:pPr marL="285750" indent="-285750">
              <a:spcBef>
                <a:spcPts val="1200"/>
              </a:spcBef>
              <a:buFont typeface="Arial" pitchFamily="34" charset="0"/>
              <a:buChar char="•"/>
            </a:pPr>
            <a:r>
              <a:rPr lang="en-US" sz="2000" dirty="0"/>
              <a:t>All application forms have been automated using electronic fields</a:t>
            </a:r>
          </a:p>
          <a:p>
            <a:pPr marL="285750" indent="-285750">
              <a:spcBef>
                <a:spcPts val="1200"/>
              </a:spcBef>
              <a:buFont typeface="Arial" pitchFamily="34" charset="0"/>
              <a:buChar char="•"/>
            </a:pPr>
            <a:r>
              <a:rPr lang="en-US" sz="2000" dirty="0"/>
              <a:t>Simply open the request, follow directions and you will move from entry field to entry field</a:t>
            </a:r>
          </a:p>
          <a:p>
            <a:pPr marL="285750" indent="-285750">
              <a:spcBef>
                <a:spcPts val="1200"/>
              </a:spcBef>
              <a:buFont typeface="Arial" pitchFamily="34" charset="0"/>
              <a:buChar char="•"/>
            </a:pPr>
            <a:r>
              <a:rPr lang="en-US" sz="2000" dirty="0" smtClean="0"/>
              <a:t>Time </a:t>
            </a:r>
            <a:r>
              <a:rPr lang="en-US" sz="2000" dirty="0"/>
              <a:t>to complete all forms is reduced</a:t>
            </a:r>
          </a:p>
          <a:p>
            <a:pPr marL="285750" indent="-285750">
              <a:spcBef>
                <a:spcPts val="1200"/>
              </a:spcBef>
              <a:buFont typeface="Arial" pitchFamily="34" charset="0"/>
              <a:buChar char="•"/>
            </a:pPr>
            <a:r>
              <a:rPr lang="en-US" sz="2000" dirty="0"/>
              <a:t>Accuracy is improved</a:t>
            </a:r>
          </a:p>
          <a:p>
            <a:pPr marL="285750" indent="-285750">
              <a:spcBef>
                <a:spcPts val="1200"/>
              </a:spcBef>
              <a:buFont typeface="Arial" pitchFamily="34" charset="0"/>
              <a:buChar char="•"/>
            </a:pPr>
            <a:r>
              <a:rPr lang="en-US" sz="2000" dirty="0"/>
              <a:t>You can visit </a:t>
            </a:r>
            <a:r>
              <a:rPr lang="en-US" sz="2000" u="sng" dirty="0"/>
              <a:t>docusign.com</a:t>
            </a:r>
            <a:r>
              <a:rPr lang="en-US" sz="2000" dirty="0"/>
              <a:t> for a demo and additional information</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448101" y="762000"/>
            <a:ext cx="8229600" cy="914400"/>
          </a:xfrm>
        </p:spPr>
        <p:txBody>
          <a:bodyPr/>
          <a:lstStyle/>
          <a:p>
            <a:r>
              <a:rPr lang="en-US" sz="3600" b="1" dirty="0" smtClean="0">
                <a:latin typeface="Arial" pitchFamily="34" charset="0"/>
                <a:cs typeface="Arial" pitchFamily="34" charset="0"/>
              </a:rPr>
              <a:t>DocuSign - Example</a:t>
            </a:r>
          </a:p>
        </p:txBody>
      </p:sp>
      <p:pic>
        <p:nvPicPr>
          <p:cNvPr id="7" name="Picture 3"/>
          <p:cNvPicPr>
            <a:picLocks noGrp="1" noChangeAspect="1" noChangeArrowheads="1"/>
          </p:cNvPicPr>
          <p:nvPr>
            <p:ph idx="4294967295"/>
          </p:nvPr>
        </p:nvPicPr>
        <p:blipFill>
          <a:blip r:embed="rId2" cstate="print"/>
          <a:srcRect/>
          <a:stretch>
            <a:fillRect/>
          </a:stretch>
        </p:blipFill>
        <p:spPr>
          <a:xfrm>
            <a:off x="838199" y="1828800"/>
            <a:ext cx="7535517" cy="4495800"/>
          </a:xfrm>
          <a:noFill/>
          <a:ln w="3175">
            <a:solidFill>
              <a:schemeClr val="bg1">
                <a:lumMod val="85000"/>
              </a:schemeClr>
            </a:solidFill>
          </a:ln>
          <a:effectLst>
            <a:outerShdw blurRad="127000" dist="76199" dir="2700000" algn="ctr" rotWithShape="0">
              <a:schemeClr val="bg2">
                <a:alpha val="75000"/>
              </a:schemeClr>
            </a:outerShdw>
          </a:effectLst>
          <a:extLst/>
        </p:spPr>
      </p:pic>
      <p:pic>
        <p:nvPicPr>
          <p:cNvPr id="5" name="Picture 4" descr="ppheader1-"/>
          <p:cNvPicPr>
            <a:picLocks noChangeAspect="1" noChangeArrowheads="1"/>
          </p:cNvPicPr>
          <p:nvPr/>
        </p:nvPicPr>
        <p:blipFill>
          <a:blip r:embed="rId3" cstate="print"/>
          <a:srcRect/>
          <a:stretch>
            <a:fillRect/>
          </a:stretch>
        </p:blipFill>
        <p:spPr bwMode="auto">
          <a:xfrm>
            <a:off x="0" y="0"/>
            <a:ext cx="9144000" cy="762000"/>
          </a:xfrm>
          <a:prstGeom prst="rect">
            <a:avLst/>
          </a:prstGeom>
          <a:noFill/>
        </p:spPr>
      </p:pic>
    </p:spTree>
    <p:extLst>
      <p:ext uri="{BB962C8B-B14F-4D97-AF65-F5344CB8AC3E}">
        <p14:creationId xmlns:p14="http://schemas.microsoft.com/office/powerpoint/2010/main" val="29938215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p:cNvSpPr>
          <p:nvPr>
            <p:ph type="title"/>
          </p:nvPr>
        </p:nvSpPr>
        <p:spPr>
          <a:xfrm>
            <a:off x="457200" y="744940"/>
            <a:ext cx="8229600" cy="914400"/>
          </a:xfrm>
        </p:spPr>
        <p:txBody>
          <a:bodyPr/>
          <a:lstStyle/>
          <a:p>
            <a:r>
              <a:rPr lang="en-US" sz="3600" b="1" dirty="0" smtClean="0">
                <a:latin typeface="Arial" pitchFamily="34" charset="0"/>
                <a:cs typeface="Arial" pitchFamily="34" charset="0"/>
              </a:rPr>
              <a:t>Attaching Documents</a:t>
            </a:r>
          </a:p>
        </p:txBody>
      </p:sp>
      <p:pic>
        <p:nvPicPr>
          <p:cNvPr id="51203" name="Picture 3"/>
          <p:cNvPicPr>
            <a:picLocks noGrp="1" noChangeAspect="1" noChangeArrowheads="1"/>
          </p:cNvPicPr>
          <p:nvPr>
            <p:ph type="body" idx="1"/>
          </p:nvPr>
        </p:nvPicPr>
        <p:blipFill rotWithShape="1">
          <a:blip r:embed="rId2" cstate="print"/>
          <a:srcRect l="26814" t="17927" r="27188" b="51020"/>
          <a:stretch/>
        </p:blipFill>
        <p:spPr>
          <a:xfrm>
            <a:off x="762000" y="3810000"/>
            <a:ext cx="7366000" cy="2734101"/>
          </a:xfrm>
          <a:ln w="3175">
            <a:solidFill>
              <a:schemeClr val="tx1"/>
            </a:solidFill>
          </a:ln>
        </p:spPr>
      </p:pic>
      <p:sp>
        <p:nvSpPr>
          <p:cNvPr id="51204" name="Text Box 4"/>
          <p:cNvSpPr txBox="1">
            <a:spLocks noChangeArrowheads="1"/>
          </p:cNvSpPr>
          <p:nvPr/>
        </p:nvSpPr>
        <p:spPr bwMode="auto">
          <a:xfrm>
            <a:off x="434454" y="1799230"/>
            <a:ext cx="8229600" cy="1708160"/>
          </a:xfrm>
          <a:prstGeom prst="rect">
            <a:avLst/>
          </a:prstGeom>
          <a:noFill/>
          <a:ln w="9525">
            <a:noFill/>
            <a:miter lim="800000"/>
            <a:headEnd/>
            <a:tailEnd/>
          </a:ln>
          <a:effectLst/>
        </p:spPr>
        <p:txBody>
          <a:bodyPr>
            <a:spAutoFit/>
          </a:bodyPr>
          <a:lstStyle/>
          <a:p>
            <a:pPr>
              <a:spcBef>
                <a:spcPct val="50000"/>
              </a:spcBef>
            </a:pPr>
            <a:r>
              <a:rPr lang="en-US" dirty="0" smtClean="0"/>
              <a:t>Attachment sheets are included that </a:t>
            </a:r>
            <a:r>
              <a:rPr lang="en-US" dirty="0"/>
              <a:t>allow you </a:t>
            </a:r>
            <a:r>
              <a:rPr lang="en-US" dirty="0" smtClean="0"/>
              <a:t>to submit requested </a:t>
            </a:r>
            <a:r>
              <a:rPr lang="en-US" dirty="0"/>
              <a:t>documents such as:</a:t>
            </a:r>
          </a:p>
          <a:p>
            <a:pPr lvl="1">
              <a:spcBef>
                <a:spcPts val="600"/>
              </a:spcBef>
              <a:buFont typeface="Arial" pitchFamily="34" charset="0"/>
              <a:buChar char="•"/>
            </a:pPr>
            <a:r>
              <a:rPr lang="en-US" dirty="0" smtClean="0"/>
              <a:t>  Lease</a:t>
            </a:r>
            <a:endParaRPr lang="en-US" dirty="0"/>
          </a:p>
          <a:p>
            <a:pPr lvl="1">
              <a:spcBef>
                <a:spcPts val="600"/>
              </a:spcBef>
              <a:buFont typeface="Arial" pitchFamily="34" charset="0"/>
              <a:buChar char="•"/>
            </a:pPr>
            <a:r>
              <a:rPr lang="en-US" dirty="0" smtClean="0"/>
              <a:t>  Property </a:t>
            </a:r>
            <a:r>
              <a:rPr lang="en-US" dirty="0"/>
              <a:t>deeds</a:t>
            </a:r>
          </a:p>
          <a:p>
            <a:pPr lvl="1">
              <a:spcBef>
                <a:spcPts val="600"/>
              </a:spcBef>
              <a:buFont typeface="Arial" pitchFamily="34" charset="0"/>
              <a:buChar char="•"/>
            </a:pPr>
            <a:r>
              <a:rPr lang="en-US" dirty="0" smtClean="0"/>
              <a:t>  Rental Agreements</a:t>
            </a:r>
            <a:endParaRPr lang="en-US" dirty="0"/>
          </a:p>
        </p:txBody>
      </p:sp>
      <p:pic>
        <p:nvPicPr>
          <p:cNvPr id="5" name="Picture 4" descr="ppheader1-"/>
          <p:cNvPicPr>
            <a:picLocks noChangeAspect="1" noChangeArrowheads="1"/>
          </p:cNvPicPr>
          <p:nvPr/>
        </p:nvPicPr>
        <p:blipFill>
          <a:blip r:embed="rId3" cstate="print"/>
          <a:srcRect/>
          <a:stretch>
            <a:fillRect/>
          </a:stretch>
        </p:blipFill>
        <p:spPr bwMode="auto">
          <a:xfrm>
            <a:off x="0" y="0"/>
            <a:ext cx="9144000" cy="76200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457200" y="762000"/>
            <a:ext cx="8229600" cy="914400"/>
          </a:xfrm>
        </p:spPr>
        <p:txBody>
          <a:bodyPr/>
          <a:lstStyle/>
          <a:p>
            <a:r>
              <a:rPr lang="en-US" sz="3600" b="1" dirty="0" smtClean="0">
                <a:latin typeface="Arial" pitchFamily="34" charset="0"/>
                <a:cs typeface="Arial" pitchFamily="34" charset="0"/>
              </a:rPr>
              <a:t>DocuSign – Electronic Signature</a:t>
            </a:r>
          </a:p>
        </p:txBody>
      </p:sp>
      <p:pic>
        <p:nvPicPr>
          <p:cNvPr id="6" name="Picture 2"/>
          <p:cNvPicPr>
            <a:picLocks noChangeAspect="1" noChangeArrowheads="1"/>
          </p:cNvPicPr>
          <p:nvPr/>
        </p:nvPicPr>
        <p:blipFill>
          <a:blip r:embed="rId2" cstate="print"/>
          <a:srcRect/>
          <a:stretch>
            <a:fillRect/>
          </a:stretch>
        </p:blipFill>
        <p:spPr bwMode="auto">
          <a:xfrm>
            <a:off x="228600" y="2819400"/>
            <a:ext cx="3337800" cy="3566160"/>
          </a:xfrm>
          <a:prstGeom prst="rect">
            <a:avLst/>
          </a:prstGeom>
          <a:noFill/>
          <a:ln w="3175">
            <a:solidFill>
              <a:schemeClr val="bg1">
                <a:lumMod val="85000"/>
              </a:schemeClr>
            </a:solidFill>
          </a:ln>
          <a:effectLst>
            <a:outerShdw blurRad="127000" dist="76199" dir="2700000" algn="ctr" rotWithShape="0">
              <a:schemeClr val="bg2">
                <a:alpha val="75000"/>
              </a:schemeClr>
            </a:outerShdw>
          </a:effectLst>
          <a:extLst/>
        </p:spPr>
      </p:pic>
      <p:pic>
        <p:nvPicPr>
          <p:cNvPr id="9" name="Picture 3"/>
          <p:cNvPicPr>
            <a:picLocks noChangeAspect="1" noChangeArrowheads="1"/>
          </p:cNvPicPr>
          <p:nvPr/>
        </p:nvPicPr>
        <p:blipFill>
          <a:blip r:embed="rId3" cstate="print"/>
          <a:srcRect/>
          <a:stretch>
            <a:fillRect/>
          </a:stretch>
        </p:blipFill>
        <p:spPr bwMode="auto">
          <a:xfrm>
            <a:off x="3657599" y="2831910"/>
            <a:ext cx="5334531" cy="3566160"/>
          </a:xfrm>
          <a:prstGeom prst="rect">
            <a:avLst/>
          </a:prstGeom>
          <a:noFill/>
          <a:ln w="3175">
            <a:solidFill>
              <a:schemeClr val="bg1">
                <a:lumMod val="85000"/>
              </a:schemeClr>
            </a:solidFill>
          </a:ln>
          <a:effectLst>
            <a:outerShdw blurRad="127000" dist="76199" dir="2700000" algn="ctr" rotWithShape="0">
              <a:schemeClr val="bg2">
                <a:alpha val="75000"/>
              </a:schemeClr>
            </a:outerShdw>
          </a:effectLst>
          <a:extLst/>
        </p:spPr>
      </p:pic>
      <p:sp>
        <p:nvSpPr>
          <p:cNvPr id="36868" name="TextBox 9"/>
          <p:cNvSpPr txBox="1">
            <a:spLocks noChangeArrowheads="1"/>
          </p:cNvSpPr>
          <p:nvPr/>
        </p:nvSpPr>
        <p:spPr bwMode="auto">
          <a:xfrm>
            <a:off x="476534" y="1752600"/>
            <a:ext cx="8229600" cy="914400"/>
          </a:xfrm>
          <a:prstGeom prst="rect">
            <a:avLst/>
          </a:prstGeom>
          <a:noFill/>
          <a:ln w="9525">
            <a:noFill/>
            <a:miter lim="800000"/>
            <a:headEnd/>
            <a:tailEnd/>
          </a:ln>
        </p:spPr>
        <p:txBody>
          <a:bodyPr/>
          <a:lstStyle/>
          <a:p>
            <a:pPr marL="342900" indent="-342900">
              <a:spcBef>
                <a:spcPts val="0"/>
              </a:spcBef>
              <a:spcAft>
                <a:spcPts val="1200"/>
              </a:spcAft>
              <a:buFont typeface="Arial" pitchFamily="34" charset="0"/>
              <a:buChar char="•"/>
            </a:pPr>
            <a:r>
              <a:rPr lang="en-US" dirty="0">
                <a:latin typeface="Arial" pitchFamily="34" charset="0"/>
                <a:cs typeface="Arial" pitchFamily="34" charset="0"/>
              </a:rPr>
              <a:t>Applicants will adopt a legal electronic </a:t>
            </a:r>
            <a:r>
              <a:rPr lang="en-US" dirty="0" smtClean="0">
                <a:latin typeface="Arial" pitchFamily="34" charset="0"/>
                <a:cs typeface="Arial" pitchFamily="34" charset="0"/>
              </a:rPr>
              <a:t>signature</a:t>
            </a:r>
            <a:endParaRPr lang="en-US" dirty="0">
              <a:latin typeface="Arial" pitchFamily="34" charset="0"/>
              <a:cs typeface="Arial" pitchFamily="34" charset="0"/>
            </a:endParaRPr>
          </a:p>
          <a:p>
            <a:pPr marL="342900" indent="-342900">
              <a:spcBef>
                <a:spcPts val="0"/>
              </a:spcBef>
              <a:spcAft>
                <a:spcPts val="1200"/>
              </a:spcAft>
              <a:buFont typeface="Arial" pitchFamily="34" charset="0"/>
              <a:buChar char="•"/>
            </a:pPr>
            <a:r>
              <a:rPr lang="en-US" dirty="0">
                <a:latin typeface="Arial" pitchFamily="34" charset="0"/>
                <a:cs typeface="Arial" pitchFamily="34" charset="0"/>
              </a:rPr>
              <a:t>This signature will be used throughout the electronic business </a:t>
            </a:r>
            <a:r>
              <a:rPr lang="en-US" dirty="0" smtClean="0">
                <a:latin typeface="Arial" pitchFamily="34" charset="0"/>
                <a:cs typeface="Arial" pitchFamily="34" charset="0"/>
              </a:rPr>
              <a:t>process</a:t>
            </a:r>
            <a:endParaRPr lang="en-US" dirty="0">
              <a:latin typeface="Arial" pitchFamily="34" charset="0"/>
              <a:cs typeface="Arial" pitchFamily="34" charset="0"/>
            </a:endParaRPr>
          </a:p>
        </p:txBody>
      </p:sp>
      <p:pic>
        <p:nvPicPr>
          <p:cNvPr id="7" name="Picture 6" descr="ppheader1-"/>
          <p:cNvPicPr>
            <a:picLocks noChangeAspect="1" noChangeArrowheads="1"/>
          </p:cNvPicPr>
          <p:nvPr/>
        </p:nvPicPr>
        <p:blipFill>
          <a:blip r:embed="rId4" cstate="print"/>
          <a:srcRect/>
          <a:stretch>
            <a:fillRect/>
          </a:stretch>
        </p:blipFill>
        <p:spPr bwMode="auto">
          <a:xfrm>
            <a:off x="0" y="0"/>
            <a:ext cx="9144000" cy="76200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457200" y="1905000"/>
            <a:ext cx="8229600" cy="1143000"/>
          </a:xfrm>
        </p:spPr>
        <p:txBody>
          <a:bodyPr/>
          <a:lstStyle/>
          <a:p>
            <a:r>
              <a:rPr lang="en-US" sz="4000" b="1" dirty="0" smtClean="0">
                <a:latin typeface="Arial" pitchFamily="34" charset="0"/>
                <a:cs typeface="Arial" pitchFamily="34" charset="0"/>
              </a:rPr>
              <a:t>Questions?</a:t>
            </a:r>
          </a:p>
        </p:txBody>
      </p:sp>
      <p:sp>
        <p:nvSpPr>
          <p:cNvPr id="26626" name="TextBox 2"/>
          <p:cNvSpPr txBox="1">
            <a:spLocks noChangeArrowheads="1"/>
          </p:cNvSpPr>
          <p:nvPr/>
        </p:nvSpPr>
        <p:spPr bwMode="auto">
          <a:xfrm>
            <a:off x="533400" y="3200400"/>
            <a:ext cx="8229600" cy="1077218"/>
          </a:xfrm>
          <a:prstGeom prst="rect">
            <a:avLst/>
          </a:prstGeom>
          <a:noFill/>
          <a:ln w="9525">
            <a:noFill/>
            <a:miter lim="800000"/>
            <a:headEnd/>
            <a:tailEnd/>
          </a:ln>
        </p:spPr>
        <p:txBody>
          <a:bodyPr>
            <a:spAutoFit/>
          </a:bodyPr>
          <a:lstStyle/>
          <a:p>
            <a:r>
              <a:rPr lang="en-US" sz="3200" dirty="0">
                <a:latin typeface="Arial" pitchFamily="34" charset="0"/>
                <a:cs typeface="Arial" pitchFamily="34" charset="0"/>
              </a:rPr>
              <a:t>10 minutes available for questions related to the DocuSign </a:t>
            </a:r>
            <a:r>
              <a:rPr lang="en-US" sz="3200" dirty="0" smtClean="0">
                <a:latin typeface="Arial" pitchFamily="34" charset="0"/>
                <a:cs typeface="Arial" pitchFamily="34" charset="0"/>
              </a:rPr>
              <a:t>process</a:t>
            </a:r>
            <a:endParaRPr lang="en-US" sz="3200" strike="sngStrike" dirty="0">
              <a:latin typeface="Arial" pitchFamily="34" charset="0"/>
              <a:cs typeface="Arial" pitchFamily="34" charset="0"/>
            </a:endParaRPr>
          </a:p>
        </p:txBody>
      </p:sp>
      <p:pic>
        <p:nvPicPr>
          <p:cNvPr id="4" name="Picture 3" descr="ppheader1-"/>
          <p:cNvPicPr>
            <a:picLocks noChangeAspect="1" noChangeArrowheads="1"/>
          </p:cNvPicPr>
          <p:nvPr/>
        </p:nvPicPr>
        <p:blipFill>
          <a:blip r:embed="rId2" cstate="print"/>
          <a:srcRect/>
          <a:stretch>
            <a:fillRect/>
          </a:stretch>
        </p:blipFill>
        <p:spPr bwMode="auto">
          <a:xfrm>
            <a:off x="0" y="0"/>
            <a:ext cx="9144000" cy="76200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457200" y="762000"/>
            <a:ext cx="8229600" cy="914400"/>
          </a:xfrm>
        </p:spPr>
        <p:txBody>
          <a:bodyPr/>
          <a:lstStyle/>
          <a:p>
            <a:r>
              <a:rPr lang="en-US" sz="3600" b="1" dirty="0" smtClean="0">
                <a:latin typeface="Arial" pitchFamily="34" charset="0"/>
                <a:cs typeface="Arial" pitchFamily="34" charset="0"/>
              </a:rPr>
              <a:t>Operating Plan</a:t>
            </a:r>
          </a:p>
        </p:txBody>
      </p:sp>
      <p:sp>
        <p:nvSpPr>
          <p:cNvPr id="3" name="Content Placeholder 2"/>
          <p:cNvSpPr>
            <a:spLocks noGrp="1"/>
          </p:cNvSpPr>
          <p:nvPr>
            <p:ph idx="1"/>
          </p:nvPr>
        </p:nvSpPr>
        <p:spPr>
          <a:xfrm>
            <a:off x="457200" y="1600200"/>
            <a:ext cx="8229600" cy="1447800"/>
          </a:xfrm>
        </p:spPr>
        <p:txBody>
          <a:bodyPr rtlCol="0">
            <a:normAutofit/>
          </a:bodyPr>
          <a:lstStyle/>
          <a:p>
            <a:pPr marL="0" lvl="1" fontAlgn="auto">
              <a:spcAft>
                <a:spcPts val="0"/>
              </a:spcAft>
              <a:buFont typeface="Arial" pitchFamily="34" charset="0"/>
              <a:buNone/>
              <a:defRPr/>
            </a:pPr>
            <a:r>
              <a:rPr lang="en-US" sz="1800" dirty="0" smtClean="0">
                <a:latin typeface="Arial" pitchFamily="34" charset="0"/>
                <a:cs typeface="Arial" pitchFamily="34" charset="0"/>
              </a:rPr>
              <a:t>The Operating Plan allows the applicant to demonstrate they are qualified to hold the marijuana license for which they have applied</a:t>
            </a:r>
          </a:p>
          <a:p>
            <a:pPr marL="0" lvl="1" indent="-342900" fontAlgn="auto">
              <a:spcAft>
                <a:spcPts val="0"/>
              </a:spcAft>
              <a:buFont typeface="Arial" pitchFamily="34" charset="0"/>
              <a:buNone/>
              <a:defRPr/>
            </a:pPr>
            <a:r>
              <a:rPr lang="en-US" sz="1800" dirty="0" smtClean="0">
                <a:latin typeface="Arial" pitchFamily="34" charset="0"/>
                <a:cs typeface="Arial" pitchFamily="34" charset="0"/>
              </a:rPr>
              <a:t>You will receive an Operating Plan template specific to the license type for which you have applied in your DocuSign envelope</a:t>
            </a:r>
          </a:p>
          <a:p>
            <a:pPr marL="0" lvl="1" fontAlgn="auto">
              <a:spcAft>
                <a:spcPts val="0"/>
              </a:spcAft>
              <a:buFont typeface="Arial" pitchFamily="34" charset="0"/>
              <a:buNone/>
              <a:defRPr/>
            </a:pPr>
            <a:endParaRPr lang="en-US" sz="1800" dirty="0" smtClean="0"/>
          </a:p>
          <a:p>
            <a:pPr fontAlgn="auto">
              <a:spcAft>
                <a:spcPts val="0"/>
              </a:spcAft>
              <a:buFont typeface="Arial" pitchFamily="34" charset="0"/>
              <a:buChar char="•"/>
              <a:defRPr/>
            </a:pPr>
            <a:endParaRPr lang="en-US" dirty="0" smtClean="0"/>
          </a:p>
        </p:txBody>
      </p:sp>
      <p:pic>
        <p:nvPicPr>
          <p:cNvPr id="38915" name="Picture 3"/>
          <p:cNvPicPr>
            <a:picLocks noChangeAspect="1" noChangeArrowheads="1"/>
          </p:cNvPicPr>
          <p:nvPr/>
        </p:nvPicPr>
        <p:blipFill>
          <a:blip r:embed="rId2" cstate="print"/>
          <a:srcRect l="9731" t="26047" r="11351" b="11729"/>
          <a:stretch>
            <a:fillRect/>
          </a:stretch>
        </p:blipFill>
        <p:spPr bwMode="auto">
          <a:xfrm>
            <a:off x="1219200" y="2971800"/>
            <a:ext cx="6491288" cy="3688468"/>
          </a:xfrm>
          <a:prstGeom prst="rect">
            <a:avLst/>
          </a:prstGeom>
          <a:noFill/>
          <a:ln w="9525">
            <a:noFill/>
            <a:miter lim="800000"/>
            <a:headEnd/>
            <a:tailEnd/>
          </a:ln>
        </p:spPr>
      </p:pic>
      <p:pic>
        <p:nvPicPr>
          <p:cNvPr id="5" name="Picture 4" descr="ppheader1-"/>
          <p:cNvPicPr>
            <a:picLocks noChangeAspect="1" noChangeArrowheads="1"/>
          </p:cNvPicPr>
          <p:nvPr/>
        </p:nvPicPr>
        <p:blipFill>
          <a:blip r:embed="rId3" cstate="print"/>
          <a:srcRect/>
          <a:stretch>
            <a:fillRect/>
          </a:stretch>
        </p:blipFill>
        <p:spPr bwMode="auto">
          <a:xfrm>
            <a:off x="0" y="0"/>
            <a:ext cx="9144000" cy="76200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342900" y="762000"/>
            <a:ext cx="8229600" cy="914400"/>
          </a:xfrm>
        </p:spPr>
        <p:txBody>
          <a:bodyPr/>
          <a:lstStyle/>
          <a:p>
            <a:r>
              <a:rPr lang="en-US" sz="3600" b="1" dirty="0" smtClean="0">
                <a:latin typeface="Arial" pitchFamily="34" charset="0"/>
                <a:cs typeface="Arial" pitchFamily="34" charset="0"/>
              </a:rPr>
              <a:t>Operating</a:t>
            </a:r>
            <a:r>
              <a:rPr lang="en-US" sz="3600" dirty="0" smtClean="0">
                <a:latin typeface="Arial" pitchFamily="34" charset="0"/>
                <a:cs typeface="Arial" pitchFamily="34" charset="0"/>
              </a:rPr>
              <a:t> </a:t>
            </a:r>
            <a:r>
              <a:rPr lang="en-US" sz="3600" b="1" dirty="0" smtClean="0">
                <a:latin typeface="Arial" pitchFamily="34" charset="0"/>
                <a:cs typeface="Arial" pitchFamily="34" charset="0"/>
              </a:rPr>
              <a:t>Plan</a:t>
            </a:r>
          </a:p>
        </p:txBody>
      </p:sp>
      <p:sp>
        <p:nvSpPr>
          <p:cNvPr id="3" name="Content Placeholder 2"/>
          <p:cNvSpPr>
            <a:spLocks noGrp="1"/>
          </p:cNvSpPr>
          <p:nvPr>
            <p:ph idx="1"/>
          </p:nvPr>
        </p:nvSpPr>
        <p:spPr>
          <a:xfrm>
            <a:off x="457200" y="1676400"/>
            <a:ext cx="8001000" cy="1295400"/>
          </a:xfrm>
        </p:spPr>
        <p:txBody>
          <a:bodyPr>
            <a:normAutofit/>
          </a:bodyPr>
          <a:lstStyle/>
          <a:p>
            <a:pPr marL="0">
              <a:spcAft>
                <a:spcPts val="1200"/>
              </a:spcAft>
              <a:buNone/>
            </a:pPr>
            <a:r>
              <a:rPr lang="en-US" sz="2000" dirty="0" smtClean="0">
                <a:latin typeface="Arial" pitchFamily="34" charset="0"/>
                <a:cs typeface="Arial" pitchFamily="34" charset="0"/>
              </a:rPr>
              <a:t>You will be asked to describe how you plan to comply with requirements listed in WAC</a:t>
            </a:r>
          </a:p>
          <a:p>
            <a:pPr marL="0">
              <a:buNone/>
            </a:pPr>
            <a:r>
              <a:rPr lang="en-US" sz="2000" dirty="0" smtClean="0">
                <a:latin typeface="Arial" pitchFamily="34" charset="0"/>
                <a:cs typeface="Arial" pitchFamily="34" charset="0"/>
              </a:rPr>
              <a:t>For example:</a:t>
            </a:r>
          </a:p>
          <a:p>
            <a:pPr marL="0">
              <a:buNone/>
            </a:pPr>
            <a:endParaRPr lang="en-US" sz="1900" b="1" dirty="0" smtClean="0"/>
          </a:p>
          <a:p>
            <a:pPr marL="0">
              <a:buNone/>
            </a:pPr>
            <a:endParaRPr lang="en-US" sz="1900" b="1" dirty="0" smtClean="0"/>
          </a:p>
        </p:txBody>
      </p:sp>
      <p:pic>
        <p:nvPicPr>
          <p:cNvPr id="3074" name="Picture 2"/>
          <p:cNvPicPr>
            <a:picLocks noChangeAspect="1" noChangeArrowheads="1"/>
          </p:cNvPicPr>
          <p:nvPr/>
        </p:nvPicPr>
        <p:blipFill>
          <a:blip r:embed="rId2" cstate="print"/>
          <a:srcRect l="16342" t="39583" r="33853" b="31250"/>
          <a:stretch>
            <a:fillRect/>
          </a:stretch>
        </p:blipFill>
        <p:spPr bwMode="auto">
          <a:xfrm>
            <a:off x="762000" y="3124200"/>
            <a:ext cx="7391400" cy="3233738"/>
          </a:xfrm>
          <a:prstGeom prst="rect">
            <a:avLst/>
          </a:prstGeom>
          <a:noFill/>
          <a:ln w="3175">
            <a:solidFill>
              <a:schemeClr val="tx1"/>
            </a:solidFill>
            <a:miter lim="800000"/>
            <a:headEnd/>
            <a:tailEnd/>
          </a:ln>
        </p:spPr>
      </p:pic>
      <p:pic>
        <p:nvPicPr>
          <p:cNvPr id="5" name="Picture 4" descr="ppheader1-"/>
          <p:cNvPicPr>
            <a:picLocks noChangeAspect="1" noChangeArrowheads="1"/>
          </p:cNvPicPr>
          <p:nvPr/>
        </p:nvPicPr>
        <p:blipFill>
          <a:blip r:embed="rId3" cstate="print"/>
          <a:srcRect/>
          <a:stretch>
            <a:fillRect/>
          </a:stretch>
        </p:blipFill>
        <p:spPr bwMode="auto">
          <a:xfrm>
            <a:off x="0" y="0"/>
            <a:ext cx="9144000" cy="762000"/>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457200" y="762000"/>
            <a:ext cx="8229600" cy="914400"/>
          </a:xfrm>
        </p:spPr>
        <p:txBody>
          <a:bodyPr/>
          <a:lstStyle/>
          <a:p>
            <a:r>
              <a:rPr lang="en-US" sz="3600" b="1" dirty="0" smtClean="0">
                <a:latin typeface="Arial" pitchFamily="34" charset="0"/>
                <a:cs typeface="Arial" pitchFamily="34" charset="0"/>
              </a:rPr>
              <a:t>Operating Plan (cont’d)</a:t>
            </a:r>
          </a:p>
        </p:txBody>
      </p:sp>
      <p:sp>
        <p:nvSpPr>
          <p:cNvPr id="3" name="Content Placeholder 2"/>
          <p:cNvSpPr>
            <a:spLocks noGrp="1"/>
          </p:cNvSpPr>
          <p:nvPr>
            <p:ph idx="1"/>
          </p:nvPr>
        </p:nvSpPr>
        <p:spPr>
          <a:xfrm>
            <a:off x="457200" y="1752600"/>
            <a:ext cx="8229600" cy="4419600"/>
          </a:xfrm>
        </p:spPr>
        <p:txBody>
          <a:bodyPr>
            <a:normAutofit/>
          </a:bodyPr>
          <a:lstStyle/>
          <a:p>
            <a:pPr marL="0">
              <a:buNone/>
            </a:pPr>
            <a:r>
              <a:rPr lang="en-US" sz="2000" dirty="0" smtClean="0">
                <a:latin typeface="Arial" pitchFamily="34" charset="0"/>
                <a:cs typeface="Arial" pitchFamily="34" charset="0"/>
              </a:rPr>
              <a:t>Another example:</a:t>
            </a:r>
          </a:p>
          <a:p>
            <a:pPr marL="0">
              <a:buNone/>
            </a:pPr>
            <a:endParaRPr lang="en-US" sz="1900" b="1" dirty="0" smtClean="0"/>
          </a:p>
        </p:txBody>
      </p:sp>
      <p:pic>
        <p:nvPicPr>
          <p:cNvPr id="4098" name="Picture 2"/>
          <p:cNvPicPr>
            <a:picLocks noChangeAspect="1" noChangeArrowheads="1"/>
          </p:cNvPicPr>
          <p:nvPr/>
        </p:nvPicPr>
        <p:blipFill>
          <a:blip r:embed="rId2" cstate="print"/>
          <a:srcRect l="17898" t="30208" r="24514" b="34375"/>
          <a:stretch>
            <a:fillRect/>
          </a:stretch>
        </p:blipFill>
        <p:spPr bwMode="auto">
          <a:xfrm>
            <a:off x="757517" y="2590800"/>
            <a:ext cx="7628965" cy="3505200"/>
          </a:xfrm>
          <a:prstGeom prst="rect">
            <a:avLst/>
          </a:prstGeom>
          <a:noFill/>
          <a:ln w="3175">
            <a:solidFill>
              <a:schemeClr val="tx1"/>
            </a:solidFill>
            <a:miter lim="800000"/>
            <a:headEnd/>
            <a:tailEnd/>
          </a:ln>
        </p:spPr>
      </p:pic>
      <p:pic>
        <p:nvPicPr>
          <p:cNvPr id="5" name="Picture 4" descr="ppheader1-"/>
          <p:cNvPicPr>
            <a:picLocks noChangeAspect="1" noChangeArrowheads="1"/>
          </p:cNvPicPr>
          <p:nvPr/>
        </p:nvPicPr>
        <p:blipFill>
          <a:blip r:embed="rId3" cstate="print"/>
          <a:srcRect/>
          <a:stretch>
            <a:fillRect/>
          </a:stretch>
        </p:blipFill>
        <p:spPr bwMode="auto">
          <a:xfrm>
            <a:off x="0" y="0"/>
            <a:ext cx="9144000" cy="76200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p:cNvSpPr>
          <p:nvPr>
            <p:ph type="title"/>
          </p:nvPr>
        </p:nvSpPr>
        <p:spPr>
          <a:xfrm>
            <a:off x="457200" y="766549"/>
            <a:ext cx="8229600" cy="757451"/>
          </a:xfrm>
        </p:spPr>
        <p:txBody>
          <a:bodyPr/>
          <a:lstStyle/>
          <a:p>
            <a:r>
              <a:rPr lang="en-US" sz="3600" b="1" dirty="0" smtClean="0">
                <a:latin typeface="Arial" pitchFamily="34" charset="0"/>
                <a:cs typeface="Arial" pitchFamily="34" charset="0"/>
              </a:rPr>
              <a:t>Traceability System</a:t>
            </a:r>
          </a:p>
        </p:txBody>
      </p:sp>
      <p:sp>
        <p:nvSpPr>
          <p:cNvPr id="48131" name="Rectangle 3"/>
          <p:cNvSpPr>
            <a:spLocks noGrp="1"/>
          </p:cNvSpPr>
          <p:nvPr>
            <p:ph type="body" idx="1"/>
          </p:nvPr>
        </p:nvSpPr>
        <p:spPr>
          <a:xfrm>
            <a:off x="457200" y="3657600"/>
            <a:ext cx="8229600" cy="2667000"/>
          </a:xfrm>
        </p:spPr>
        <p:txBody>
          <a:bodyPr/>
          <a:lstStyle/>
          <a:p>
            <a:pPr>
              <a:lnSpc>
                <a:spcPct val="80000"/>
              </a:lnSpc>
              <a:spcAft>
                <a:spcPts val="1200"/>
              </a:spcAft>
              <a:buFont typeface="Arial" charset="0"/>
              <a:buNone/>
            </a:pPr>
            <a:r>
              <a:rPr lang="en-US" sz="1800" dirty="0" smtClean="0">
                <a:latin typeface="Arial" pitchFamily="34" charset="0"/>
                <a:cs typeface="Arial" pitchFamily="34" charset="0"/>
              </a:rPr>
              <a:t>WSLCB’s traceability system will:</a:t>
            </a:r>
          </a:p>
          <a:p>
            <a:pPr>
              <a:lnSpc>
                <a:spcPct val="80000"/>
              </a:lnSpc>
              <a:spcAft>
                <a:spcPts val="1200"/>
              </a:spcAft>
            </a:pPr>
            <a:r>
              <a:rPr lang="en-US" sz="1800" dirty="0" smtClean="0">
                <a:latin typeface="Arial" pitchFamily="34" charset="0"/>
                <a:cs typeface="Arial" pitchFamily="34" charset="0"/>
              </a:rPr>
              <a:t>Be web-based</a:t>
            </a:r>
          </a:p>
          <a:p>
            <a:pPr>
              <a:lnSpc>
                <a:spcPct val="80000"/>
              </a:lnSpc>
              <a:spcAft>
                <a:spcPts val="1200"/>
              </a:spcAft>
            </a:pPr>
            <a:r>
              <a:rPr lang="en-US" sz="1800" dirty="0" smtClean="0">
                <a:latin typeface="Arial" pitchFamily="34" charset="0"/>
                <a:cs typeface="Arial" pitchFamily="34" charset="0"/>
              </a:rPr>
              <a:t>Allow users to upload required information using standardized file formats </a:t>
            </a:r>
          </a:p>
          <a:p>
            <a:pPr>
              <a:lnSpc>
                <a:spcPct val="80000"/>
              </a:lnSpc>
              <a:spcAft>
                <a:spcPts val="1200"/>
              </a:spcAft>
            </a:pPr>
            <a:r>
              <a:rPr lang="en-US" sz="1800" dirty="0" smtClean="0">
                <a:latin typeface="Arial" pitchFamily="34" charset="0"/>
                <a:cs typeface="Arial" pitchFamily="34" charset="0"/>
              </a:rPr>
              <a:t>Allow users to enter required information into input screens, as an alternative to uploading the information</a:t>
            </a:r>
          </a:p>
          <a:p>
            <a:pPr>
              <a:lnSpc>
                <a:spcPct val="80000"/>
              </a:lnSpc>
            </a:pPr>
            <a:r>
              <a:rPr lang="en-US" sz="1800" dirty="0" smtClean="0">
                <a:latin typeface="Arial" pitchFamily="34" charset="0"/>
                <a:cs typeface="Arial" pitchFamily="34" charset="0"/>
              </a:rPr>
              <a:t>Some users will utilize a third-party software solution that will link to WSLCB’s system as a means to provide the required information</a:t>
            </a:r>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238" t="27007" r="17547" b="49492"/>
          <a:stretch/>
        </p:blipFill>
        <p:spPr bwMode="auto">
          <a:xfrm>
            <a:off x="151535" y="1676400"/>
            <a:ext cx="8840929" cy="1752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 name="Picture 4" descr="ppheader1-"/>
          <p:cNvPicPr>
            <a:picLocks noChangeAspect="1" noChangeArrowheads="1"/>
          </p:cNvPicPr>
          <p:nvPr/>
        </p:nvPicPr>
        <p:blipFill>
          <a:blip r:embed="rId3" cstate="print"/>
          <a:srcRect/>
          <a:stretch>
            <a:fillRect/>
          </a:stretch>
        </p:blipFill>
        <p:spPr bwMode="auto">
          <a:xfrm>
            <a:off x="0" y="0"/>
            <a:ext cx="9144000" cy="7620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3"/>
          <p:cNvSpPr>
            <a:spLocks noGrp="1"/>
          </p:cNvSpPr>
          <p:nvPr>
            <p:ph type="title"/>
          </p:nvPr>
        </p:nvSpPr>
        <p:spPr>
          <a:xfrm>
            <a:off x="457200" y="762000"/>
            <a:ext cx="8229600" cy="914400"/>
          </a:xfrm>
        </p:spPr>
        <p:txBody>
          <a:bodyPr/>
          <a:lstStyle/>
          <a:p>
            <a:r>
              <a:rPr lang="en-US" sz="3600" b="1" dirty="0" smtClean="0">
                <a:latin typeface="Arial" pitchFamily="34" charset="0"/>
                <a:cs typeface="Arial" pitchFamily="34" charset="0"/>
              </a:rPr>
              <a:t>Glossary – Common Terms</a:t>
            </a:r>
          </a:p>
        </p:txBody>
      </p:sp>
      <p:sp>
        <p:nvSpPr>
          <p:cNvPr id="15362" name="Content Placeholder 4"/>
          <p:cNvSpPr>
            <a:spLocks noGrp="1"/>
          </p:cNvSpPr>
          <p:nvPr>
            <p:ph idx="1"/>
          </p:nvPr>
        </p:nvSpPr>
        <p:spPr>
          <a:xfrm>
            <a:off x="762000" y="1905000"/>
            <a:ext cx="7620000" cy="3962400"/>
          </a:xfrm>
        </p:spPr>
        <p:txBody>
          <a:bodyPr/>
          <a:lstStyle/>
          <a:p>
            <a:pPr marL="0" indent="-285750">
              <a:spcBef>
                <a:spcPts val="600"/>
              </a:spcBef>
              <a:spcAft>
                <a:spcPts val="1200"/>
              </a:spcAft>
              <a:buNone/>
            </a:pPr>
            <a:r>
              <a:rPr lang="en-US" sz="2000" b="1" dirty="0" smtClean="0">
                <a:latin typeface="Arial" pitchFamily="34" charset="0"/>
                <a:cs typeface="Arial" pitchFamily="34" charset="0"/>
              </a:rPr>
              <a:t>Business Licensing Services (BLS):  </a:t>
            </a:r>
            <a:r>
              <a:rPr lang="en-US" sz="2000" dirty="0" smtClean="0">
                <a:latin typeface="Arial" pitchFamily="34" charset="0"/>
                <a:cs typeface="Arial" pitchFamily="34" charset="0"/>
              </a:rPr>
              <a:t>A program of The Washington State Department of Revenue that registers your business with the state and several cities.  BLS registers businesses, renews licenses and provides related services for approximately 40,000 businesses monthly.</a:t>
            </a:r>
            <a:endParaRPr lang="en-US" sz="2000" b="1" dirty="0" smtClean="0">
              <a:latin typeface="Arial" pitchFamily="34" charset="0"/>
              <a:cs typeface="Arial" pitchFamily="34" charset="0"/>
            </a:endParaRPr>
          </a:p>
          <a:p>
            <a:pPr marL="0" indent="-285750">
              <a:spcBef>
                <a:spcPts val="600"/>
              </a:spcBef>
              <a:spcAft>
                <a:spcPts val="1200"/>
              </a:spcAft>
              <a:buFont typeface="Arial" charset="0"/>
              <a:buNone/>
            </a:pPr>
            <a:r>
              <a:rPr lang="en-US" sz="2000" b="1" dirty="0" smtClean="0">
                <a:latin typeface="Arial" pitchFamily="34" charset="0"/>
                <a:cs typeface="Arial" pitchFamily="34" charset="0"/>
              </a:rPr>
              <a:t>Customer Service:  </a:t>
            </a:r>
            <a:r>
              <a:rPr lang="en-US" sz="2000" dirty="0" smtClean="0">
                <a:latin typeface="Arial" pitchFamily="34" charset="0"/>
                <a:cs typeface="Arial" pitchFamily="34" charset="0"/>
              </a:rPr>
              <a:t>Friendly team of WSLCB licensing professionals that will be the initial handlers of your marijuana license application.</a:t>
            </a:r>
            <a:endParaRPr lang="en-US" sz="2000" b="1" dirty="0" smtClean="0">
              <a:latin typeface="Arial" pitchFamily="34" charset="0"/>
              <a:cs typeface="Arial" pitchFamily="34" charset="0"/>
            </a:endParaRPr>
          </a:p>
          <a:p>
            <a:pPr marL="0" indent="-285750">
              <a:spcBef>
                <a:spcPts val="600"/>
              </a:spcBef>
              <a:spcAft>
                <a:spcPts val="1200"/>
              </a:spcAft>
              <a:buFont typeface="Arial" charset="0"/>
              <a:buNone/>
            </a:pPr>
            <a:r>
              <a:rPr lang="en-US" sz="2000" b="1" dirty="0" smtClean="0">
                <a:latin typeface="Arial" pitchFamily="34" charset="0"/>
                <a:cs typeface="Arial" pitchFamily="34" charset="0"/>
              </a:rPr>
              <a:t>Licensing Investigators:  </a:t>
            </a:r>
            <a:r>
              <a:rPr lang="en-US" sz="2000" dirty="0" smtClean="0">
                <a:latin typeface="Arial" pitchFamily="34" charset="0"/>
                <a:cs typeface="Arial" pitchFamily="34" charset="0"/>
              </a:rPr>
              <a:t>Small team of WSLCB licensing professionals that will examine your application.  They will be your point of contact throughout the marijuana application process.</a:t>
            </a:r>
            <a:endParaRPr lang="en-US" sz="2000" b="1" dirty="0" smtClean="0">
              <a:latin typeface="Arial" pitchFamily="34" charset="0"/>
              <a:cs typeface="Arial" pitchFamily="34" charset="0"/>
            </a:endParaRPr>
          </a:p>
        </p:txBody>
      </p:sp>
      <p:pic>
        <p:nvPicPr>
          <p:cNvPr id="4" name="Picture 3" descr="ppheader1-"/>
          <p:cNvPicPr>
            <a:picLocks noChangeAspect="1" noChangeArrowheads="1"/>
          </p:cNvPicPr>
          <p:nvPr/>
        </p:nvPicPr>
        <p:blipFill>
          <a:blip r:embed="rId2" cstate="print"/>
          <a:srcRect/>
          <a:stretch>
            <a:fillRect/>
          </a:stretch>
        </p:blipFill>
        <p:spPr bwMode="auto">
          <a:xfrm>
            <a:off x="0" y="0"/>
            <a:ext cx="9144000" cy="76200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457200" y="1905000"/>
            <a:ext cx="8229600" cy="1143000"/>
          </a:xfrm>
        </p:spPr>
        <p:txBody>
          <a:bodyPr/>
          <a:lstStyle/>
          <a:p>
            <a:r>
              <a:rPr lang="en-US" sz="4000" b="1" dirty="0" smtClean="0">
                <a:latin typeface="Arial" pitchFamily="34" charset="0"/>
                <a:cs typeface="Arial" pitchFamily="34" charset="0"/>
              </a:rPr>
              <a:t>Questions?</a:t>
            </a:r>
          </a:p>
        </p:txBody>
      </p:sp>
      <p:sp>
        <p:nvSpPr>
          <p:cNvPr id="26626" name="TextBox 2"/>
          <p:cNvSpPr txBox="1">
            <a:spLocks noChangeArrowheads="1"/>
          </p:cNvSpPr>
          <p:nvPr/>
        </p:nvSpPr>
        <p:spPr bwMode="auto">
          <a:xfrm>
            <a:off x="533400" y="3200400"/>
            <a:ext cx="8229600" cy="1077218"/>
          </a:xfrm>
          <a:prstGeom prst="rect">
            <a:avLst/>
          </a:prstGeom>
          <a:noFill/>
          <a:ln w="9525">
            <a:noFill/>
            <a:miter lim="800000"/>
            <a:headEnd/>
            <a:tailEnd/>
          </a:ln>
        </p:spPr>
        <p:txBody>
          <a:bodyPr>
            <a:spAutoFit/>
          </a:bodyPr>
          <a:lstStyle/>
          <a:p>
            <a:r>
              <a:rPr lang="en-US" sz="3200" dirty="0">
                <a:latin typeface="Arial" pitchFamily="34" charset="0"/>
                <a:cs typeface="Arial" pitchFamily="34" charset="0"/>
              </a:rPr>
              <a:t>10 minutes available for questions related to the Operating Plan</a:t>
            </a:r>
          </a:p>
        </p:txBody>
      </p:sp>
      <p:pic>
        <p:nvPicPr>
          <p:cNvPr id="4" name="Picture 3" descr="ppheader1-"/>
          <p:cNvPicPr>
            <a:picLocks noChangeAspect="1" noChangeArrowheads="1"/>
          </p:cNvPicPr>
          <p:nvPr/>
        </p:nvPicPr>
        <p:blipFill>
          <a:blip r:embed="rId2" cstate="print"/>
          <a:srcRect/>
          <a:stretch>
            <a:fillRect/>
          </a:stretch>
        </p:blipFill>
        <p:spPr bwMode="auto">
          <a:xfrm>
            <a:off x="0" y="0"/>
            <a:ext cx="9144000" cy="762000"/>
          </a:xfrm>
          <a:prstGeom prst="rect">
            <a:avLst/>
          </a:prstGeom>
          <a:noFill/>
        </p:spPr>
      </p:pic>
    </p:spTree>
    <p:extLst>
      <p:ext uri="{BB962C8B-B14F-4D97-AF65-F5344CB8AC3E}">
        <p14:creationId xmlns:p14="http://schemas.microsoft.com/office/powerpoint/2010/main" val="8947933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3"/>
          <p:cNvSpPr>
            <a:spLocks noGrp="1"/>
          </p:cNvSpPr>
          <p:nvPr>
            <p:ph type="title"/>
          </p:nvPr>
        </p:nvSpPr>
        <p:spPr>
          <a:xfrm>
            <a:off x="342900" y="762000"/>
            <a:ext cx="8458200" cy="914400"/>
          </a:xfrm>
        </p:spPr>
        <p:txBody>
          <a:bodyPr/>
          <a:lstStyle/>
          <a:p>
            <a:r>
              <a:rPr lang="en-US" sz="3600" b="1" dirty="0" smtClean="0">
                <a:latin typeface="Arial" pitchFamily="34" charset="0"/>
                <a:cs typeface="Arial" pitchFamily="34" charset="0"/>
              </a:rPr>
              <a:t>Financial Investigation Definitions</a:t>
            </a:r>
          </a:p>
        </p:txBody>
      </p:sp>
      <p:sp>
        <p:nvSpPr>
          <p:cNvPr id="40962" name="Content Placeholder 2"/>
          <p:cNvSpPr>
            <a:spLocks noGrp="1"/>
          </p:cNvSpPr>
          <p:nvPr>
            <p:ph idx="1"/>
          </p:nvPr>
        </p:nvSpPr>
        <p:spPr>
          <a:xfrm>
            <a:off x="304800" y="1828800"/>
            <a:ext cx="8534400" cy="4800600"/>
          </a:xfrm>
        </p:spPr>
        <p:txBody>
          <a:bodyPr>
            <a:noAutofit/>
          </a:bodyPr>
          <a:lstStyle/>
          <a:p>
            <a:pPr marL="0" lvl="2" indent="-342900">
              <a:buNone/>
            </a:pPr>
            <a:r>
              <a:rPr lang="en-US" sz="1800" dirty="0">
                <a:latin typeface="Arial" pitchFamily="34" charset="0"/>
                <a:cs typeface="Arial" pitchFamily="34" charset="0"/>
              </a:rPr>
              <a:t>Financier –  any person or entity, other than a banking institution, that has made or will make an investment in the licensed business</a:t>
            </a:r>
          </a:p>
          <a:p>
            <a:pPr marL="615950" lvl="3" indent="-342900">
              <a:buFont typeface="Arial" pitchFamily="34" charset="0"/>
              <a:buChar char="•"/>
            </a:pPr>
            <a:r>
              <a:rPr lang="en-US" sz="1800" dirty="0">
                <a:latin typeface="Arial" pitchFamily="34" charset="0"/>
                <a:cs typeface="Arial" pitchFamily="34" charset="0"/>
              </a:rPr>
              <a:t>A financier is any person or entity that:</a:t>
            </a:r>
          </a:p>
          <a:p>
            <a:pPr marL="1097280" lvl="4" indent="-342900">
              <a:buFont typeface="Wingdings" pitchFamily="2" charset="2"/>
              <a:buChar char="§"/>
            </a:pPr>
            <a:r>
              <a:rPr lang="en-US" sz="1800" dirty="0">
                <a:latin typeface="Arial" pitchFamily="34" charset="0"/>
                <a:cs typeface="Arial" pitchFamily="34" charset="0"/>
              </a:rPr>
              <a:t>Provides money as a gift,</a:t>
            </a:r>
          </a:p>
          <a:p>
            <a:pPr marL="1097280" lvl="4" indent="-342900">
              <a:buFont typeface="Wingdings" pitchFamily="2" charset="2"/>
              <a:buChar char="§"/>
            </a:pPr>
            <a:r>
              <a:rPr lang="en-US" sz="1800" dirty="0">
                <a:latin typeface="Arial" pitchFamily="34" charset="0"/>
                <a:cs typeface="Arial" pitchFamily="34" charset="0"/>
              </a:rPr>
              <a:t>Loans money in expectation of being paid back with or without interest, or</a:t>
            </a:r>
          </a:p>
          <a:p>
            <a:pPr marL="1097280" lvl="4" indent="-342900">
              <a:buFont typeface="Wingdings" pitchFamily="2" charset="2"/>
              <a:buChar char="§"/>
            </a:pPr>
            <a:r>
              <a:rPr lang="en-US" sz="1800" dirty="0">
                <a:latin typeface="Arial" pitchFamily="34" charset="0"/>
                <a:cs typeface="Arial" pitchFamily="34" charset="0"/>
              </a:rPr>
              <a:t>Expects any percentage of the profits from the business in exchange for a loan or expertise</a:t>
            </a:r>
          </a:p>
          <a:p>
            <a:pPr marL="0" lvl="2" indent="0">
              <a:spcBef>
                <a:spcPts val="1200"/>
              </a:spcBef>
              <a:buNone/>
            </a:pPr>
            <a:r>
              <a:rPr lang="en-US" sz="1800" dirty="0">
                <a:latin typeface="Arial" pitchFamily="34" charset="0"/>
                <a:cs typeface="Arial" pitchFamily="34" charset="0"/>
              </a:rPr>
              <a:t>True party of interest – a principal or governing person of a given entity, including, but not limited to: </a:t>
            </a:r>
          </a:p>
          <a:p>
            <a:pPr marL="615950" lvl="3" indent="-342900">
              <a:buFont typeface="Arial" pitchFamily="34" charset="0"/>
              <a:buChar char="•"/>
            </a:pPr>
            <a:r>
              <a:rPr lang="en-US" sz="1800" dirty="0">
                <a:latin typeface="Arial" pitchFamily="34" charset="0"/>
                <a:cs typeface="Arial" pitchFamily="34" charset="0"/>
              </a:rPr>
              <a:t>LLC member/manager, president, vice-president, secretary, treasurer, CEO, director, stockholder, partner, general partner, limited partner</a:t>
            </a:r>
          </a:p>
          <a:p>
            <a:pPr marL="1097280" lvl="4" indent="-342900">
              <a:buFont typeface="Wingdings" pitchFamily="2" charset="2"/>
              <a:buChar char="§"/>
            </a:pPr>
            <a:r>
              <a:rPr lang="en-US" sz="1800" dirty="0">
                <a:latin typeface="Arial" pitchFamily="34" charset="0"/>
                <a:cs typeface="Arial" pitchFamily="34" charset="0"/>
              </a:rPr>
              <a:t>This includes all spouses of all </a:t>
            </a:r>
            <a:r>
              <a:rPr lang="en-US" sz="1800" dirty="0" smtClean="0">
                <a:latin typeface="Arial" pitchFamily="34" charset="0"/>
                <a:cs typeface="Arial" pitchFamily="34" charset="0"/>
              </a:rPr>
              <a:t>principles </a:t>
            </a:r>
            <a:r>
              <a:rPr lang="en-US" sz="1800" dirty="0">
                <a:latin typeface="Arial" pitchFamily="34" charset="0"/>
                <a:cs typeface="Arial" pitchFamily="34" charset="0"/>
              </a:rPr>
              <a:t>or governing persons</a:t>
            </a:r>
          </a:p>
        </p:txBody>
      </p:sp>
      <p:pic>
        <p:nvPicPr>
          <p:cNvPr id="4" name="Picture 3" descr="ppheader1-"/>
          <p:cNvPicPr>
            <a:picLocks noChangeAspect="1" noChangeArrowheads="1"/>
          </p:cNvPicPr>
          <p:nvPr/>
        </p:nvPicPr>
        <p:blipFill>
          <a:blip r:embed="rId2" cstate="print"/>
          <a:srcRect/>
          <a:stretch>
            <a:fillRect/>
          </a:stretch>
        </p:blipFill>
        <p:spPr bwMode="auto">
          <a:xfrm>
            <a:off x="0" y="0"/>
            <a:ext cx="9144000" cy="762000"/>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457200" y="725606"/>
            <a:ext cx="8229600" cy="914400"/>
          </a:xfrm>
        </p:spPr>
        <p:txBody>
          <a:bodyPr/>
          <a:lstStyle/>
          <a:p>
            <a:r>
              <a:rPr lang="en-US" sz="3600" b="1" dirty="0" smtClean="0">
                <a:latin typeface="Arial" pitchFamily="34" charset="0"/>
                <a:cs typeface="Arial" pitchFamily="34" charset="0"/>
              </a:rPr>
              <a:t>Financial Investigation</a:t>
            </a:r>
          </a:p>
        </p:txBody>
      </p:sp>
      <p:sp>
        <p:nvSpPr>
          <p:cNvPr id="3" name="Content Placeholder 2"/>
          <p:cNvSpPr>
            <a:spLocks noGrp="1"/>
          </p:cNvSpPr>
          <p:nvPr>
            <p:ph idx="1"/>
          </p:nvPr>
        </p:nvSpPr>
        <p:spPr>
          <a:xfrm>
            <a:off x="514350" y="1905000"/>
            <a:ext cx="8115300" cy="4724400"/>
          </a:xfrm>
        </p:spPr>
        <p:txBody>
          <a:bodyPr rtlCol="0">
            <a:noAutofit/>
          </a:bodyPr>
          <a:lstStyle/>
          <a:p>
            <a:pPr marL="0" fontAlgn="auto">
              <a:spcBef>
                <a:spcPts val="0"/>
              </a:spcBef>
              <a:spcAft>
                <a:spcPts val="0"/>
              </a:spcAft>
              <a:buNone/>
              <a:defRPr/>
            </a:pPr>
            <a:r>
              <a:rPr lang="en-US" sz="1800" dirty="0">
                <a:latin typeface="Arial" pitchFamily="34" charset="0"/>
                <a:cs typeface="Arial" pitchFamily="34" charset="0"/>
              </a:rPr>
              <a:t>F</a:t>
            </a:r>
            <a:r>
              <a:rPr lang="en-US" sz="1800" dirty="0" smtClean="0">
                <a:latin typeface="Arial" pitchFamily="34" charset="0"/>
                <a:cs typeface="Arial" pitchFamily="34" charset="0"/>
              </a:rPr>
              <a:t>inancial investigations will be conducted for:</a:t>
            </a:r>
          </a:p>
          <a:p>
            <a:pPr marL="800100" lvl="2" fontAlgn="auto">
              <a:spcBef>
                <a:spcPts val="0"/>
              </a:spcBef>
              <a:spcAft>
                <a:spcPts val="0"/>
              </a:spcAft>
              <a:buFont typeface="Arial" pitchFamily="34" charset="0"/>
              <a:buChar char="•"/>
              <a:defRPr/>
            </a:pPr>
            <a:r>
              <a:rPr lang="en-US" sz="1800" dirty="0" smtClean="0">
                <a:latin typeface="Arial" pitchFamily="34" charset="0"/>
                <a:cs typeface="Arial" pitchFamily="34" charset="0"/>
              </a:rPr>
              <a:t>All true parties of interest</a:t>
            </a:r>
          </a:p>
          <a:p>
            <a:pPr marL="800100" lvl="2" fontAlgn="auto">
              <a:spcBef>
                <a:spcPts val="0"/>
              </a:spcBef>
              <a:spcAft>
                <a:spcPts val="0"/>
              </a:spcAft>
              <a:buFont typeface="Arial" pitchFamily="34" charset="0"/>
              <a:buChar char="•"/>
              <a:defRPr/>
            </a:pPr>
            <a:r>
              <a:rPr lang="en-US" sz="1800" dirty="0" smtClean="0">
                <a:latin typeface="Arial" pitchFamily="34" charset="0"/>
                <a:cs typeface="Arial" pitchFamily="34" charset="0"/>
              </a:rPr>
              <a:t>Financiers</a:t>
            </a:r>
          </a:p>
          <a:p>
            <a:pPr marL="800100" lvl="2" fontAlgn="auto">
              <a:spcBef>
                <a:spcPts val="0"/>
              </a:spcBef>
              <a:spcAft>
                <a:spcPts val="0"/>
              </a:spcAft>
              <a:buFont typeface="Arial" pitchFamily="34" charset="0"/>
              <a:buChar char="•"/>
              <a:defRPr/>
            </a:pPr>
            <a:r>
              <a:rPr lang="en-US" sz="1800" dirty="0" smtClean="0">
                <a:latin typeface="Arial" pitchFamily="34" charset="0"/>
                <a:cs typeface="Arial" pitchFamily="34" charset="0"/>
              </a:rPr>
              <a:t>Persons who exercise control of the business</a:t>
            </a:r>
          </a:p>
          <a:p>
            <a:pPr marL="0" fontAlgn="auto">
              <a:spcBef>
                <a:spcPts val="1200"/>
              </a:spcBef>
              <a:spcAft>
                <a:spcPts val="0"/>
              </a:spcAft>
              <a:buNone/>
              <a:defRPr/>
            </a:pPr>
            <a:r>
              <a:rPr lang="en-US" sz="1800" dirty="0" smtClean="0">
                <a:latin typeface="Arial" pitchFamily="34" charset="0"/>
                <a:cs typeface="Arial" pitchFamily="34" charset="0"/>
              </a:rPr>
              <a:t>Financial investigations are necessary to verify all sources of funds needed to start a business:</a:t>
            </a:r>
          </a:p>
          <a:p>
            <a:pPr lvl="1" fontAlgn="auto">
              <a:spcBef>
                <a:spcPts val="0"/>
              </a:spcBef>
              <a:spcAft>
                <a:spcPts val="0"/>
              </a:spcAft>
              <a:buFont typeface="Arial" pitchFamily="34" charset="0"/>
              <a:buChar char="•"/>
              <a:defRPr/>
            </a:pPr>
            <a:r>
              <a:rPr lang="en-US" sz="1800" dirty="0" smtClean="0">
                <a:latin typeface="Arial" pitchFamily="34" charset="0"/>
                <a:cs typeface="Arial" pitchFamily="34" charset="0"/>
              </a:rPr>
              <a:t>No minimum or maximum amount required</a:t>
            </a:r>
          </a:p>
          <a:p>
            <a:pPr lvl="1" fontAlgn="auto">
              <a:spcBef>
                <a:spcPts val="0"/>
              </a:spcBef>
              <a:spcAft>
                <a:spcPts val="0"/>
              </a:spcAft>
              <a:buFont typeface="Arial" pitchFamily="34" charset="0"/>
              <a:buChar char="•"/>
              <a:defRPr/>
            </a:pPr>
            <a:r>
              <a:rPr lang="en-US" sz="1800" dirty="0" smtClean="0">
                <a:latin typeface="Arial" pitchFamily="34" charset="0"/>
                <a:cs typeface="Arial" pitchFamily="34" charset="0"/>
              </a:rPr>
              <a:t>New businesses are different than established businesses</a:t>
            </a:r>
          </a:p>
          <a:p>
            <a:pPr marL="0" fontAlgn="auto">
              <a:spcBef>
                <a:spcPts val="1200"/>
              </a:spcBef>
              <a:spcAft>
                <a:spcPts val="0"/>
              </a:spcAft>
              <a:buNone/>
              <a:defRPr/>
            </a:pPr>
            <a:r>
              <a:rPr lang="en-US" sz="1800" dirty="0" smtClean="0">
                <a:latin typeface="Arial" pitchFamily="34" charset="0"/>
                <a:cs typeface="Arial" pitchFamily="34" charset="0"/>
              </a:rPr>
              <a:t>Examples of documentation commonly requested include, but are not limited to:</a:t>
            </a:r>
          </a:p>
          <a:p>
            <a:pPr lvl="1" fontAlgn="auto">
              <a:spcBef>
                <a:spcPts val="0"/>
              </a:spcBef>
              <a:spcAft>
                <a:spcPts val="0"/>
              </a:spcAft>
              <a:buFont typeface="Arial" pitchFamily="34" charset="0"/>
              <a:buChar char="•"/>
              <a:defRPr/>
            </a:pPr>
            <a:r>
              <a:rPr lang="en-US" sz="1800" dirty="0" smtClean="0">
                <a:latin typeface="Arial" pitchFamily="34" charset="0"/>
                <a:cs typeface="Arial" pitchFamily="34" charset="0"/>
              </a:rPr>
              <a:t>Financial forms provided by WSLCB</a:t>
            </a:r>
          </a:p>
          <a:p>
            <a:pPr lvl="1" fontAlgn="auto">
              <a:spcBef>
                <a:spcPts val="0"/>
              </a:spcBef>
              <a:spcAft>
                <a:spcPts val="0"/>
              </a:spcAft>
              <a:buFont typeface="Arial" pitchFamily="34" charset="0"/>
              <a:buChar char="•"/>
              <a:defRPr/>
            </a:pPr>
            <a:r>
              <a:rPr lang="en-US" sz="1800" dirty="0" smtClean="0">
                <a:latin typeface="Arial" pitchFamily="34" charset="0"/>
                <a:cs typeface="Arial" pitchFamily="34" charset="0"/>
              </a:rPr>
              <a:t>Bank statements</a:t>
            </a:r>
          </a:p>
          <a:p>
            <a:pPr lvl="1" fontAlgn="auto">
              <a:spcBef>
                <a:spcPts val="0"/>
              </a:spcBef>
              <a:spcAft>
                <a:spcPts val="0"/>
              </a:spcAft>
              <a:buFont typeface="Arial" pitchFamily="34" charset="0"/>
              <a:buChar char="•"/>
              <a:defRPr/>
            </a:pPr>
            <a:r>
              <a:rPr lang="en-US" sz="1800" dirty="0" smtClean="0">
                <a:latin typeface="Arial" pitchFamily="34" charset="0"/>
                <a:cs typeface="Arial" pitchFamily="34" charset="0"/>
              </a:rPr>
              <a:t>Tax returns</a:t>
            </a:r>
          </a:p>
          <a:p>
            <a:pPr lvl="1" fontAlgn="auto">
              <a:spcBef>
                <a:spcPts val="0"/>
              </a:spcBef>
              <a:spcAft>
                <a:spcPts val="0"/>
              </a:spcAft>
              <a:buFont typeface="Arial" pitchFamily="34" charset="0"/>
              <a:buChar char="•"/>
              <a:defRPr/>
            </a:pPr>
            <a:r>
              <a:rPr lang="en-US" sz="1800" dirty="0" smtClean="0">
                <a:latin typeface="Arial" pitchFamily="34" charset="0"/>
                <a:cs typeface="Arial" pitchFamily="34" charset="0"/>
              </a:rPr>
              <a:t>Financial affidavits</a:t>
            </a:r>
            <a:endParaRPr lang="en-US" sz="1800" dirty="0">
              <a:latin typeface="Arial" pitchFamily="34" charset="0"/>
              <a:cs typeface="Arial" pitchFamily="34" charset="0"/>
            </a:endParaRPr>
          </a:p>
        </p:txBody>
      </p:sp>
      <p:pic>
        <p:nvPicPr>
          <p:cNvPr id="4" name="Picture 3" descr="ppheader1-"/>
          <p:cNvPicPr>
            <a:picLocks noChangeAspect="1" noChangeArrowheads="1"/>
          </p:cNvPicPr>
          <p:nvPr/>
        </p:nvPicPr>
        <p:blipFill>
          <a:blip r:embed="rId2" cstate="print"/>
          <a:srcRect/>
          <a:stretch>
            <a:fillRect/>
          </a:stretch>
        </p:blipFill>
        <p:spPr bwMode="auto">
          <a:xfrm>
            <a:off x="0" y="0"/>
            <a:ext cx="9144000" cy="762000"/>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457200" y="762000"/>
            <a:ext cx="8229600" cy="914400"/>
          </a:xfrm>
        </p:spPr>
        <p:txBody>
          <a:bodyPr/>
          <a:lstStyle/>
          <a:p>
            <a:r>
              <a:rPr lang="en-US" sz="3600" b="1" dirty="0" smtClean="0">
                <a:latin typeface="Arial" pitchFamily="34" charset="0"/>
                <a:cs typeface="Arial" pitchFamily="34" charset="0"/>
              </a:rPr>
              <a:t>Review of Information Received</a:t>
            </a:r>
          </a:p>
        </p:txBody>
      </p:sp>
      <p:sp>
        <p:nvSpPr>
          <p:cNvPr id="43010" name="Content Placeholder 2"/>
          <p:cNvSpPr>
            <a:spLocks noGrp="1"/>
          </p:cNvSpPr>
          <p:nvPr>
            <p:ph idx="1"/>
          </p:nvPr>
        </p:nvSpPr>
        <p:spPr>
          <a:xfrm>
            <a:off x="685800" y="1905000"/>
            <a:ext cx="8001000" cy="4114800"/>
          </a:xfrm>
        </p:spPr>
        <p:txBody>
          <a:bodyPr/>
          <a:lstStyle/>
          <a:p>
            <a:pPr>
              <a:buNone/>
            </a:pPr>
            <a:r>
              <a:rPr lang="en-US" sz="2000" dirty="0" smtClean="0">
                <a:latin typeface="Arial" pitchFamily="34" charset="0"/>
                <a:cs typeface="Arial" pitchFamily="34" charset="0"/>
              </a:rPr>
              <a:t>Once requested items have been returned:</a:t>
            </a:r>
          </a:p>
          <a:p>
            <a:pPr lvl="1">
              <a:buFont typeface="Arial" pitchFamily="34" charset="0"/>
              <a:buChar char="•"/>
            </a:pPr>
            <a:r>
              <a:rPr lang="en-US" sz="2000" dirty="0" smtClean="0">
                <a:latin typeface="Arial" pitchFamily="34" charset="0"/>
                <a:cs typeface="Arial" pitchFamily="34" charset="0"/>
              </a:rPr>
              <a:t>Your investigator will review all information</a:t>
            </a:r>
          </a:p>
          <a:p>
            <a:pPr lvl="1">
              <a:buFont typeface="Arial" pitchFamily="34" charset="0"/>
              <a:buChar char="•"/>
            </a:pPr>
            <a:r>
              <a:rPr lang="en-US" sz="2000" dirty="0" smtClean="0">
                <a:latin typeface="Arial" pitchFamily="34" charset="0"/>
                <a:cs typeface="Arial" pitchFamily="34" charset="0"/>
              </a:rPr>
              <a:t>Files will be reviewed in order received</a:t>
            </a:r>
          </a:p>
          <a:p>
            <a:pPr lvl="1">
              <a:buFont typeface="Arial" pitchFamily="34" charset="0"/>
              <a:buChar char="•"/>
            </a:pPr>
            <a:r>
              <a:rPr lang="en-US" sz="2000" dirty="0" smtClean="0">
                <a:latin typeface="Arial" pitchFamily="34" charset="0"/>
                <a:cs typeface="Arial" pitchFamily="34" charset="0"/>
              </a:rPr>
              <a:t>Further documentation may be requested </a:t>
            </a:r>
          </a:p>
          <a:p>
            <a:pPr marL="0">
              <a:spcBef>
                <a:spcPts val="1200"/>
              </a:spcBef>
              <a:buNone/>
            </a:pPr>
            <a:r>
              <a:rPr lang="en-US" sz="2000" dirty="0" smtClean="0">
                <a:latin typeface="Arial" pitchFamily="34" charset="0"/>
                <a:cs typeface="Arial" pitchFamily="34" charset="0"/>
              </a:rPr>
              <a:t>If an objection or request for extension for review has been received from the Local Authority your investigator will:</a:t>
            </a:r>
          </a:p>
          <a:p>
            <a:pPr lvl="1">
              <a:buFont typeface="Arial" pitchFamily="34" charset="0"/>
              <a:buChar char="•"/>
            </a:pPr>
            <a:r>
              <a:rPr lang="en-US" sz="2000" dirty="0" smtClean="0">
                <a:latin typeface="Arial" pitchFamily="34" charset="0"/>
                <a:cs typeface="Arial" pitchFamily="34" charset="0"/>
              </a:rPr>
              <a:t>Provide you a copy of the objection or request</a:t>
            </a:r>
          </a:p>
          <a:p>
            <a:pPr lvl="1">
              <a:buFont typeface="Arial" pitchFamily="34" charset="0"/>
              <a:buChar char="•"/>
            </a:pPr>
            <a:r>
              <a:rPr lang="en-US" sz="2000" dirty="0" smtClean="0">
                <a:latin typeface="Arial" pitchFamily="34" charset="0"/>
                <a:cs typeface="Arial" pitchFamily="34" charset="0"/>
              </a:rPr>
              <a:t>Provide you with options on how to proceed</a:t>
            </a:r>
          </a:p>
          <a:p>
            <a:pPr marL="0">
              <a:spcBef>
                <a:spcPts val="1200"/>
              </a:spcBef>
              <a:buNone/>
            </a:pPr>
            <a:r>
              <a:rPr lang="en-US" sz="2000" dirty="0" smtClean="0">
                <a:latin typeface="Arial" pitchFamily="34" charset="0"/>
                <a:cs typeface="Arial" pitchFamily="34" charset="0"/>
              </a:rPr>
              <a:t>At this point your investigator will send your file forward for management review along with a report detailing your application information</a:t>
            </a:r>
          </a:p>
          <a:p>
            <a:pPr>
              <a:buNone/>
            </a:pPr>
            <a:endParaRPr lang="en-US" sz="1800" dirty="0" smtClean="0"/>
          </a:p>
        </p:txBody>
      </p:sp>
      <p:pic>
        <p:nvPicPr>
          <p:cNvPr id="4" name="Picture 3" descr="ppheader1-"/>
          <p:cNvPicPr>
            <a:picLocks noChangeAspect="1" noChangeArrowheads="1"/>
          </p:cNvPicPr>
          <p:nvPr/>
        </p:nvPicPr>
        <p:blipFill>
          <a:blip r:embed="rId2" cstate="print"/>
          <a:srcRect/>
          <a:stretch>
            <a:fillRect/>
          </a:stretch>
        </p:blipFill>
        <p:spPr bwMode="auto">
          <a:xfrm>
            <a:off x="0" y="0"/>
            <a:ext cx="9144000" cy="762000"/>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457200" y="752901"/>
            <a:ext cx="8229600" cy="914400"/>
          </a:xfrm>
        </p:spPr>
        <p:txBody>
          <a:bodyPr/>
          <a:lstStyle/>
          <a:p>
            <a:r>
              <a:rPr lang="en-US" sz="3600" b="1" dirty="0" smtClean="0">
                <a:latin typeface="Arial" pitchFamily="34" charset="0"/>
                <a:cs typeface="Arial" pitchFamily="34" charset="0"/>
              </a:rPr>
              <a:t>Final Inspection</a:t>
            </a:r>
          </a:p>
        </p:txBody>
      </p:sp>
      <p:sp>
        <p:nvSpPr>
          <p:cNvPr id="3" name="Content Placeholder 2"/>
          <p:cNvSpPr>
            <a:spLocks noGrp="1"/>
          </p:cNvSpPr>
          <p:nvPr>
            <p:ph idx="1"/>
          </p:nvPr>
        </p:nvSpPr>
        <p:spPr>
          <a:xfrm>
            <a:off x="457200" y="1524000"/>
            <a:ext cx="8229600" cy="5029200"/>
          </a:xfrm>
        </p:spPr>
        <p:txBody>
          <a:bodyPr rtlCol="0">
            <a:noAutofit/>
          </a:bodyPr>
          <a:lstStyle/>
          <a:p>
            <a:pPr marL="0">
              <a:buNone/>
            </a:pPr>
            <a:r>
              <a:rPr lang="en-US" sz="1800" dirty="0" smtClean="0">
                <a:latin typeface="Arial" pitchFamily="34" charset="0"/>
                <a:cs typeface="Arial" pitchFamily="34" charset="0"/>
              </a:rPr>
              <a:t>Licensing staff will meet with marijuana enforcement staff to discuss your application</a:t>
            </a:r>
          </a:p>
          <a:p>
            <a:pPr marL="0">
              <a:spcBef>
                <a:spcPts val="1200"/>
              </a:spcBef>
              <a:buNone/>
            </a:pPr>
            <a:r>
              <a:rPr lang="en-US" sz="1800" dirty="0" smtClean="0">
                <a:latin typeface="Arial" pitchFamily="34" charset="0"/>
                <a:cs typeface="Arial" pitchFamily="34" charset="0"/>
              </a:rPr>
              <a:t>You will be given information on contacting your local Enforcement Officer to schedule a final inspection of your premises prior to license issuance</a:t>
            </a:r>
          </a:p>
          <a:p>
            <a:pPr>
              <a:spcBef>
                <a:spcPts val="1200"/>
              </a:spcBef>
              <a:buNone/>
            </a:pPr>
            <a:r>
              <a:rPr lang="en-US" sz="1800" dirty="0" smtClean="0">
                <a:latin typeface="Arial" pitchFamily="34" charset="0"/>
                <a:cs typeface="Arial" pitchFamily="34" charset="0"/>
              </a:rPr>
              <a:t>A marijuana enforcement officer will visit your physical location:</a:t>
            </a:r>
          </a:p>
          <a:p>
            <a:pPr marL="557784" lvl="1">
              <a:spcBef>
                <a:spcPts val="0"/>
              </a:spcBef>
              <a:spcAft>
                <a:spcPts val="600"/>
              </a:spcAft>
              <a:buFont typeface="Arial" pitchFamily="34" charset="0"/>
              <a:buChar char="•"/>
            </a:pPr>
            <a:r>
              <a:rPr lang="en-US" sz="1800" dirty="0" smtClean="0">
                <a:latin typeface="Arial" pitchFamily="34" charset="0"/>
                <a:cs typeface="Arial" pitchFamily="34" charset="0"/>
              </a:rPr>
              <a:t>All information provided in your submitted operating plan/floor plan will be verified (such as, but not limited to):</a:t>
            </a:r>
          </a:p>
          <a:p>
            <a:pPr lvl="2">
              <a:spcBef>
                <a:spcPts val="0"/>
              </a:spcBef>
              <a:buFont typeface="Wingdings" pitchFamily="2" charset="2"/>
              <a:buChar char="§"/>
            </a:pPr>
            <a:r>
              <a:rPr lang="en-US" sz="1800" dirty="0" smtClean="0">
                <a:latin typeface="Arial" pitchFamily="34" charset="0"/>
                <a:cs typeface="Arial" pitchFamily="34" charset="0"/>
              </a:rPr>
              <a:t>Alarm system</a:t>
            </a:r>
          </a:p>
          <a:p>
            <a:pPr lvl="2">
              <a:spcBef>
                <a:spcPts val="0"/>
              </a:spcBef>
              <a:buFont typeface="Wingdings" pitchFamily="2" charset="2"/>
              <a:buChar char="§"/>
            </a:pPr>
            <a:r>
              <a:rPr lang="en-US" sz="1800" dirty="0" smtClean="0">
                <a:latin typeface="Arial" pitchFamily="34" charset="0"/>
                <a:cs typeface="Arial" pitchFamily="34" charset="0"/>
              </a:rPr>
              <a:t>Video surveillance and recording device</a:t>
            </a:r>
          </a:p>
          <a:p>
            <a:pPr lvl="2">
              <a:spcBef>
                <a:spcPts val="0"/>
              </a:spcBef>
              <a:buFont typeface="Wingdings" pitchFamily="2" charset="2"/>
              <a:buChar char="§"/>
            </a:pPr>
            <a:r>
              <a:rPr lang="en-US" sz="1800" dirty="0" smtClean="0">
                <a:latin typeface="Arial" pitchFamily="34" charset="0"/>
                <a:cs typeface="Arial" pitchFamily="34" charset="0"/>
              </a:rPr>
              <a:t>Security areas</a:t>
            </a:r>
          </a:p>
          <a:p>
            <a:pPr lvl="2">
              <a:spcBef>
                <a:spcPts val="0"/>
              </a:spcBef>
              <a:buFont typeface="Wingdings" pitchFamily="2" charset="2"/>
              <a:buChar char="§"/>
            </a:pPr>
            <a:r>
              <a:rPr lang="en-US" sz="1800" dirty="0" smtClean="0">
                <a:latin typeface="Arial" pitchFamily="34" charset="0"/>
                <a:cs typeface="Arial" pitchFamily="34" charset="0"/>
              </a:rPr>
              <a:t>Quarantine area</a:t>
            </a:r>
          </a:p>
          <a:p>
            <a:pPr lvl="2">
              <a:spcBef>
                <a:spcPts val="0"/>
              </a:spcBef>
              <a:buFont typeface="Wingdings" pitchFamily="2" charset="2"/>
              <a:buChar char="§"/>
            </a:pPr>
            <a:r>
              <a:rPr lang="en-US" sz="1800" dirty="0" smtClean="0">
                <a:latin typeface="Arial" pitchFamily="34" charset="0"/>
                <a:cs typeface="Arial" pitchFamily="34" charset="0"/>
              </a:rPr>
              <a:t>Perimeter fencing</a:t>
            </a:r>
          </a:p>
          <a:p>
            <a:pPr lvl="2">
              <a:spcBef>
                <a:spcPts val="0"/>
              </a:spcBef>
              <a:buFont typeface="Wingdings" pitchFamily="2" charset="2"/>
              <a:buChar char="§"/>
            </a:pPr>
            <a:r>
              <a:rPr lang="en-US" sz="1800" dirty="0" smtClean="0">
                <a:latin typeface="Arial" pitchFamily="34" charset="0"/>
                <a:cs typeface="Arial" pitchFamily="34" charset="0"/>
              </a:rPr>
              <a:t>Point-of-Sale areas</a:t>
            </a:r>
          </a:p>
          <a:p>
            <a:pPr marL="557784" lvl="1">
              <a:spcBef>
                <a:spcPts val="0"/>
              </a:spcBef>
              <a:buFont typeface="Arial" pitchFamily="34" charset="0"/>
              <a:buChar char="•"/>
            </a:pPr>
            <a:r>
              <a:rPr lang="en-US" sz="1800" dirty="0">
                <a:latin typeface="Arial" pitchFamily="34" charset="0"/>
                <a:cs typeface="Arial" pitchFamily="34" charset="0"/>
              </a:rPr>
              <a:t>No plant material may be on the premises during time of final </a:t>
            </a:r>
            <a:r>
              <a:rPr lang="en-US" sz="1800" dirty="0" smtClean="0">
                <a:latin typeface="Arial" pitchFamily="34" charset="0"/>
                <a:cs typeface="Arial" pitchFamily="34" charset="0"/>
              </a:rPr>
              <a:t>inspection</a:t>
            </a:r>
            <a:endParaRPr lang="en-US" sz="1800" dirty="0">
              <a:latin typeface="Arial" pitchFamily="34" charset="0"/>
              <a:cs typeface="Arial" pitchFamily="34" charset="0"/>
            </a:endParaRPr>
          </a:p>
        </p:txBody>
      </p:sp>
      <p:pic>
        <p:nvPicPr>
          <p:cNvPr id="4" name="Picture 3" descr="ppheader1-"/>
          <p:cNvPicPr>
            <a:picLocks noChangeAspect="1" noChangeArrowheads="1"/>
          </p:cNvPicPr>
          <p:nvPr/>
        </p:nvPicPr>
        <p:blipFill>
          <a:blip r:embed="rId2" cstate="print"/>
          <a:srcRect/>
          <a:stretch>
            <a:fillRect/>
          </a:stretch>
        </p:blipFill>
        <p:spPr bwMode="auto">
          <a:xfrm>
            <a:off x="0" y="0"/>
            <a:ext cx="9144000" cy="762000"/>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457200" y="762000"/>
            <a:ext cx="8229600" cy="914400"/>
          </a:xfrm>
        </p:spPr>
        <p:txBody>
          <a:bodyPr/>
          <a:lstStyle/>
          <a:p>
            <a:r>
              <a:rPr lang="en-US" sz="3600" b="1" dirty="0" smtClean="0">
                <a:latin typeface="Arial" pitchFamily="34" charset="0"/>
                <a:cs typeface="Arial" pitchFamily="34" charset="0"/>
              </a:rPr>
              <a:t>Decision </a:t>
            </a:r>
          </a:p>
        </p:txBody>
      </p:sp>
      <p:sp>
        <p:nvSpPr>
          <p:cNvPr id="3" name="Content Placeholder 2"/>
          <p:cNvSpPr>
            <a:spLocks noGrp="1"/>
          </p:cNvSpPr>
          <p:nvPr>
            <p:ph idx="1"/>
          </p:nvPr>
        </p:nvSpPr>
        <p:spPr>
          <a:xfrm>
            <a:off x="685800" y="1752600"/>
            <a:ext cx="7772400" cy="4114800"/>
          </a:xfrm>
        </p:spPr>
        <p:txBody>
          <a:bodyPr rtlCol="0">
            <a:normAutofit/>
          </a:bodyPr>
          <a:lstStyle/>
          <a:p>
            <a:pPr marL="0" fontAlgn="auto">
              <a:spcBef>
                <a:spcPts val="1200"/>
              </a:spcBef>
              <a:spcAft>
                <a:spcPts val="1200"/>
              </a:spcAft>
              <a:buNone/>
              <a:defRPr/>
            </a:pPr>
            <a:r>
              <a:rPr lang="en-US" sz="2000" dirty="0">
                <a:latin typeface="Arial" pitchFamily="34" charset="0"/>
                <a:cs typeface="Arial" pitchFamily="34" charset="0"/>
              </a:rPr>
              <a:t>You will be contacted by your license investigator </a:t>
            </a:r>
            <a:r>
              <a:rPr lang="en-US" sz="2000" dirty="0" smtClean="0">
                <a:latin typeface="Arial" pitchFamily="34" charset="0"/>
                <a:cs typeface="Arial" pitchFamily="34" charset="0"/>
              </a:rPr>
              <a:t>or a licensing supervisor regarding the status of your application</a:t>
            </a:r>
          </a:p>
          <a:p>
            <a:pPr lvl="1" fontAlgn="auto">
              <a:spcAft>
                <a:spcPts val="0"/>
              </a:spcAft>
              <a:buFont typeface="Arial" pitchFamily="34" charset="0"/>
              <a:buChar char="•"/>
              <a:defRPr/>
            </a:pPr>
            <a:r>
              <a:rPr lang="en-US" sz="2000" dirty="0" smtClean="0">
                <a:latin typeface="Arial" pitchFamily="34" charset="0"/>
                <a:cs typeface="Arial" pitchFamily="34" charset="0"/>
              </a:rPr>
              <a:t>If </a:t>
            </a:r>
            <a:r>
              <a:rPr lang="en-US" sz="2000" dirty="0">
                <a:latin typeface="Arial" pitchFamily="34" charset="0"/>
                <a:cs typeface="Arial" pitchFamily="34" charset="0"/>
              </a:rPr>
              <a:t>approved, you will move </a:t>
            </a:r>
            <a:r>
              <a:rPr lang="en-US" sz="2000" dirty="0" smtClean="0">
                <a:latin typeface="Arial" pitchFamily="34" charset="0"/>
                <a:cs typeface="Arial" pitchFamily="34" charset="0"/>
              </a:rPr>
              <a:t>on to the final steps </a:t>
            </a:r>
            <a:endParaRPr lang="en-US" sz="2000" dirty="0">
              <a:latin typeface="Arial" pitchFamily="34" charset="0"/>
              <a:cs typeface="Arial" pitchFamily="34" charset="0"/>
            </a:endParaRPr>
          </a:p>
          <a:p>
            <a:pPr lvl="1" fontAlgn="auto">
              <a:spcAft>
                <a:spcPts val="0"/>
              </a:spcAft>
              <a:buFont typeface="Arial" pitchFamily="34" charset="0"/>
              <a:buChar char="•"/>
              <a:defRPr/>
            </a:pPr>
            <a:r>
              <a:rPr lang="en-US" sz="2000" dirty="0" smtClean="0">
                <a:latin typeface="Arial" pitchFamily="34" charset="0"/>
                <a:cs typeface="Arial" pitchFamily="34" charset="0"/>
              </a:rPr>
              <a:t>Issuance </a:t>
            </a:r>
            <a:r>
              <a:rPr lang="en-US" sz="2000" dirty="0">
                <a:latin typeface="Arial" pitchFamily="34" charset="0"/>
                <a:cs typeface="Arial" pitchFamily="34" charset="0"/>
              </a:rPr>
              <a:t>of a license does not guarantee the ability to operate your business, other state and local laws may </a:t>
            </a:r>
            <a:r>
              <a:rPr lang="en-US" sz="2000" dirty="0" smtClean="0">
                <a:latin typeface="Arial" pitchFamily="34" charset="0"/>
                <a:cs typeface="Arial" pitchFamily="34" charset="0"/>
              </a:rPr>
              <a:t>apply</a:t>
            </a:r>
          </a:p>
          <a:p>
            <a:pPr lvl="2" fontAlgn="auto">
              <a:spcAft>
                <a:spcPts val="0"/>
              </a:spcAft>
              <a:buFont typeface="Wingdings" pitchFamily="2" charset="2"/>
              <a:buChar char="§"/>
              <a:defRPr/>
            </a:pPr>
            <a:r>
              <a:rPr lang="en-US" sz="2000" dirty="0" smtClean="0">
                <a:latin typeface="Arial" pitchFamily="34" charset="0"/>
                <a:cs typeface="Arial" pitchFamily="34" charset="0"/>
              </a:rPr>
              <a:t>WSLCB may issue a license over an LA objection</a:t>
            </a:r>
            <a:endParaRPr lang="en-US" sz="2000" dirty="0">
              <a:latin typeface="Arial" pitchFamily="34" charset="0"/>
              <a:cs typeface="Arial" pitchFamily="34" charset="0"/>
            </a:endParaRPr>
          </a:p>
          <a:p>
            <a:pPr lvl="1" fontAlgn="auto">
              <a:spcAft>
                <a:spcPts val="0"/>
              </a:spcAft>
              <a:buFont typeface="Arial" pitchFamily="34" charset="0"/>
              <a:buChar char="•"/>
              <a:defRPr/>
            </a:pPr>
            <a:r>
              <a:rPr lang="en-US" sz="2000" dirty="0">
                <a:latin typeface="Arial" pitchFamily="34" charset="0"/>
                <a:cs typeface="Arial" pitchFamily="34" charset="0"/>
              </a:rPr>
              <a:t>If </a:t>
            </a:r>
            <a:r>
              <a:rPr lang="en-US" sz="2000" dirty="0" smtClean="0">
                <a:latin typeface="Arial" pitchFamily="34" charset="0"/>
                <a:cs typeface="Arial" pitchFamily="34" charset="0"/>
              </a:rPr>
              <a:t>the WSLCB seeks denial, </a:t>
            </a:r>
            <a:r>
              <a:rPr lang="en-US" sz="2000" dirty="0">
                <a:latin typeface="Arial" pitchFamily="34" charset="0"/>
                <a:cs typeface="Arial" pitchFamily="34" charset="0"/>
              </a:rPr>
              <a:t>you will be given options to appeal or </a:t>
            </a:r>
            <a:r>
              <a:rPr lang="en-US" sz="2000" dirty="0" smtClean="0">
                <a:latin typeface="Arial" pitchFamily="34" charset="0"/>
                <a:cs typeface="Arial" pitchFamily="34" charset="0"/>
              </a:rPr>
              <a:t>withdraw your application. </a:t>
            </a:r>
          </a:p>
          <a:p>
            <a:pPr lvl="1" fontAlgn="auto">
              <a:spcAft>
                <a:spcPts val="0"/>
              </a:spcAft>
              <a:buFont typeface="Wingdings" pitchFamily="2" charset="2"/>
              <a:buChar char="§"/>
              <a:defRPr/>
            </a:pPr>
            <a:endParaRPr lang="en-US" sz="1800" dirty="0" smtClean="0"/>
          </a:p>
          <a:p>
            <a:pPr lvl="1" fontAlgn="auto">
              <a:spcAft>
                <a:spcPts val="0"/>
              </a:spcAft>
              <a:buFont typeface="Wingdings" pitchFamily="2" charset="2"/>
              <a:buChar char="§"/>
              <a:defRPr/>
            </a:pPr>
            <a:endParaRPr lang="en-US" sz="1800" dirty="0" smtClean="0"/>
          </a:p>
          <a:p>
            <a:pPr fontAlgn="auto">
              <a:spcAft>
                <a:spcPts val="0"/>
              </a:spcAft>
              <a:buNone/>
              <a:defRPr/>
            </a:pPr>
            <a:endParaRPr lang="en-US" sz="2200" dirty="0" smtClean="0"/>
          </a:p>
          <a:p>
            <a:pPr lvl="1" fontAlgn="auto">
              <a:spcAft>
                <a:spcPts val="0"/>
              </a:spcAft>
              <a:buFont typeface="Wingdings" pitchFamily="2" charset="2"/>
              <a:buChar char="§"/>
              <a:defRPr/>
            </a:pPr>
            <a:endParaRPr lang="en-US" sz="1800" dirty="0"/>
          </a:p>
          <a:p>
            <a:pPr lvl="1">
              <a:buFont typeface="Arial" pitchFamily="34" charset="0"/>
              <a:buChar char="•"/>
            </a:pPr>
            <a:endParaRPr lang="en-US" sz="1800" dirty="0" smtClean="0"/>
          </a:p>
          <a:p>
            <a:pPr lvl="1">
              <a:buFont typeface="Arial" pitchFamily="34" charset="0"/>
              <a:buChar char="•"/>
            </a:pPr>
            <a:endParaRPr lang="en-US" sz="1800" dirty="0" smtClean="0"/>
          </a:p>
          <a:p>
            <a:pPr marL="0" indent="0" fontAlgn="auto">
              <a:spcAft>
                <a:spcPts val="0"/>
              </a:spcAft>
              <a:buFont typeface="Arial" pitchFamily="34" charset="0"/>
              <a:buNone/>
              <a:defRPr/>
            </a:pPr>
            <a:endParaRPr lang="en-US" dirty="0"/>
          </a:p>
        </p:txBody>
      </p:sp>
      <p:pic>
        <p:nvPicPr>
          <p:cNvPr id="4" name="Picture 3" descr="ppheader1-"/>
          <p:cNvPicPr>
            <a:picLocks noChangeAspect="1" noChangeArrowheads="1"/>
          </p:cNvPicPr>
          <p:nvPr/>
        </p:nvPicPr>
        <p:blipFill>
          <a:blip r:embed="rId2" cstate="print"/>
          <a:srcRect/>
          <a:stretch>
            <a:fillRect/>
          </a:stretch>
        </p:blipFill>
        <p:spPr bwMode="auto">
          <a:xfrm>
            <a:off x="0" y="0"/>
            <a:ext cx="9144000" cy="762000"/>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457200" y="752901"/>
            <a:ext cx="8229600" cy="914400"/>
          </a:xfrm>
        </p:spPr>
        <p:txBody>
          <a:bodyPr/>
          <a:lstStyle/>
          <a:p>
            <a:r>
              <a:rPr lang="en-US" sz="3600" b="1" dirty="0" smtClean="0">
                <a:latin typeface="Arial" pitchFamily="34" charset="0"/>
                <a:cs typeface="Arial" pitchFamily="34" charset="0"/>
              </a:rPr>
              <a:t>License Fee</a:t>
            </a:r>
          </a:p>
        </p:txBody>
      </p:sp>
      <p:sp>
        <p:nvSpPr>
          <p:cNvPr id="3" name="Content Placeholder 2"/>
          <p:cNvSpPr>
            <a:spLocks noGrp="1"/>
          </p:cNvSpPr>
          <p:nvPr>
            <p:ph idx="1"/>
          </p:nvPr>
        </p:nvSpPr>
        <p:spPr>
          <a:xfrm>
            <a:off x="457200" y="1752600"/>
            <a:ext cx="8229600" cy="4648200"/>
          </a:xfrm>
        </p:spPr>
        <p:txBody>
          <a:bodyPr rtlCol="0">
            <a:noAutofit/>
          </a:bodyPr>
          <a:lstStyle/>
          <a:p>
            <a:pPr fontAlgn="auto">
              <a:spcAft>
                <a:spcPts val="0"/>
              </a:spcAft>
              <a:buNone/>
              <a:defRPr/>
            </a:pPr>
            <a:r>
              <a:rPr lang="en-US" sz="1800" dirty="0" smtClean="0">
                <a:latin typeface="Arial" pitchFamily="34" charset="0"/>
                <a:cs typeface="Arial" pitchFamily="34" charset="0"/>
              </a:rPr>
              <a:t>If approved, you will receive a billing statement through DocuSign</a:t>
            </a:r>
          </a:p>
          <a:p>
            <a:pPr fontAlgn="auto">
              <a:spcAft>
                <a:spcPts val="0"/>
              </a:spcAft>
              <a:buNone/>
              <a:defRPr/>
            </a:pPr>
            <a:endParaRPr lang="en-US" sz="1800" dirty="0" smtClean="0">
              <a:latin typeface="Arial" pitchFamily="34" charset="0"/>
              <a:cs typeface="Arial" pitchFamily="34" charset="0"/>
            </a:endParaRPr>
          </a:p>
          <a:p>
            <a:pPr fontAlgn="auto">
              <a:spcAft>
                <a:spcPts val="0"/>
              </a:spcAft>
              <a:buNone/>
              <a:defRPr/>
            </a:pPr>
            <a:r>
              <a:rPr lang="en-US" sz="1800" dirty="0" smtClean="0">
                <a:latin typeface="Arial" pitchFamily="34" charset="0"/>
                <a:cs typeface="Arial" pitchFamily="34" charset="0"/>
              </a:rPr>
              <a:t>We accept check, cashiers check, or cash (no credit cards accepted)</a:t>
            </a:r>
          </a:p>
          <a:p>
            <a:pPr marL="0" fontAlgn="auto">
              <a:spcAft>
                <a:spcPts val="0"/>
              </a:spcAft>
              <a:buNone/>
              <a:defRPr/>
            </a:pPr>
            <a:r>
              <a:rPr lang="en-US" sz="1800" dirty="0" smtClean="0">
                <a:latin typeface="Arial" pitchFamily="34" charset="0"/>
                <a:cs typeface="Arial" pitchFamily="34" charset="0"/>
              </a:rPr>
              <a:t/>
            </a:r>
            <a:br>
              <a:rPr lang="en-US" sz="1800" dirty="0" smtClean="0">
                <a:latin typeface="Arial" pitchFamily="34" charset="0"/>
                <a:cs typeface="Arial" pitchFamily="34" charset="0"/>
              </a:rPr>
            </a:br>
            <a:r>
              <a:rPr lang="en-US" sz="1800" dirty="0" smtClean="0">
                <a:latin typeface="Arial" pitchFamily="34" charset="0"/>
                <a:cs typeface="Arial" pitchFamily="34" charset="0"/>
              </a:rPr>
              <a:t>Fees will be prorated so your marijuana license expiration date matches your business license expiration date</a:t>
            </a:r>
          </a:p>
          <a:p>
            <a:pPr marL="400050" lvl="1" fontAlgn="auto">
              <a:spcAft>
                <a:spcPts val="0"/>
              </a:spcAft>
              <a:buFont typeface="Arial" pitchFamily="34" charset="0"/>
              <a:buChar char="•"/>
              <a:defRPr/>
            </a:pPr>
            <a:r>
              <a:rPr lang="en-US" sz="1800" dirty="0" smtClean="0">
                <a:latin typeface="Arial" pitchFamily="34" charset="0"/>
                <a:cs typeface="Arial" pitchFamily="34" charset="0"/>
              </a:rPr>
              <a:t>If we issue your license in April and your entity expires in August we would bill you for four month of use or $333.33 (4/12</a:t>
            </a:r>
            <a:r>
              <a:rPr lang="en-US" sz="1800" baseline="30000" dirty="0" smtClean="0">
                <a:latin typeface="Arial" pitchFamily="34" charset="0"/>
                <a:cs typeface="Arial" pitchFamily="34" charset="0"/>
              </a:rPr>
              <a:t>th</a:t>
            </a:r>
            <a:r>
              <a:rPr lang="en-US" sz="1800" dirty="0" smtClean="0">
                <a:latin typeface="Arial" pitchFamily="34" charset="0"/>
                <a:cs typeface="Arial" pitchFamily="34" charset="0"/>
              </a:rPr>
              <a:t> of $1000)</a:t>
            </a:r>
          </a:p>
          <a:p>
            <a:pPr marL="400050" lvl="1" fontAlgn="auto">
              <a:spcAft>
                <a:spcPts val="0"/>
              </a:spcAft>
              <a:buFont typeface="Arial" pitchFamily="34" charset="0"/>
              <a:buChar char="•"/>
              <a:defRPr/>
            </a:pPr>
            <a:r>
              <a:rPr lang="en-US" sz="1800" dirty="0" smtClean="0">
                <a:latin typeface="Arial" pitchFamily="34" charset="0"/>
                <a:cs typeface="Arial" pitchFamily="34" charset="0"/>
              </a:rPr>
              <a:t>It is important you submit payment by the due date listed as the prorated amount will change after the due date indicated</a:t>
            </a:r>
          </a:p>
        </p:txBody>
      </p:sp>
      <p:pic>
        <p:nvPicPr>
          <p:cNvPr id="4" name="Picture 3" descr="ppheader1-"/>
          <p:cNvPicPr>
            <a:picLocks noChangeAspect="1" noChangeArrowheads="1"/>
          </p:cNvPicPr>
          <p:nvPr/>
        </p:nvPicPr>
        <p:blipFill>
          <a:blip r:embed="rId2" cstate="print"/>
          <a:srcRect/>
          <a:stretch>
            <a:fillRect/>
          </a:stretch>
        </p:blipFill>
        <p:spPr bwMode="auto">
          <a:xfrm>
            <a:off x="0" y="0"/>
            <a:ext cx="9144000" cy="762000"/>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457200" y="762000"/>
            <a:ext cx="8229600" cy="914400"/>
          </a:xfrm>
        </p:spPr>
        <p:txBody>
          <a:bodyPr/>
          <a:lstStyle/>
          <a:p>
            <a:r>
              <a:rPr lang="en-US" sz="3600" b="1" dirty="0" smtClean="0">
                <a:latin typeface="Arial" pitchFamily="34" charset="0"/>
                <a:cs typeface="Arial" pitchFamily="34" charset="0"/>
              </a:rPr>
              <a:t>Final Steps</a:t>
            </a:r>
          </a:p>
        </p:txBody>
      </p:sp>
      <p:sp>
        <p:nvSpPr>
          <p:cNvPr id="3" name="Content Placeholder 2"/>
          <p:cNvSpPr>
            <a:spLocks noGrp="1"/>
          </p:cNvSpPr>
          <p:nvPr>
            <p:ph idx="1"/>
          </p:nvPr>
        </p:nvSpPr>
        <p:spPr>
          <a:xfrm>
            <a:off x="457200" y="1905000"/>
            <a:ext cx="8229600" cy="4800600"/>
          </a:xfrm>
        </p:spPr>
        <p:txBody>
          <a:bodyPr rtlCol="0">
            <a:noAutofit/>
          </a:bodyPr>
          <a:lstStyle/>
          <a:p>
            <a:pPr marL="347472" fontAlgn="auto">
              <a:spcBef>
                <a:spcPts val="1200"/>
              </a:spcBef>
              <a:spcAft>
                <a:spcPts val="0"/>
              </a:spcAft>
              <a:defRPr/>
            </a:pPr>
            <a:r>
              <a:rPr lang="en-US" sz="1800" dirty="0" smtClean="0">
                <a:latin typeface="Arial" pitchFamily="34" charset="0"/>
                <a:cs typeface="Arial" pitchFamily="34" charset="0"/>
              </a:rPr>
              <a:t>Once the fees are received and processed, customer service will email you an approval letter </a:t>
            </a:r>
          </a:p>
          <a:p>
            <a:pPr marL="347472" fontAlgn="auto">
              <a:spcBef>
                <a:spcPts val="1200"/>
              </a:spcBef>
              <a:spcAft>
                <a:spcPts val="0"/>
              </a:spcAft>
              <a:defRPr/>
            </a:pPr>
            <a:r>
              <a:rPr lang="en-US" sz="1800" dirty="0" smtClean="0">
                <a:latin typeface="Arial" pitchFamily="34" charset="0"/>
                <a:cs typeface="Arial" pitchFamily="34" charset="0"/>
              </a:rPr>
              <a:t>Business Licensing Services is notified when your license is approved in our system</a:t>
            </a:r>
          </a:p>
          <a:p>
            <a:pPr marL="347472" fontAlgn="auto">
              <a:spcBef>
                <a:spcPts val="1200"/>
              </a:spcBef>
              <a:spcAft>
                <a:spcPts val="0"/>
              </a:spcAft>
              <a:defRPr/>
            </a:pPr>
            <a:r>
              <a:rPr lang="en-US" sz="1800" dirty="0" smtClean="0">
                <a:latin typeface="Arial" pitchFamily="34" charset="0"/>
                <a:cs typeface="Arial" pitchFamily="34" charset="0"/>
              </a:rPr>
              <a:t>Within 14 days of receiving your letter, Business Licensing Services will mail you a hard copy of your Master Business License that will show your marijuana license in the body</a:t>
            </a:r>
          </a:p>
          <a:p>
            <a:pPr marL="347472" fontAlgn="auto">
              <a:spcBef>
                <a:spcPts val="1200"/>
              </a:spcBef>
              <a:spcAft>
                <a:spcPts val="0"/>
              </a:spcAft>
              <a:defRPr/>
            </a:pPr>
            <a:r>
              <a:rPr lang="en-US" sz="1800" dirty="0" smtClean="0">
                <a:latin typeface="Arial" pitchFamily="34" charset="0"/>
                <a:cs typeface="Arial" pitchFamily="34" charset="0"/>
              </a:rPr>
              <a:t>After producers have notified WSLCB of their intent to start operations they will have a 15-day window to bring non-flowering plants into their location</a:t>
            </a:r>
          </a:p>
          <a:p>
            <a:pPr lvl="1" fontAlgn="auto">
              <a:spcBef>
                <a:spcPts val="600"/>
              </a:spcBef>
              <a:spcAft>
                <a:spcPts val="0"/>
              </a:spcAft>
              <a:buFont typeface="Wingdings" pitchFamily="2" charset="2"/>
              <a:buChar char="§"/>
              <a:defRPr/>
            </a:pPr>
            <a:r>
              <a:rPr lang="en-US" sz="1800" dirty="0" smtClean="0">
                <a:latin typeface="Arial" pitchFamily="34" charset="0"/>
                <a:cs typeface="Arial" pitchFamily="34" charset="0"/>
              </a:rPr>
              <a:t> All plants must be entered into the traceability system during this 15-day period</a:t>
            </a:r>
          </a:p>
          <a:p>
            <a:pPr marL="400050" fontAlgn="auto">
              <a:spcBef>
                <a:spcPts val="1200"/>
              </a:spcBef>
              <a:spcAft>
                <a:spcPts val="0"/>
              </a:spcAft>
              <a:defRPr/>
            </a:pPr>
            <a:r>
              <a:rPr lang="en-US" sz="1800" dirty="0" smtClean="0">
                <a:latin typeface="Arial" pitchFamily="34" charset="0"/>
                <a:cs typeface="Arial" pitchFamily="34" charset="0"/>
              </a:rPr>
              <a:t>Moving forward, each year you will receive your renewal notice directly from BLS</a:t>
            </a:r>
          </a:p>
        </p:txBody>
      </p:sp>
      <p:pic>
        <p:nvPicPr>
          <p:cNvPr id="4" name="Picture 3" descr="ppheader1-"/>
          <p:cNvPicPr>
            <a:picLocks noChangeAspect="1" noChangeArrowheads="1"/>
          </p:cNvPicPr>
          <p:nvPr/>
        </p:nvPicPr>
        <p:blipFill>
          <a:blip r:embed="rId2" cstate="print"/>
          <a:srcRect/>
          <a:stretch>
            <a:fillRect/>
          </a:stretch>
        </p:blipFill>
        <p:spPr bwMode="auto">
          <a:xfrm>
            <a:off x="0" y="0"/>
            <a:ext cx="9144000" cy="762000"/>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381000" y="2057400"/>
            <a:ext cx="8229600" cy="1143000"/>
          </a:xfrm>
        </p:spPr>
        <p:txBody>
          <a:bodyPr/>
          <a:lstStyle/>
          <a:p>
            <a:r>
              <a:rPr lang="en-US" sz="4000" b="1" dirty="0" smtClean="0">
                <a:latin typeface="Arial" pitchFamily="34" charset="0"/>
                <a:cs typeface="Arial" pitchFamily="34" charset="0"/>
              </a:rPr>
              <a:t>Questions?</a:t>
            </a:r>
          </a:p>
        </p:txBody>
      </p:sp>
      <p:sp>
        <p:nvSpPr>
          <p:cNvPr id="26626" name="TextBox 2"/>
          <p:cNvSpPr txBox="1">
            <a:spLocks noChangeArrowheads="1"/>
          </p:cNvSpPr>
          <p:nvPr/>
        </p:nvSpPr>
        <p:spPr bwMode="auto">
          <a:xfrm>
            <a:off x="685800" y="3352800"/>
            <a:ext cx="8229600" cy="584775"/>
          </a:xfrm>
          <a:prstGeom prst="rect">
            <a:avLst/>
          </a:prstGeom>
          <a:noFill/>
          <a:ln w="9525">
            <a:noFill/>
            <a:miter lim="800000"/>
            <a:headEnd/>
            <a:tailEnd/>
          </a:ln>
        </p:spPr>
        <p:txBody>
          <a:bodyPr>
            <a:spAutoFit/>
          </a:bodyPr>
          <a:lstStyle/>
          <a:p>
            <a:r>
              <a:rPr lang="en-US" sz="3200" dirty="0" smtClean="0">
                <a:latin typeface="Arial" pitchFamily="34" charset="0"/>
                <a:cs typeface="Arial" pitchFamily="34" charset="0"/>
              </a:rPr>
              <a:t>Any final questions?</a:t>
            </a:r>
            <a:endParaRPr lang="en-US" sz="3200" dirty="0">
              <a:latin typeface="Arial" pitchFamily="34" charset="0"/>
              <a:cs typeface="Arial" pitchFamily="34" charset="0"/>
            </a:endParaRPr>
          </a:p>
        </p:txBody>
      </p:sp>
      <p:pic>
        <p:nvPicPr>
          <p:cNvPr id="4" name="Picture 3" descr="ppheader1-"/>
          <p:cNvPicPr>
            <a:picLocks noChangeAspect="1" noChangeArrowheads="1"/>
          </p:cNvPicPr>
          <p:nvPr/>
        </p:nvPicPr>
        <p:blipFill>
          <a:blip r:embed="rId2" cstate="print"/>
          <a:srcRect/>
          <a:stretch>
            <a:fillRect/>
          </a:stretch>
        </p:blipFill>
        <p:spPr bwMode="auto">
          <a:xfrm>
            <a:off x="0" y="0"/>
            <a:ext cx="9144000" cy="762000"/>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3200400" y="1219200"/>
            <a:ext cx="2590800" cy="609600"/>
          </a:xfrm>
        </p:spPr>
        <p:txBody>
          <a:bodyPr/>
          <a:lstStyle/>
          <a:p>
            <a:r>
              <a:rPr lang="en-US" sz="3600" dirty="0" smtClean="0">
                <a:latin typeface="Arial" pitchFamily="34" charset="0"/>
                <a:cs typeface="Arial" pitchFamily="34" charset="0"/>
              </a:rPr>
              <a:t>Thank You</a:t>
            </a:r>
            <a:br>
              <a:rPr lang="en-US" sz="3600" dirty="0" smtClean="0">
                <a:latin typeface="Arial" pitchFamily="34" charset="0"/>
                <a:cs typeface="Arial" pitchFamily="34" charset="0"/>
              </a:rPr>
            </a:br>
            <a:endParaRPr lang="en-US" sz="2000" dirty="0" smtClean="0">
              <a:latin typeface="Arial" pitchFamily="34" charset="0"/>
              <a:cs typeface="Arial" pitchFamily="34" charset="0"/>
            </a:endParaRPr>
          </a:p>
        </p:txBody>
      </p:sp>
      <p:pic>
        <p:nvPicPr>
          <p:cNvPr id="47106" name="Picture 2"/>
          <p:cNvPicPr>
            <a:picLocks noGrp="1" noChangeAspect="1" noChangeArrowheads="1"/>
          </p:cNvPicPr>
          <p:nvPr>
            <p:ph idx="1"/>
          </p:nvPr>
        </p:nvPicPr>
        <p:blipFill>
          <a:blip r:embed="rId2" cstate="print"/>
          <a:srcRect/>
          <a:stretch>
            <a:fillRect/>
          </a:stretch>
        </p:blipFill>
        <p:spPr>
          <a:xfrm>
            <a:off x="2019300" y="2895600"/>
            <a:ext cx="5105400" cy="3813727"/>
          </a:xfrm>
        </p:spPr>
      </p:pic>
      <p:pic>
        <p:nvPicPr>
          <p:cNvPr id="4" name="Picture 3" descr="ppheader1-"/>
          <p:cNvPicPr>
            <a:picLocks noChangeAspect="1" noChangeArrowheads="1"/>
          </p:cNvPicPr>
          <p:nvPr/>
        </p:nvPicPr>
        <p:blipFill>
          <a:blip r:embed="rId3" cstate="print"/>
          <a:srcRect/>
          <a:stretch>
            <a:fillRect/>
          </a:stretch>
        </p:blipFill>
        <p:spPr bwMode="auto">
          <a:xfrm>
            <a:off x="0" y="0"/>
            <a:ext cx="9144000" cy="762000"/>
          </a:xfrm>
          <a:prstGeom prst="rect">
            <a:avLst/>
          </a:prstGeom>
          <a:noFill/>
        </p:spPr>
      </p:pic>
      <p:sp>
        <p:nvSpPr>
          <p:cNvPr id="5" name="TextBox 4"/>
          <p:cNvSpPr txBox="1"/>
          <p:nvPr/>
        </p:nvSpPr>
        <p:spPr>
          <a:xfrm>
            <a:off x="914400" y="1905000"/>
            <a:ext cx="7315200" cy="369332"/>
          </a:xfrm>
          <a:prstGeom prst="rect">
            <a:avLst/>
          </a:prstGeom>
          <a:noFill/>
        </p:spPr>
        <p:txBody>
          <a:bodyPr wrap="square" rtlCol="0">
            <a:spAutoFit/>
          </a:bodyPr>
          <a:lstStyle/>
          <a:p>
            <a:r>
              <a:rPr lang="en-US" dirty="0" smtClean="0">
                <a:latin typeface="Arial" pitchFamily="34" charset="0"/>
                <a:cs typeface="Arial" pitchFamily="34" charset="0"/>
              </a:rPr>
              <a:t>Visit the WSLCB website at: </a:t>
            </a:r>
            <a:r>
              <a:rPr lang="en-US" dirty="0" smtClean="0">
                <a:latin typeface="Arial" pitchFamily="34" charset="0"/>
                <a:cs typeface="Arial" pitchFamily="34" charset="0"/>
                <a:hlinkClick r:id="rId4"/>
              </a:rPr>
              <a:t>www.liq.wa.gov</a:t>
            </a:r>
            <a:r>
              <a:rPr lang="en-US" dirty="0" smtClean="0">
                <a:latin typeface="Arial" pitchFamily="34" charset="0"/>
                <a:cs typeface="Arial" pitchFamily="34" charset="0"/>
              </a:rPr>
              <a:t> for additional information.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3"/>
          <p:cNvSpPr>
            <a:spLocks noGrp="1"/>
          </p:cNvSpPr>
          <p:nvPr>
            <p:ph type="title"/>
          </p:nvPr>
        </p:nvSpPr>
        <p:spPr>
          <a:xfrm>
            <a:off x="457200" y="762000"/>
            <a:ext cx="8229600" cy="914400"/>
          </a:xfrm>
        </p:spPr>
        <p:txBody>
          <a:bodyPr/>
          <a:lstStyle/>
          <a:p>
            <a:r>
              <a:rPr lang="en-US" sz="3600" b="1" dirty="0" smtClean="0">
                <a:latin typeface="Arial" pitchFamily="34" charset="0"/>
                <a:cs typeface="Arial" pitchFamily="34" charset="0"/>
              </a:rPr>
              <a:t>Glossary – Common Terms</a:t>
            </a:r>
          </a:p>
        </p:txBody>
      </p:sp>
      <p:sp>
        <p:nvSpPr>
          <p:cNvPr id="15362" name="Content Placeholder 4"/>
          <p:cNvSpPr>
            <a:spLocks noGrp="1"/>
          </p:cNvSpPr>
          <p:nvPr>
            <p:ph idx="1"/>
          </p:nvPr>
        </p:nvSpPr>
        <p:spPr>
          <a:xfrm>
            <a:off x="457200" y="2057400"/>
            <a:ext cx="8229600" cy="3352800"/>
          </a:xfrm>
        </p:spPr>
        <p:txBody>
          <a:bodyPr/>
          <a:lstStyle/>
          <a:p>
            <a:pPr marL="0" indent="-285750">
              <a:spcBef>
                <a:spcPts val="600"/>
              </a:spcBef>
              <a:spcAft>
                <a:spcPts val="1200"/>
              </a:spcAft>
              <a:buNone/>
            </a:pPr>
            <a:r>
              <a:rPr lang="en-US" sz="2000" b="1" dirty="0" smtClean="0">
                <a:latin typeface="Arial" pitchFamily="34" charset="0"/>
                <a:cs typeface="Arial" pitchFamily="34" charset="0"/>
              </a:rPr>
              <a:t>Local Authority (LA):  </a:t>
            </a:r>
            <a:r>
              <a:rPr lang="en-US" sz="2000" dirty="0" smtClean="0">
                <a:latin typeface="Arial" pitchFamily="34" charset="0"/>
                <a:cs typeface="Arial" pitchFamily="34" charset="0"/>
              </a:rPr>
              <a:t>The local government entity that, by law, must be notified of your application.  The LA is typically the city mayor, police chief, or county sheriff.  The LA has 20 days to </a:t>
            </a:r>
            <a:r>
              <a:rPr lang="en-US" sz="2000" dirty="0">
                <a:latin typeface="Arial" pitchFamily="34" charset="0"/>
                <a:cs typeface="Arial" pitchFamily="34" charset="0"/>
              </a:rPr>
              <a:t>respond </a:t>
            </a:r>
            <a:r>
              <a:rPr lang="en-US" sz="2000" dirty="0" smtClean="0">
                <a:latin typeface="Arial" pitchFamily="34" charset="0"/>
                <a:cs typeface="Arial" pitchFamily="34" charset="0"/>
              </a:rPr>
              <a:t>to any license application.  If your license has a LA objection, the WSLCB will suggest that you work with the LA to resolve the issue.</a:t>
            </a:r>
            <a:endParaRPr lang="en-US" sz="2000" b="1" dirty="0" smtClean="0">
              <a:latin typeface="Arial" pitchFamily="34" charset="0"/>
              <a:cs typeface="Arial" pitchFamily="34" charset="0"/>
            </a:endParaRPr>
          </a:p>
          <a:p>
            <a:pPr marL="0" indent="-285750">
              <a:spcBef>
                <a:spcPts val="600"/>
              </a:spcBef>
              <a:spcAft>
                <a:spcPts val="1200"/>
              </a:spcAft>
              <a:buFont typeface="Arial" charset="0"/>
              <a:buNone/>
            </a:pPr>
            <a:r>
              <a:rPr lang="en-US" sz="2000" b="1" dirty="0" smtClean="0">
                <a:latin typeface="Arial" pitchFamily="34" charset="0"/>
                <a:cs typeface="Arial" pitchFamily="34" charset="0"/>
              </a:rPr>
              <a:t>DocuSign:  </a:t>
            </a:r>
            <a:r>
              <a:rPr lang="en-US" sz="2000" dirty="0" smtClean="0">
                <a:latin typeface="Arial" pitchFamily="34" charset="0"/>
                <a:cs typeface="Arial" pitchFamily="34" charset="0"/>
              </a:rPr>
              <a:t>Easy, fast, and secure way to send, sign, track and store documents in the cloud.  DocuSign is a computerized system that allows all documents and paperwork to be sent to an applicant, completed and returned to the investigator through email and a secure server.</a:t>
            </a:r>
          </a:p>
        </p:txBody>
      </p:sp>
      <p:pic>
        <p:nvPicPr>
          <p:cNvPr id="4" name="Picture 3" descr="ppheader1-"/>
          <p:cNvPicPr>
            <a:picLocks noChangeAspect="1" noChangeArrowheads="1"/>
          </p:cNvPicPr>
          <p:nvPr/>
        </p:nvPicPr>
        <p:blipFill>
          <a:blip r:embed="rId2" cstate="print"/>
          <a:srcRect/>
          <a:stretch>
            <a:fillRect/>
          </a:stretch>
        </p:blipFill>
        <p:spPr bwMode="auto">
          <a:xfrm>
            <a:off x="0" y="0"/>
            <a:ext cx="9144000" cy="762000"/>
          </a:xfrm>
          <a:prstGeom prst="rect">
            <a:avLst/>
          </a:prstGeom>
          <a:noFill/>
        </p:spPr>
      </p:pic>
    </p:spTree>
    <p:extLst>
      <p:ext uri="{BB962C8B-B14F-4D97-AF65-F5344CB8AC3E}">
        <p14:creationId xmlns:p14="http://schemas.microsoft.com/office/powerpoint/2010/main" val="2910558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57200" y="762000"/>
            <a:ext cx="8229600" cy="914400"/>
          </a:xfrm>
        </p:spPr>
        <p:txBody>
          <a:bodyPr/>
          <a:lstStyle/>
          <a:p>
            <a:r>
              <a:rPr lang="en-US" sz="3600" b="1" dirty="0" smtClean="0">
                <a:latin typeface="Arial" pitchFamily="34" charset="0"/>
                <a:cs typeface="Arial" pitchFamily="34" charset="0"/>
              </a:rPr>
              <a:t>Choose Your Location</a:t>
            </a:r>
          </a:p>
        </p:txBody>
      </p:sp>
      <p:sp>
        <p:nvSpPr>
          <p:cNvPr id="16386" name="Content Placeholder 5"/>
          <p:cNvSpPr>
            <a:spLocks noGrp="1"/>
          </p:cNvSpPr>
          <p:nvPr>
            <p:ph idx="1"/>
          </p:nvPr>
        </p:nvSpPr>
        <p:spPr>
          <a:xfrm>
            <a:off x="457200" y="1752600"/>
            <a:ext cx="8229600" cy="4876800"/>
          </a:xfrm>
        </p:spPr>
        <p:txBody>
          <a:bodyPr/>
          <a:lstStyle/>
          <a:p>
            <a:pPr>
              <a:buFont typeface="Arial" charset="0"/>
              <a:buNone/>
            </a:pPr>
            <a:r>
              <a:rPr lang="en-US" sz="2000" b="1" dirty="0" smtClean="0">
                <a:latin typeface="Arial" pitchFamily="34" charset="0"/>
                <a:cs typeface="Arial" pitchFamily="34" charset="0"/>
              </a:rPr>
              <a:t>Check with your local authority:</a:t>
            </a:r>
            <a:endParaRPr lang="en-US" sz="2000" dirty="0" smtClean="0">
              <a:latin typeface="Arial" pitchFamily="34" charset="0"/>
              <a:cs typeface="Arial" pitchFamily="34" charset="0"/>
            </a:endParaRPr>
          </a:p>
          <a:p>
            <a:pPr lvl="1">
              <a:spcBef>
                <a:spcPts val="0"/>
              </a:spcBef>
              <a:buFont typeface="Arial" charset="0"/>
              <a:buChar char="•"/>
            </a:pPr>
            <a:r>
              <a:rPr lang="en-US" sz="1800" dirty="0" smtClean="0">
                <a:latin typeface="Arial" pitchFamily="34" charset="0"/>
                <a:cs typeface="Arial" pitchFamily="34" charset="0"/>
              </a:rPr>
              <a:t>Local requirements</a:t>
            </a:r>
          </a:p>
          <a:p>
            <a:pPr lvl="1">
              <a:spcBef>
                <a:spcPts val="0"/>
              </a:spcBef>
              <a:buFont typeface="Arial" charset="0"/>
              <a:buChar char="•"/>
            </a:pPr>
            <a:r>
              <a:rPr lang="en-US" sz="1800" dirty="0" smtClean="0">
                <a:latin typeface="Arial" pitchFamily="34" charset="0"/>
                <a:cs typeface="Arial" pitchFamily="34" charset="0"/>
              </a:rPr>
              <a:t>Zoning</a:t>
            </a:r>
          </a:p>
          <a:p>
            <a:pPr lvl="1">
              <a:spcBef>
                <a:spcPts val="0"/>
              </a:spcBef>
              <a:buFont typeface="Arial" charset="0"/>
              <a:buChar char="•"/>
            </a:pPr>
            <a:r>
              <a:rPr lang="en-US" sz="1800" dirty="0" smtClean="0">
                <a:latin typeface="Arial" pitchFamily="34" charset="0"/>
                <a:cs typeface="Arial" pitchFamily="34" charset="0"/>
              </a:rPr>
              <a:t>Moratoria</a:t>
            </a:r>
          </a:p>
          <a:p>
            <a:pPr>
              <a:buFont typeface="Arial" charset="0"/>
              <a:buNone/>
            </a:pPr>
            <a:r>
              <a:rPr lang="en-US" sz="2000" b="1" dirty="0" smtClean="0">
                <a:latin typeface="Arial" pitchFamily="34" charset="0"/>
                <a:cs typeface="Arial" pitchFamily="34" charset="0"/>
              </a:rPr>
              <a:t>Make sure your location is more than 1000 feet* from:</a:t>
            </a:r>
          </a:p>
          <a:p>
            <a:pPr marL="457200" lvl="1" indent="0">
              <a:buNone/>
            </a:pPr>
            <a:endParaRPr lang="en-US" sz="2000" dirty="0" smtClean="0">
              <a:latin typeface="Arial" pitchFamily="34" charset="0"/>
              <a:cs typeface="Arial" pitchFamily="34" charset="0"/>
            </a:endParaRPr>
          </a:p>
          <a:p>
            <a:pPr marL="457200" lvl="1" indent="0">
              <a:buNone/>
            </a:pPr>
            <a:endParaRPr lang="en-US" sz="2000" dirty="0">
              <a:latin typeface="Arial" pitchFamily="34" charset="0"/>
              <a:cs typeface="Arial" pitchFamily="34" charset="0"/>
            </a:endParaRPr>
          </a:p>
          <a:p>
            <a:pPr marL="457200" lvl="1" indent="0">
              <a:buNone/>
            </a:pPr>
            <a:endParaRPr lang="en-US" sz="2000" dirty="0" smtClean="0">
              <a:latin typeface="Arial" pitchFamily="34" charset="0"/>
              <a:cs typeface="Arial" pitchFamily="34" charset="0"/>
            </a:endParaRPr>
          </a:p>
          <a:p>
            <a:pPr marL="731520" lvl="2" indent="-137160">
              <a:spcBef>
                <a:spcPts val="1200"/>
              </a:spcBef>
              <a:spcAft>
                <a:spcPts val="600"/>
              </a:spcAft>
              <a:buNone/>
            </a:pPr>
            <a:r>
              <a:rPr lang="en-US" sz="2000" dirty="0" smtClean="0">
                <a:latin typeface="Arial" pitchFamily="34" charset="0"/>
                <a:cs typeface="Arial" pitchFamily="34" charset="0"/>
              </a:rPr>
              <a:t>*</a:t>
            </a:r>
            <a:r>
              <a:rPr lang="en-US" sz="1600" dirty="0" smtClean="0">
                <a:latin typeface="Arial" pitchFamily="34" charset="0"/>
                <a:cs typeface="Arial" pitchFamily="34" charset="0"/>
              </a:rPr>
              <a:t>Measured by the shortest straight line distance from the property line of the licensed premise to the property line of entity above</a:t>
            </a:r>
          </a:p>
          <a:p>
            <a:pPr>
              <a:buFont typeface="Arial" charset="0"/>
              <a:buNone/>
            </a:pPr>
            <a:r>
              <a:rPr lang="en-US" sz="2000" b="1" dirty="0" smtClean="0">
                <a:latin typeface="Arial" pitchFamily="34" charset="0"/>
                <a:cs typeface="Arial" pitchFamily="34" charset="0"/>
              </a:rPr>
              <a:t>Location do not need to be finalized to apply:</a:t>
            </a:r>
          </a:p>
          <a:p>
            <a:pPr lvl="1">
              <a:spcBef>
                <a:spcPts val="0"/>
              </a:spcBef>
              <a:buFont typeface="Arial" charset="0"/>
              <a:buChar char="•"/>
            </a:pPr>
            <a:r>
              <a:rPr lang="en-US" sz="1800" dirty="0" smtClean="0">
                <a:latin typeface="Arial" pitchFamily="34" charset="0"/>
                <a:cs typeface="Arial" pitchFamily="34" charset="0"/>
              </a:rPr>
              <a:t>You do not have to purchase property</a:t>
            </a:r>
          </a:p>
          <a:p>
            <a:pPr lvl="1">
              <a:spcBef>
                <a:spcPts val="0"/>
              </a:spcBef>
              <a:buFont typeface="Arial" charset="0"/>
              <a:buChar char="•"/>
            </a:pPr>
            <a:r>
              <a:rPr lang="en-US" sz="1800" dirty="0" smtClean="0">
                <a:latin typeface="Arial" pitchFamily="34" charset="0"/>
                <a:cs typeface="Arial" pitchFamily="34" charset="0"/>
              </a:rPr>
              <a:t>You do not need to have a signed lease</a:t>
            </a:r>
          </a:p>
          <a:p>
            <a:pPr lvl="1">
              <a:spcBef>
                <a:spcPts val="0"/>
              </a:spcBef>
              <a:buFont typeface="Arial" charset="0"/>
              <a:buChar char="•"/>
            </a:pPr>
            <a:r>
              <a:rPr lang="en-US" sz="1800" dirty="0" smtClean="0">
                <a:latin typeface="Arial" pitchFamily="34" charset="0"/>
                <a:cs typeface="Arial" pitchFamily="34" charset="0"/>
              </a:rPr>
              <a:t>You do need the proposed location address to apply</a:t>
            </a:r>
          </a:p>
        </p:txBody>
      </p:sp>
      <p:pic>
        <p:nvPicPr>
          <p:cNvPr id="4" name="Picture 3" descr="ppheader1-"/>
          <p:cNvPicPr>
            <a:picLocks noChangeAspect="1" noChangeArrowheads="1"/>
          </p:cNvPicPr>
          <p:nvPr/>
        </p:nvPicPr>
        <p:blipFill>
          <a:blip r:embed="rId2" cstate="print"/>
          <a:srcRect/>
          <a:stretch>
            <a:fillRect/>
          </a:stretch>
        </p:blipFill>
        <p:spPr bwMode="auto">
          <a:xfrm>
            <a:off x="0" y="0"/>
            <a:ext cx="9144000" cy="762000"/>
          </a:xfrm>
          <a:prstGeom prst="rect">
            <a:avLst/>
          </a:prstGeom>
          <a:noFill/>
        </p:spPr>
      </p:pic>
      <p:graphicFrame>
        <p:nvGraphicFramePr>
          <p:cNvPr id="2" name="Table 1"/>
          <p:cNvGraphicFramePr>
            <a:graphicFrameLocks noGrp="1"/>
          </p:cNvGraphicFramePr>
          <p:nvPr>
            <p:extLst>
              <p:ext uri="{D42A27DB-BD31-4B8C-83A1-F6EECF244321}">
                <p14:modId xmlns:p14="http://schemas.microsoft.com/office/powerpoint/2010/main" val="1439992851"/>
              </p:ext>
            </p:extLst>
          </p:nvPr>
        </p:nvGraphicFramePr>
        <p:xfrm>
          <a:off x="914400" y="3505200"/>
          <a:ext cx="7772400" cy="1107440"/>
        </p:xfrm>
        <a:graphic>
          <a:graphicData uri="http://schemas.openxmlformats.org/drawingml/2006/table">
            <a:tbl>
              <a:tblPr firstRow="1" bandRow="1">
                <a:tableStyleId>{2D5ABB26-0587-4C30-8999-92F81FD0307C}</a:tableStyleId>
              </a:tblPr>
              <a:tblGrid>
                <a:gridCol w="3814233"/>
                <a:gridCol w="2129367"/>
                <a:gridCol w="1828800"/>
              </a:tblGrid>
              <a:tr h="304800">
                <a:tc>
                  <a:txBody>
                    <a:bodyPr/>
                    <a:lstStyle/>
                    <a:p>
                      <a:pPr marL="285750" indent="-285750">
                        <a:buFont typeface="Arial" pitchFamily="34" charset="0"/>
                        <a:buChar char="•"/>
                      </a:pPr>
                      <a:r>
                        <a:rPr kumimoji="0" lang="en-US" sz="1800" u="none" strike="noStrike" kern="1200" cap="none" spc="0" normalizeH="0" baseline="0" noProof="0" dirty="0" smtClean="0">
                          <a:ln>
                            <a:noFill/>
                          </a:ln>
                          <a:effectLst/>
                          <a:uLnTx/>
                          <a:uFillTx/>
                          <a:latin typeface="Arial" pitchFamily="34" charset="0"/>
                          <a:cs typeface="Arial" pitchFamily="34" charset="0"/>
                        </a:rPr>
                        <a:t>Elementary or secondary school</a:t>
                      </a:r>
                      <a:endParaRPr lang="en-US" dirty="0">
                        <a:latin typeface="Arial" pitchFamily="34" charset="0"/>
                        <a:cs typeface="Arial" pitchFamily="34" charset="0"/>
                      </a:endParaRPr>
                    </a:p>
                  </a:txBody>
                  <a:tcPr marL="9144" marR="9144"/>
                </a:tc>
                <a:tc>
                  <a:txBody>
                    <a:bodyPr/>
                    <a:lstStyle/>
                    <a:p>
                      <a:pPr marL="285750" indent="-285750">
                        <a:buFont typeface="Arial" pitchFamily="34" charset="0"/>
                        <a:buChar char="•"/>
                      </a:pPr>
                      <a:r>
                        <a:rPr lang="en-US" sz="1800" dirty="0" smtClean="0">
                          <a:latin typeface="Arial" pitchFamily="34" charset="0"/>
                          <a:cs typeface="Arial" pitchFamily="34" charset="0"/>
                        </a:rPr>
                        <a:t>Playground </a:t>
                      </a:r>
                      <a:endParaRPr lang="en-US" dirty="0">
                        <a:latin typeface="Arial" pitchFamily="34" charset="0"/>
                        <a:cs typeface="Arial" pitchFamily="34" charset="0"/>
                      </a:endParaRPr>
                    </a:p>
                  </a:txBody>
                  <a:tcPr marL="9144" marR="9144"/>
                </a:tc>
                <a:tc>
                  <a:txBody>
                    <a:bodyPr/>
                    <a:lstStyle/>
                    <a:p>
                      <a:pPr marL="285750" indent="-285750">
                        <a:buFont typeface="Arial" pitchFamily="34" charset="0"/>
                        <a:buChar char="•"/>
                      </a:pPr>
                      <a:r>
                        <a:rPr lang="en-US" sz="1800" dirty="0" smtClean="0">
                          <a:latin typeface="Arial" pitchFamily="34" charset="0"/>
                          <a:cs typeface="Arial" pitchFamily="34" charset="0"/>
                        </a:rPr>
                        <a:t>Public park</a:t>
                      </a:r>
                      <a:endParaRPr lang="en-US" dirty="0">
                        <a:latin typeface="Arial" pitchFamily="34" charset="0"/>
                        <a:cs typeface="Arial" pitchFamily="34" charset="0"/>
                      </a:endParaRPr>
                    </a:p>
                  </a:txBody>
                  <a:tcPr marL="9144" marR="9144"/>
                </a:tc>
              </a:tr>
              <a:tr h="370840">
                <a:tc>
                  <a:txBody>
                    <a:bodyPr/>
                    <a:lstStyle/>
                    <a:p>
                      <a:pPr marL="285750" indent="-285750">
                        <a:buFont typeface="Arial" pitchFamily="34" charset="0"/>
                        <a:buChar char="•"/>
                      </a:pPr>
                      <a:r>
                        <a:rPr lang="en-US" sz="1800" dirty="0" smtClean="0">
                          <a:latin typeface="Arial" pitchFamily="34" charset="0"/>
                          <a:cs typeface="Arial" pitchFamily="34" charset="0"/>
                        </a:rPr>
                        <a:t>Recreation center or facility</a:t>
                      </a:r>
                      <a:endParaRPr lang="en-US" dirty="0">
                        <a:latin typeface="Arial" pitchFamily="34" charset="0"/>
                        <a:cs typeface="Arial" pitchFamily="34" charset="0"/>
                      </a:endParaRPr>
                    </a:p>
                  </a:txBody>
                  <a:tcPr marL="9144" marR="9144"/>
                </a:tc>
                <a:tc>
                  <a:txBody>
                    <a:bodyPr/>
                    <a:lstStyle/>
                    <a:p>
                      <a:pPr marL="285750" indent="-285750">
                        <a:buFont typeface="Arial" pitchFamily="34" charset="0"/>
                        <a:buChar char="•"/>
                      </a:pPr>
                      <a:r>
                        <a:rPr lang="en-US" sz="1800" dirty="0" smtClean="0">
                          <a:latin typeface="Arial" pitchFamily="34" charset="0"/>
                          <a:cs typeface="Arial" pitchFamily="34" charset="0"/>
                        </a:rPr>
                        <a:t>Child care center</a:t>
                      </a:r>
                      <a:endParaRPr lang="en-US" dirty="0">
                        <a:latin typeface="Arial" pitchFamily="34" charset="0"/>
                        <a:cs typeface="Arial" pitchFamily="34" charset="0"/>
                      </a:endParaRPr>
                    </a:p>
                  </a:txBody>
                  <a:tcPr marL="9144" marR="9144"/>
                </a:tc>
                <a:tc>
                  <a:txBody>
                    <a:bodyPr/>
                    <a:lstStyle/>
                    <a:p>
                      <a:pPr marL="285750" marR="0" lvl="1"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dirty="0" smtClean="0">
                          <a:latin typeface="Arial" pitchFamily="34" charset="0"/>
                          <a:cs typeface="Arial" pitchFamily="34" charset="0"/>
                        </a:rPr>
                        <a:t>Arcade</a:t>
                      </a:r>
                    </a:p>
                  </a:txBody>
                  <a:tcPr marL="9144" marR="9144"/>
                </a:tc>
              </a:tr>
              <a:tr h="370840">
                <a:tc>
                  <a:txBody>
                    <a:bodyPr/>
                    <a:lstStyle/>
                    <a:p>
                      <a:pPr marL="285750" indent="-285750">
                        <a:buFont typeface="Arial" pitchFamily="34" charset="0"/>
                        <a:buChar char="•"/>
                      </a:pPr>
                      <a:r>
                        <a:rPr lang="en-US" sz="1800" dirty="0" smtClean="0">
                          <a:latin typeface="Arial" pitchFamily="34" charset="0"/>
                          <a:cs typeface="Arial" pitchFamily="34" charset="0"/>
                        </a:rPr>
                        <a:t>Public transit center</a:t>
                      </a:r>
                      <a:endParaRPr lang="en-US" dirty="0">
                        <a:latin typeface="Arial" pitchFamily="34" charset="0"/>
                        <a:cs typeface="Arial" pitchFamily="34" charset="0"/>
                      </a:endParaRPr>
                    </a:p>
                  </a:txBody>
                  <a:tcPr marL="9144" marR="9144"/>
                </a:tc>
                <a:tc>
                  <a:txBody>
                    <a:bodyPr/>
                    <a:lstStyle/>
                    <a:p>
                      <a:pPr marL="285750" indent="-285750">
                        <a:buFont typeface="Arial" pitchFamily="34" charset="0"/>
                        <a:buChar char="•"/>
                      </a:pPr>
                      <a:r>
                        <a:rPr lang="en-US" sz="1800" dirty="0" smtClean="0">
                          <a:latin typeface="Arial" pitchFamily="34" charset="0"/>
                          <a:cs typeface="Arial" pitchFamily="34" charset="0"/>
                        </a:rPr>
                        <a:t>Library</a:t>
                      </a:r>
                      <a:endParaRPr lang="en-US" dirty="0">
                        <a:latin typeface="Arial" pitchFamily="34" charset="0"/>
                        <a:cs typeface="Arial" pitchFamily="34" charset="0"/>
                      </a:endParaRPr>
                    </a:p>
                  </a:txBody>
                  <a:tcPr marL="9144" marR="9144"/>
                </a:tc>
                <a:tc>
                  <a:txBody>
                    <a:bodyPr/>
                    <a:lstStyle/>
                    <a:p>
                      <a:pPr marL="285750" indent="-285750">
                        <a:buFont typeface="Arial" pitchFamily="34" charset="0"/>
                        <a:buChar char="•"/>
                      </a:pPr>
                      <a:endParaRPr lang="en-US" dirty="0">
                        <a:latin typeface="Arial" pitchFamily="34" charset="0"/>
                        <a:cs typeface="Arial" pitchFamily="34" charset="0"/>
                      </a:endParaRPr>
                    </a:p>
                  </a:txBody>
                  <a:tcPr marL="9144" marR="9144"/>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Box 2"/>
          <p:cNvSpPr txBox="1">
            <a:spLocks noChangeArrowheads="1"/>
          </p:cNvSpPr>
          <p:nvPr/>
        </p:nvSpPr>
        <p:spPr bwMode="auto">
          <a:xfrm>
            <a:off x="228600" y="1752600"/>
            <a:ext cx="8610600" cy="4785926"/>
          </a:xfrm>
          <a:prstGeom prst="rect">
            <a:avLst/>
          </a:prstGeom>
          <a:noFill/>
          <a:ln w="9525">
            <a:noFill/>
            <a:miter lim="800000"/>
            <a:headEnd/>
            <a:tailEnd/>
          </a:ln>
        </p:spPr>
        <p:txBody>
          <a:bodyPr wrap="square">
            <a:spAutoFit/>
          </a:bodyPr>
          <a:lstStyle/>
          <a:p>
            <a:r>
              <a:rPr lang="en-US" sz="2000" b="1" dirty="0">
                <a:latin typeface="Arial" pitchFamily="34" charset="0"/>
                <a:cs typeface="Arial" pitchFamily="34" charset="0"/>
              </a:rPr>
              <a:t>Producer License (non-retail):</a:t>
            </a:r>
          </a:p>
          <a:p>
            <a:r>
              <a:rPr lang="en-US" sz="2000" dirty="0">
                <a:latin typeface="Arial" pitchFamily="34" charset="0"/>
                <a:cs typeface="Arial" pitchFamily="34" charset="0"/>
              </a:rPr>
              <a:t>Allows the licensee to produce marijuana for sale at wholesale to marijuana processor licensees and to other marijuana producer licensees</a:t>
            </a:r>
          </a:p>
          <a:p>
            <a:pPr lvl="1">
              <a:spcBef>
                <a:spcPts val="600"/>
              </a:spcBef>
            </a:pPr>
            <a:r>
              <a:rPr lang="en-US" sz="2000" b="1" dirty="0">
                <a:latin typeface="Arial" pitchFamily="34" charset="0"/>
                <a:cs typeface="Arial" pitchFamily="34" charset="0"/>
              </a:rPr>
              <a:t>Tier Size:</a:t>
            </a:r>
          </a:p>
          <a:p>
            <a:pPr lvl="1"/>
            <a:r>
              <a:rPr lang="en-US" sz="2000" b="1" dirty="0">
                <a:latin typeface="Arial" pitchFamily="34" charset="0"/>
                <a:cs typeface="Arial" pitchFamily="34" charset="0"/>
              </a:rPr>
              <a:t>	</a:t>
            </a:r>
            <a:r>
              <a:rPr lang="en-US" sz="2000" dirty="0">
                <a:latin typeface="Arial" pitchFamily="34" charset="0"/>
                <a:cs typeface="Arial" pitchFamily="34" charset="0"/>
              </a:rPr>
              <a:t>Tier 1: up to 2000 square </a:t>
            </a:r>
            <a:r>
              <a:rPr lang="en-US" sz="2000" dirty="0" smtClean="0">
                <a:latin typeface="Arial" pitchFamily="34" charset="0"/>
                <a:cs typeface="Arial" pitchFamily="34" charset="0"/>
              </a:rPr>
              <a:t>feet of plant canopy</a:t>
            </a:r>
            <a:endParaRPr lang="en-US" sz="2000" dirty="0">
              <a:latin typeface="Arial" pitchFamily="34" charset="0"/>
              <a:cs typeface="Arial" pitchFamily="34" charset="0"/>
            </a:endParaRPr>
          </a:p>
          <a:p>
            <a:pPr lvl="1"/>
            <a:r>
              <a:rPr lang="en-US" sz="2000" dirty="0">
                <a:latin typeface="Arial" pitchFamily="34" charset="0"/>
                <a:cs typeface="Arial" pitchFamily="34" charset="0"/>
              </a:rPr>
              <a:t>	Tier 2: </a:t>
            </a:r>
            <a:r>
              <a:rPr lang="en-US" sz="2000" dirty="0" smtClean="0">
                <a:latin typeface="Arial" pitchFamily="34" charset="0"/>
                <a:cs typeface="Arial" pitchFamily="34" charset="0"/>
              </a:rPr>
              <a:t>2,001 </a:t>
            </a:r>
            <a:r>
              <a:rPr lang="en-US" sz="2000" dirty="0">
                <a:latin typeface="Arial" pitchFamily="34" charset="0"/>
                <a:cs typeface="Arial" pitchFamily="34" charset="0"/>
              </a:rPr>
              <a:t>to 10,000 square </a:t>
            </a:r>
            <a:r>
              <a:rPr lang="en-US" sz="2000" dirty="0" smtClean="0">
                <a:latin typeface="Arial" pitchFamily="34" charset="0"/>
                <a:cs typeface="Arial" pitchFamily="34" charset="0"/>
              </a:rPr>
              <a:t>feet of plant canopy</a:t>
            </a:r>
            <a:endParaRPr lang="en-US" sz="2000" dirty="0">
              <a:latin typeface="Arial" pitchFamily="34" charset="0"/>
              <a:cs typeface="Arial" pitchFamily="34" charset="0"/>
            </a:endParaRPr>
          </a:p>
          <a:p>
            <a:pPr lvl="1"/>
            <a:r>
              <a:rPr lang="en-US" sz="2000" dirty="0">
                <a:latin typeface="Arial" pitchFamily="34" charset="0"/>
                <a:cs typeface="Arial" pitchFamily="34" charset="0"/>
              </a:rPr>
              <a:t>	Tier 3: </a:t>
            </a:r>
            <a:r>
              <a:rPr lang="en-US" sz="2000" dirty="0" smtClean="0">
                <a:latin typeface="Arial" pitchFamily="34" charset="0"/>
                <a:cs typeface="Arial" pitchFamily="34" charset="0"/>
              </a:rPr>
              <a:t>10,001 </a:t>
            </a:r>
            <a:r>
              <a:rPr lang="en-US" sz="2000" dirty="0">
                <a:latin typeface="Arial" pitchFamily="34" charset="0"/>
                <a:cs typeface="Arial" pitchFamily="34" charset="0"/>
              </a:rPr>
              <a:t>to 30,000 square </a:t>
            </a:r>
            <a:r>
              <a:rPr lang="en-US" sz="2000" dirty="0" smtClean="0">
                <a:latin typeface="Arial" pitchFamily="34" charset="0"/>
                <a:cs typeface="Arial" pitchFamily="34" charset="0"/>
              </a:rPr>
              <a:t>feet of plant canopy</a:t>
            </a:r>
            <a:endParaRPr lang="en-US" sz="2000" dirty="0">
              <a:latin typeface="Arial" pitchFamily="34" charset="0"/>
              <a:cs typeface="Arial" pitchFamily="34" charset="0"/>
            </a:endParaRPr>
          </a:p>
          <a:p>
            <a:pPr>
              <a:spcBef>
                <a:spcPts val="1200"/>
              </a:spcBef>
            </a:pPr>
            <a:r>
              <a:rPr lang="en-US" sz="2000" b="1" dirty="0" smtClean="0">
                <a:latin typeface="Arial" pitchFamily="34" charset="0"/>
                <a:cs typeface="Arial" pitchFamily="34" charset="0"/>
              </a:rPr>
              <a:t>Processor </a:t>
            </a:r>
            <a:r>
              <a:rPr lang="en-US" sz="2000" b="1" dirty="0">
                <a:latin typeface="Arial" pitchFamily="34" charset="0"/>
                <a:cs typeface="Arial" pitchFamily="34" charset="0"/>
              </a:rPr>
              <a:t>License (non-retail): </a:t>
            </a:r>
          </a:p>
          <a:p>
            <a:r>
              <a:rPr lang="en-US" sz="2000" dirty="0">
                <a:latin typeface="Arial" pitchFamily="34" charset="0"/>
                <a:cs typeface="Arial" pitchFamily="34" charset="0"/>
              </a:rPr>
              <a:t>Allows the licensee to process, package, and label usable marijuana and marijuana-infused products for sale at wholesale to marijuana retailers </a:t>
            </a:r>
          </a:p>
          <a:p>
            <a:pPr>
              <a:spcBef>
                <a:spcPts val="1200"/>
              </a:spcBef>
            </a:pPr>
            <a:r>
              <a:rPr lang="en-US" sz="2000" b="1" dirty="0" smtClean="0">
                <a:latin typeface="Arial" pitchFamily="34" charset="0"/>
                <a:cs typeface="Arial" pitchFamily="34" charset="0"/>
              </a:rPr>
              <a:t>Retail </a:t>
            </a:r>
            <a:r>
              <a:rPr lang="en-US" sz="2000" b="1" dirty="0">
                <a:latin typeface="Arial" pitchFamily="34" charset="0"/>
                <a:cs typeface="Arial" pitchFamily="34" charset="0"/>
              </a:rPr>
              <a:t>License:</a:t>
            </a:r>
          </a:p>
          <a:p>
            <a:r>
              <a:rPr lang="en-US" sz="2000" dirty="0">
                <a:latin typeface="Arial" pitchFamily="34" charset="0"/>
                <a:cs typeface="Arial" pitchFamily="34" charset="0"/>
              </a:rPr>
              <a:t>Allows the licensee to sell only usable marijuana, marijuana-infused products, and marijuana paraphernalia at retail in retail outlets to persons twenty-one years of age and older</a:t>
            </a:r>
          </a:p>
        </p:txBody>
      </p:sp>
      <p:sp>
        <p:nvSpPr>
          <p:cNvPr id="17410" name="Title 8"/>
          <p:cNvSpPr>
            <a:spLocks noGrp="1"/>
          </p:cNvSpPr>
          <p:nvPr>
            <p:ph type="title"/>
          </p:nvPr>
        </p:nvSpPr>
        <p:spPr>
          <a:xfrm>
            <a:off x="457200" y="762000"/>
            <a:ext cx="8229600" cy="914400"/>
          </a:xfrm>
        </p:spPr>
        <p:txBody>
          <a:bodyPr/>
          <a:lstStyle/>
          <a:p>
            <a:r>
              <a:rPr lang="en-US" sz="3600" b="1" dirty="0" smtClean="0">
                <a:latin typeface="Arial" pitchFamily="34" charset="0"/>
                <a:cs typeface="Arial" pitchFamily="34" charset="0"/>
              </a:rPr>
              <a:t>Choose Your License Type</a:t>
            </a:r>
          </a:p>
        </p:txBody>
      </p:sp>
      <p:pic>
        <p:nvPicPr>
          <p:cNvPr id="4" name="Picture 3" descr="ppheader1-"/>
          <p:cNvPicPr>
            <a:picLocks noChangeAspect="1" noChangeArrowheads="1"/>
          </p:cNvPicPr>
          <p:nvPr/>
        </p:nvPicPr>
        <p:blipFill>
          <a:blip r:embed="rId2" cstate="print"/>
          <a:srcRect/>
          <a:stretch>
            <a:fillRect/>
          </a:stretch>
        </p:blipFill>
        <p:spPr bwMode="auto">
          <a:xfrm>
            <a:off x="0" y="0"/>
            <a:ext cx="9144000" cy="7620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457200" y="766549"/>
            <a:ext cx="8229600" cy="914400"/>
          </a:xfrm>
        </p:spPr>
        <p:txBody>
          <a:bodyPr/>
          <a:lstStyle/>
          <a:p>
            <a:r>
              <a:rPr lang="en-US" sz="3600" b="1" dirty="0" smtClean="0">
                <a:latin typeface="Arial" pitchFamily="34" charset="0"/>
                <a:cs typeface="Arial" pitchFamily="34" charset="0"/>
              </a:rPr>
              <a:t>Mandatory Requirements</a:t>
            </a:r>
          </a:p>
        </p:txBody>
      </p:sp>
      <p:sp>
        <p:nvSpPr>
          <p:cNvPr id="3" name="Content Placeholder 2"/>
          <p:cNvSpPr>
            <a:spLocks noGrp="1"/>
          </p:cNvSpPr>
          <p:nvPr>
            <p:ph idx="1"/>
          </p:nvPr>
        </p:nvSpPr>
        <p:spPr>
          <a:xfrm>
            <a:off x="704850" y="1981200"/>
            <a:ext cx="7734300" cy="4191000"/>
          </a:xfrm>
          <a:solidFill>
            <a:schemeClr val="bg1"/>
          </a:solidFill>
        </p:spPr>
        <p:txBody>
          <a:bodyPr rtlCol="0">
            <a:noAutofit/>
          </a:bodyPr>
          <a:lstStyle/>
          <a:p>
            <a:pPr indent="-285750" fontAlgn="auto">
              <a:spcBef>
                <a:spcPts val="0"/>
              </a:spcBef>
              <a:spcAft>
                <a:spcPts val="1200"/>
              </a:spcAft>
              <a:buFont typeface="Arial" pitchFamily="34" charset="0"/>
              <a:buChar char="•"/>
              <a:defRPr/>
            </a:pPr>
            <a:r>
              <a:rPr lang="en-US" sz="2000" dirty="0" smtClean="0">
                <a:latin typeface="Arial" pitchFamily="34" charset="0"/>
                <a:cs typeface="Arial" pitchFamily="34" charset="0"/>
              </a:rPr>
              <a:t>All applicants must have resided in the State of Washington for at least 3 months prior to application</a:t>
            </a:r>
          </a:p>
          <a:p>
            <a:pPr indent="-285750" fontAlgn="auto">
              <a:spcBef>
                <a:spcPts val="0"/>
              </a:spcBef>
              <a:spcAft>
                <a:spcPts val="1200"/>
              </a:spcAft>
              <a:buFont typeface="Arial" pitchFamily="34" charset="0"/>
              <a:buChar char="•"/>
              <a:defRPr/>
            </a:pPr>
            <a:r>
              <a:rPr lang="en-US" sz="2000" dirty="0" smtClean="0">
                <a:latin typeface="Arial" pitchFamily="34" charset="0"/>
                <a:cs typeface="Arial" pitchFamily="34" charset="0"/>
              </a:rPr>
              <a:t>All applicants are subject to criminal history investigations (fingerprint and criminal history check)</a:t>
            </a:r>
          </a:p>
          <a:p>
            <a:pPr indent="-285750" fontAlgn="auto">
              <a:spcBef>
                <a:spcPts val="0"/>
              </a:spcBef>
              <a:spcAft>
                <a:spcPts val="1200"/>
              </a:spcAft>
              <a:buFont typeface="Arial" pitchFamily="34" charset="0"/>
              <a:buChar char="•"/>
              <a:defRPr/>
            </a:pPr>
            <a:r>
              <a:rPr lang="en-US" sz="2000" dirty="0" smtClean="0">
                <a:latin typeface="Arial" pitchFamily="34" charset="0"/>
                <a:cs typeface="Arial" pitchFamily="34" charset="0"/>
              </a:rPr>
              <a:t>All entities must be formed in the </a:t>
            </a:r>
            <a:r>
              <a:rPr lang="en-US" sz="2000" dirty="0">
                <a:latin typeface="Arial" pitchFamily="34" charset="0"/>
                <a:cs typeface="Arial" pitchFamily="34" charset="0"/>
              </a:rPr>
              <a:t>S</a:t>
            </a:r>
            <a:r>
              <a:rPr lang="en-US" sz="2000" dirty="0" smtClean="0">
                <a:latin typeface="Arial" pitchFamily="34" charset="0"/>
                <a:cs typeface="Arial" pitchFamily="34" charset="0"/>
              </a:rPr>
              <a:t>tate of </a:t>
            </a:r>
            <a:r>
              <a:rPr lang="en-US" sz="2000" dirty="0">
                <a:latin typeface="Arial" pitchFamily="34" charset="0"/>
                <a:cs typeface="Arial" pitchFamily="34" charset="0"/>
              </a:rPr>
              <a:t>Washington - this can be and should be done prior to filing the business application for </a:t>
            </a:r>
            <a:r>
              <a:rPr lang="en-US" sz="2000" dirty="0" smtClean="0">
                <a:latin typeface="Arial" pitchFamily="34" charset="0"/>
                <a:cs typeface="Arial" pitchFamily="34" charset="0"/>
              </a:rPr>
              <a:t>marijuana</a:t>
            </a:r>
            <a:endParaRPr lang="en-US" sz="2000" dirty="0">
              <a:latin typeface="Arial" pitchFamily="34" charset="0"/>
              <a:cs typeface="Arial" pitchFamily="34" charset="0"/>
            </a:endParaRPr>
          </a:p>
          <a:p>
            <a:pPr indent="-285750" fontAlgn="auto">
              <a:spcBef>
                <a:spcPts val="0"/>
              </a:spcBef>
              <a:spcAft>
                <a:spcPts val="1200"/>
              </a:spcAft>
              <a:buFont typeface="Arial" pitchFamily="34" charset="0"/>
              <a:buChar char="•"/>
              <a:defRPr/>
            </a:pPr>
            <a:r>
              <a:rPr lang="en-US" sz="2000" dirty="0" smtClean="0">
                <a:latin typeface="Arial" pitchFamily="34" charset="0"/>
                <a:cs typeface="Arial" pitchFamily="34" charset="0"/>
              </a:rPr>
              <a:t>All applicants must be at least 21 years of age</a:t>
            </a:r>
          </a:p>
          <a:p>
            <a:pPr indent="-285750" fontAlgn="auto">
              <a:spcBef>
                <a:spcPts val="0"/>
              </a:spcBef>
              <a:spcAft>
                <a:spcPts val="1200"/>
              </a:spcAft>
              <a:buFont typeface="Arial" pitchFamily="34" charset="0"/>
              <a:buChar char="•"/>
              <a:defRPr/>
            </a:pPr>
            <a:r>
              <a:rPr lang="en-US" sz="2000" dirty="0" smtClean="0">
                <a:latin typeface="Arial" pitchFamily="34" charset="0"/>
                <a:cs typeface="Arial" pitchFamily="34" charset="0"/>
              </a:rPr>
              <a:t>All financiers must meet residency requirement</a:t>
            </a:r>
          </a:p>
          <a:p>
            <a:pPr indent="-285750" fontAlgn="auto">
              <a:spcBef>
                <a:spcPts val="0"/>
              </a:spcBef>
              <a:spcAft>
                <a:spcPts val="1200"/>
              </a:spcAft>
              <a:buFont typeface="Arial" pitchFamily="34" charset="0"/>
              <a:buChar char="•"/>
              <a:defRPr/>
            </a:pPr>
            <a:r>
              <a:rPr lang="en-US" sz="2000" dirty="0" smtClean="0">
                <a:latin typeface="Arial" pitchFamily="34" charset="0"/>
                <a:cs typeface="Arial" pitchFamily="34" charset="0"/>
              </a:rPr>
              <a:t>All financiers are subject to criminal history investigations (fingerprint and </a:t>
            </a:r>
            <a:r>
              <a:rPr lang="en-US" sz="2000" dirty="0">
                <a:latin typeface="Arial" pitchFamily="34" charset="0"/>
                <a:cs typeface="Arial" pitchFamily="34" charset="0"/>
              </a:rPr>
              <a:t>c</a:t>
            </a:r>
            <a:r>
              <a:rPr lang="en-US" sz="2000" dirty="0" smtClean="0">
                <a:latin typeface="Arial" pitchFamily="34" charset="0"/>
                <a:cs typeface="Arial" pitchFamily="34" charset="0"/>
              </a:rPr>
              <a:t>riminal history check)</a:t>
            </a:r>
            <a:endParaRPr lang="en-US" sz="3600" dirty="0">
              <a:latin typeface="Arial" pitchFamily="34" charset="0"/>
              <a:cs typeface="Arial" pitchFamily="34" charset="0"/>
            </a:endParaRPr>
          </a:p>
        </p:txBody>
      </p:sp>
      <p:pic>
        <p:nvPicPr>
          <p:cNvPr id="4" name="Picture 3" descr="ppheader1-"/>
          <p:cNvPicPr>
            <a:picLocks noChangeAspect="1" noChangeArrowheads="1"/>
          </p:cNvPicPr>
          <p:nvPr/>
        </p:nvPicPr>
        <p:blipFill>
          <a:blip r:embed="rId2" cstate="print"/>
          <a:srcRect/>
          <a:stretch>
            <a:fillRect/>
          </a:stretch>
        </p:blipFill>
        <p:spPr bwMode="auto">
          <a:xfrm>
            <a:off x="0" y="0"/>
            <a:ext cx="9144000" cy="762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3"/>
          <p:cNvSpPr>
            <a:spLocks noGrp="1"/>
          </p:cNvSpPr>
          <p:nvPr>
            <p:ph type="title"/>
          </p:nvPr>
        </p:nvSpPr>
        <p:spPr>
          <a:xfrm>
            <a:off x="457200" y="765412"/>
            <a:ext cx="8229600" cy="914400"/>
          </a:xfrm>
        </p:spPr>
        <p:txBody>
          <a:bodyPr/>
          <a:lstStyle/>
          <a:p>
            <a:r>
              <a:rPr lang="en-US" sz="3600" b="1" dirty="0" smtClean="0">
                <a:latin typeface="Arial" pitchFamily="34" charset="0"/>
                <a:cs typeface="Arial" pitchFamily="34" charset="0"/>
              </a:rPr>
              <a:t>Business License Application</a:t>
            </a:r>
          </a:p>
        </p:txBody>
      </p:sp>
      <p:sp>
        <p:nvSpPr>
          <p:cNvPr id="19458" name="Content Placeholder 4"/>
          <p:cNvSpPr>
            <a:spLocks noGrp="1"/>
          </p:cNvSpPr>
          <p:nvPr>
            <p:ph idx="1"/>
          </p:nvPr>
        </p:nvSpPr>
        <p:spPr>
          <a:xfrm>
            <a:off x="457200" y="1752600"/>
            <a:ext cx="8229600" cy="4876800"/>
          </a:xfrm>
        </p:spPr>
        <p:txBody>
          <a:bodyPr/>
          <a:lstStyle/>
          <a:p>
            <a:pPr indent="-285750">
              <a:spcBef>
                <a:spcPts val="0"/>
              </a:spcBef>
              <a:spcAft>
                <a:spcPts val="1200"/>
              </a:spcAft>
            </a:pPr>
            <a:r>
              <a:rPr lang="en-US" sz="2000" dirty="0" smtClean="0">
                <a:latin typeface="Arial" pitchFamily="34" charset="0"/>
                <a:cs typeface="Arial" pitchFamily="34" charset="0"/>
              </a:rPr>
              <a:t>The marijuana license is a specialty license on the Master Business License</a:t>
            </a:r>
          </a:p>
          <a:p>
            <a:pPr indent="-285750">
              <a:spcBef>
                <a:spcPts val="0"/>
              </a:spcBef>
              <a:spcAft>
                <a:spcPts val="1200"/>
              </a:spcAft>
            </a:pPr>
            <a:r>
              <a:rPr lang="en-US" sz="2000" dirty="0" smtClean="0">
                <a:latin typeface="Arial" pitchFamily="34" charset="0"/>
                <a:cs typeface="Arial" pitchFamily="34" charset="0"/>
              </a:rPr>
              <a:t>In order to apply for a marijuana license you need to apply for a master business license with a marijuana license addendum</a:t>
            </a:r>
          </a:p>
          <a:p>
            <a:pPr indent="-285750">
              <a:spcBef>
                <a:spcPts val="0"/>
              </a:spcBef>
              <a:spcAft>
                <a:spcPts val="1200"/>
              </a:spcAft>
            </a:pPr>
            <a:r>
              <a:rPr lang="en-US" sz="2000" dirty="0" smtClean="0">
                <a:latin typeface="Arial" pitchFamily="34" charset="0"/>
                <a:cs typeface="Arial" pitchFamily="34" charset="0"/>
              </a:rPr>
              <a:t>Applications will be accepted from </a:t>
            </a:r>
            <a:r>
              <a:rPr lang="en-US" sz="2000" dirty="0" smtClean="0">
                <a:latin typeface="Arial" pitchFamily="34" charset="0"/>
                <a:cs typeface="Arial" pitchFamily="34" charset="0"/>
              </a:rPr>
              <a:t>November 18 to December </a:t>
            </a:r>
            <a:r>
              <a:rPr lang="en-US" sz="2000" dirty="0" smtClean="0">
                <a:latin typeface="Arial" pitchFamily="34" charset="0"/>
                <a:cs typeface="Arial" pitchFamily="34" charset="0"/>
              </a:rPr>
              <a:t>19</a:t>
            </a:r>
            <a:endParaRPr lang="en-US" sz="2000" dirty="0" smtClean="0">
              <a:latin typeface="Arial" pitchFamily="34" charset="0"/>
              <a:cs typeface="Arial" pitchFamily="34" charset="0"/>
            </a:endParaRPr>
          </a:p>
          <a:p>
            <a:pPr indent="-285750">
              <a:spcBef>
                <a:spcPts val="0"/>
              </a:spcBef>
              <a:spcAft>
                <a:spcPts val="1200"/>
              </a:spcAft>
            </a:pPr>
            <a:r>
              <a:rPr lang="en-US" sz="2000" dirty="0" smtClean="0">
                <a:latin typeface="Arial" pitchFamily="34" charset="0"/>
                <a:cs typeface="Arial" pitchFamily="34" charset="0"/>
              </a:rPr>
              <a:t>Contact Business Licensing Customer Service at 360-705-6744 for help completing the Business License application</a:t>
            </a:r>
          </a:p>
          <a:p>
            <a:pPr indent="-285750">
              <a:spcBef>
                <a:spcPts val="0"/>
              </a:spcBef>
              <a:spcAft>
                <a:spcPts val="1200"/>
              </a:spcAft>
            </a:pPr>
            <a:r>
              <a:rPr lang="en-US" sz="2000" dirty="0" smtClean="0">
                <a:latin typeface="Arial" pitchFamily="34" charset="0"/>
                <a:cs typeface="Arial" pitchFamily="34" charset="0"/>
              </a:rPr>
              <a:t>Contact Liquor Control Board Customer Service at 360-664-1600 for help completing the Marijuana Addendum</a:t>
            </a:r>
          </a:p>
          <a:p>
            <a:pPr indent="-285750">
              <a:spcBef>
                <a:spcPts val="0"/>
              </a:spcBef>
              <a:spcAft>
                <a:spcPts val="1200"/>
              </a:spcAft>
            </a:pPr>
            <a:r>
              <a:rPr lang="en-US" sz="2000" dirty="0" smtClean="0">
                <a:latin typeface="Arial" pitchFamily="34" charset="0"/>
                <a:cs typeface="Arial" pitchFamily="34" charset="0"/>
              </a:rPr>
              <a:t>Business Licensing will process your business license application and forward the marijuana license application to the Liquor Control Board for processing</a:t>
            </a:r>
          </a:p>
          <a:p>
            <a:pPr indent="-285750"/>
            <a:endParaRPr lang="en-US" sz="1800" dirty="0" smtClean="0"/>
          </a:p>
        </p:txBody>
      </p:sp>
      <p:pic>
        <p:nvPicPr>
          <p:cNvPr id="4" name="Picture 3" descr="ppheader1-"/>
          <p:cNvPicPr>
            <a:picLocks noChangeAspect="1" noChangeArrowheads="1"/>
          </p:cNvPicPr>
          <p:nvPr/>
        </p:nvPicPr>
        <p:blipFill>
          <a:blip r:embed="rId2" cstate="print"/>
          <a:srcRect/>
          <a:stretch>
            <a:fillRect/>
          </a:stretch>
        </p:blipFill>
        <p:spPr bwMode="auto">
          <a:xfrm>
            <a:off x="0" y="0"/>
            <a:ext cx="9144000" cy="7620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2802</TotalTime>
  <Words>2407</Words>
  <Application>Microsoft Office PowerPoint</Application>
  <PresentationFormat>On-screen Show (4:3)</PresentationFormat>
  <Paragraphs>294</Paragraphs>
  <Slides>49</Slides>
  <Notes>0</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Marijuana Licensing</vt:lpstr>
      <vt:lpstr>Introduction</vt:lpstr>
      <vt:lpstr>What to Expect When Applying for a Marijuana License</vt:lpstr>
      <vt:lpstr>Glossary – Common Terms</vt:lpstr>
      <vt:lpstr>Glossary – Common Terms</vt:lpstr>
      <vt:lpstr>Choose Your Location</vt:lpstr>
      <vt:lpstr>Choose Your License Type</vt:lpstr>
      <vt:lpstr>Mandatory Requirements</vt:lpstr>
      <vt:lpstr>Business License Application</vt:lpstr>
      <vt:lpstr>How to Apply for Your Business License</vt:lpstr>
      <vt:lpstr>How to Apply for Your Business License</vt:lpstr>
      <vt:lpstr>How to Apply for Your Business License</vt:lpstr>
      <vt:lpstr>Business License Application</vt:lpstr>
      <vt:lpstr>How to Apply for Your Business License</vt:lpstr>
      <vt:lpstr>Marijuana License Addendum</vt:lpstr>
      <vt:lpstr>Business License Application</vt:lpstr>
      <vt:lpstr>Business License Application</vt:lpstr>
      <vt:lpstr>Questions?</vt:lpstr>
      <vt:lpstr>Application Received by WSLCB</vt:lpstr>
      <vt:lpstr>Retail Lottery</vt:lpstr>
      <vt:lpstr>Telephone Interview</vt:lpstr>
      <vt:lpstr>Telephone Interview (cont’d)</vt:lpstr>
      <vt:lpstr>Telephone Interview (cont’d)</vt:lpstr>
      <vt:lpstr>Following the Interview</vt:lpstr>
      <vt:lpstr>Request for Documents</vt:lpstr>
      <vt:lpstr>Request for Documents (cont’d)</vt:lpstr>
      <vt:lpstr>Questions?</vt:lpstr>
      <vt:lpstr>DocuSign</vt:lpstr>
      <vt:lpstr>DocuSign (cont’d)</vt:lpstr>
      <vt:lpstr>DocuSign (cont’d)</vt:lpstr>
      <vt:lpstr>DocuSign (cont’d)</vt:lpstr>
      <vt:lpstr>DocuSign - Example</vt:lpstr>
      <vt:lpstr>Attaching Documents</vt:lpstr>
      <vt:lpstr>DocuSign – Electronic Signature</vt:lpstr>
      <vt:lpstr>Questions?</vt:lpstr>
      <vt:lpstr>Operating Plan</vt:lpstr>
      <vt:lpstr>Operating Plan</vt:lpstr>
      <vt:lpstr>Operating Plan (cont’d)</vt:lpstr>
      <vt:lpstr>Traceability System</vt:lpstr>
      <vt:lpstr>Questions?</vt:lpstr>
      <vt:lpstr>Financial Investigation Definitions</vt:lpstr>
      <vt:lpstr>Financial Investigation</vt:lpstr>
      <vt:lpstr>Review of Information Received</vt:lpstr>
      <vt:lpstr>Final Inspection</vt:lpstr>
      <vt:lpstr>Decision </vt:lpstr>
      <vt:lpstr>License Fee</vt:lpstr>
      <vt:lpstr>Final Steps</vt:lpstr>
      <vt:lpstr>Questions?</vt:lpstr>
      <vt:lpstr>Thank You </vt:lpstr>
    </vt:vector>
  </TitlesOfParts>
  <Company>WSLCB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Marijuana Licensing</dc:title>
  <dc:creator>Profiler</dc:creator>
  <cp:lastModifiedBy>jrd</cp:lastModifiedBy>
  <cp:revision>317</cp:revision>
  <dcterms:created xsi:type="dcterms:W3CDTF">2013-09-20T17:37:14Z</dcterms:created>
  <dcterms:modified xsi:type="dcterms:W3CDTF">2013-11-05T18:30:31Z</dcterms:modified>
</cp:coreProperties>
</file>