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2"/>
  </p:notesMasterIdLst>
  <p:sldIdLst>
    <p:sldId id="289" r:id="rId6"/>
    <p:sldId id="293" r:id="rId7"/>
    <p:sldId id="294" r:id="rId8"/>
    <p:sldId id="295" r:id="rId9"/>
    <p:sldId id="296" r:id="rId10"/>
    <p:sldId id="29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mon Lee" initials="EGL" lastIdx="9" clrIdx="0"/>
  <p:cmAuthor id="1" name="JoAnn Sample" initials="josa" lastIdx="3" clrIdx="1"/>
  <p:cmAuthor id="2" name="Melisa Valdez" initials="mv" lastIdx="8" clrIdx="2"/>
  <p:cmAuthor id="3" name="EL" initials="EL" lastIdx="8" clrIdx="3"/>
  <p:cmAuthor id="4" name="Edmon Lee" initials="egl" lastIdx="13" clrIdx="4"/>
  <p:cmAuthor id="5" name="Jeanne McShane" initials="jmcsh195"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9" autoAdjust="0"/>
    <p:restoredTop sz="92534" autoAdjust="0"/>
  </p:normalViewPr>
  <p:slideViewPr>
    <p:cSldViewPr>
      <p:cViewPr varScale="1">
        <p:scale>
          <a:sx n="122" d="100"/>
          <a:sy n="122" d="100"/>
        </p:scale>
        <p:origin x="1296" y="114"/>
      </p:cViewPr>
      <p:guideLst>
        <p:guide orient="horz" pos="2160"/>
        <p:guide pos="2880"/>
      </p:guideLst>
    </p:cSldViewPr>
  </p:slideViewPr>
  <p:notesTextViewPr>
    <p:cViewPr>
      <p:scale>
        <a:sx n="3" d="2"/>
        <a:sy n="3" d="2"/>
      </p:scale>
      <p:origin x="0" y="0"/>
    </p:cViewPr>
  </p:notesTextViewPr>
  <p:notesViewPr>
    <p:cSldViewPr>
      <p:cViewPr varScale="1">
        <p:scale>
          <a:sx n="99" d="100"/>
          <a:sy n="99" d="100"/>
        </p:scale>
        <p:origin x="352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17181AB-5AF8-471C-B2E6-0C636C456DC1}" type="datetimeFigureOut">
              <a:rPr lang="en-US" smtClean="0"/>
              <a:t>5/19/2016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348B3D1-6FB2-4AF4-8172-4D12F42E03EB}" type="slidenum">
              <a:rPr lang="en-US" smtClean="0"/>
              <a:t>‹#›</a:t>
            </a:fld>
            <a:endParaRPr lang="en-US"/>
          </a:p>
        </p:txBody>
      </p:sp>
    </p:spTree>
    <p:extLst>
      <p:ext uri="{BB962C8B-B14F-4D97-AF65-F5344CB8AC3E}">
        <p14:creationId xmlns:p14="http://schemas.microsoft.com/office/powerpoint/2010/main" val="2835153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3E4A1F9-1FB9-48F2-8028-8106857DC11E}"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967737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AE0E4B8-722D-4385-97E4-C8DE70EAC124}" type="datetime1">
              <a:rPr lang="en-US" smtClean="0"/>
              <a:pPr>
                <a:defRPr/>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800733-0F82-4C9E-84A2-D41D015DE741}" type="slidenum">
              <a:rPr lang="en-US"/>
              <a:pPr>
                <a:defRPr/>
              </a:pPr>
              <a:t>‹#›</a:t>
            </a:fld>
            <a:endParaRPr lang="en-US"/>
          </a:p>
        </p:txBody>
      </p:sp>
    </p:spTree>
    <p:extLst>
      <p:ext uri="{BB962C8B-B14F-4D97-AF65-F5344CB8AC3E}">
        <p14:creationId xmlns:p14="http://schemas.microsoft.com/office/powerpoint/2010/main" val="299245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CB35EB-6D99-47DC-A1CA-BD9A2F93A12A}" type="datetime1">
              <a:rPr lang="en-US" smtClean="0"/>
              <a:pPr>
                <a:defRPr/>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D2664A-3EF4-4960-90B8-72A7B2ECC4EE}" type="slidenum">
              <a:rPr lang="en-US"/>
              <a:pPr>
                <a:defRPr/>
              </a:pPr>
              <a:t>‹#›</a:t>
            </a:fld>
            <a:endParaRPr lang="en-US"/>
          </a:p>
        </p:txBody>
      </p:sp>
    </p:spTree>
    <p:extLst>
      <p:ext uri="{BB962C8B-B14F-4D97-AF65-F5344CB8AC3E}">
        <p14:creationId xmlns:p14="http://schemas.microsoft.com/office/powerpoint/2010/main" val="62087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F964B8-6C7B-4493-8F76-D90D9C245E66}" type="datetime1">
              <a:rPr lang="en-US" smtClean="0"/>
              <a:pPr>
                <a:defRPr/>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1E8475-1DBC-452A-8E70-CA63B85D4F98}" type="slidenum">
              <a:rPr lang="en-US"/>
              <a:pPr>
                <a:defRPr/>
              </a:pPr>
              <a:t>‹#›</a:t>
            </a:fld>
            <a:endParaRPr lang="en-US"/>
          </a:p>
        </p:txBody>
      </p:sp>
    </p:spTree>
    <p:extLst>
      <p:ext uri="{BB962C8B-B14F-4D97-AF65-F5344CB8AC3E}">
        <p14:creationId xmlns:p14="http://schemas.microsoft.com/office/powerpoint/2010/main" val="56022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5EFE5D-5A76-4555-BE6F-6C3B68C45CB8}" type="datetime1">
              <a:rPr lang="en-US" smtClean="0"/>
              <a:pPr>
                <a:defRPr/>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2D2F6A-2256-4B83-B848-4487CBFE56DA}" type="slidenum">
              <a:rPr lang="en-US"/>
              <a:pPr>
                <a:defRPr/>
              </a:pPr>
              <a:t>‹#›</a:t>
            </a:fld>
            <a:endParaRPr lang="en-US"/>
          </a:p>
        </p:txBody>
      </p:sp>
    </p:spTree>
    <p:extLst>
      <p:ext uri="{BB962C8B-B14F-4D97-AF65-F5344CB8AC3E}">
        <p14:creationId xmlns:p14="http://schemas.microsoft.com/office/powerpoint/2010/main" val="425628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7783252-B7A4-48AB-B704-C379B7484F7B}" type="datetime1">
              <a:rPr lang="en-US" smtClean="0"/>
              <a:pPr>
                <a:defRPr/>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05B744-1DC6-4FE6-BE73-7CEECF3F22EE}" type="slidenum">
              <a:rPr lang="en-US"/>
              <a:pPr>
                <a:defRPr/>
              </a:pPr>
              <a:t>‹#›</a:t>
            </a:fld>
            <a:endParaRPr lang="en-US"/>
          </a:p>
        </p:txBody>
      </p:sp>
    </p:spTree>
    <p:extLst>
      <p:ext uri="{BB962C8B-B14F-4D97-AF65-F5344CB8AC3E}">
        <p14:creationId xmlns:p14="http://schemas.microsoft.com/office/powerpoint/2010/main" val="253808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CC1BF8F-366A-4621-9C94-48D957645DF4}" type="datetime1">
              <a:rPr lang="en-US" smtClean="0"/>
              <a:pPr>
                <a:defRPr/>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E66DDE-24AC-4070-865C-FCDF60675F34}" type="slidenum">
              <a:rPr lang="en-US"/>
              <a:pPr>
                <a:defRPr/>
              </a:pPr>
              <a:t>‹#›</a:t>
            </a:fld>
            <a:endParaRPr lang="en-US"/>
          </a:p>
        </p:txBody>
      </p:sp>
    </p:spTree>
    <p:extLst>
      <p:ext uri="{BB962C8B-B14F-4D97-AF65-F5344CB8AC3E}">
        <p14:creationId xmlns:p14="http://schemas.microsoft.com/office/powerpoint/2010/main" val="2602710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792D606-FD85-452D-807B-85BD76E0CF4F}" type="datetime1">
              <a:rPr lang="en-US" smtClean="0"/>
              <a:pPr>
                <a:defRPr/>
              </a:pPr>
              <a:t>5/19/2016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E34A92C-44F5-4F01-AF5E-46C47ED89665}" type="slidenum">
              <a:rPr lang="en-US"/>
              <a:pPr>
                <a:defRPr/>
              </a:pPr>
              <a:t>‹#›</a:t>
            </a:fld>
            <a:endParaRPr lang="en-US"/>
          </a:p>
        </p:txBody>
      </p:sp>
    </p:spTree>
    <p:extLst>
      <p:ext uri="{BB962C8B-B14F-4D97-AF65-F5344CB8AC3E}">
        <p14:creationId xmlns:p14="http://schemas.microsoft.com/office/powerpoint/2010/main" val="59250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515AB1F-03D2-4737-B9B9-D4E7ED35BC2A}" type="datetime1">
              <a:rPr lang="en-US" smtClean="0"/>
              <a:pPr>
                <a:defRPr/>
              </a:pPr>
              <a:t>5/19/2016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AAF3EDB-8E1F-4559-BD22-20DEC66030B1}" type="slidenum">
              <a:rPr lang="en-US"/>
              <a:pPr>
                <a:defRPr/>
              </a:pPr>
              <a:t>‹#›</a:t>
            </a:fld>
            <a:endParaRPr lang="en-US"/>
          </a:p>
        </p:txBody>
      </p:sp>
    </p:spTree>
    <p:extLst>
      <p:ext uri="{BB962C8B-B14F-4D97-AF65-F5344CB8AC3E}">
        <p14:creationId xmlns:p14="http://schemas.microsoft.com/office/powerpoint/2010/main" val="1817555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C323ED-84F6-4155-90AA-9C888650F243}" type="datetime1">
              <a:rPr lang="en-US" smtClean="0"/>
              <a:pPr>
                <a:defRPr/>
              </a:pPr>
              <a:t>5/19/2016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3FB736E-5141-48D7-9A95-E58930286033}" type="slidenum">
              <a:rPr lang="en-US"/>
              <a:pPr>
                <a:defRPr/>
              </a:pPr>
              <a:t>‹#›</a:t>
            </a:fld>
            <a:endParaRPr lang="en-US"/>
          </a:p>
        </p:txBody>
      </p:sp>
    </p:spTree>
    <p:extLst>
      <p:ext uri="{BB962C8B-B14F-4D97-AF65-F5344CB8AC3E}">
        <p14:creationId xmlns:p14="http://schemas.microsoft.com/office/powerpoint/2010/main" val="138133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4E1A95D-7402-40B4-A6C3-2FFDC804AC25}" type="datetime1">
              <a:rPr lang="en-US" smtClean="0"/>
              <a:pPr>
                <a:defRPr/>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353F57-96D4-4B2D-B107-B1ADFC084984}" type="slidenum">
              <a:rPr lang="en-US"/>
              <a:pPr>
                <a:defRPr/>
              </a:pPr>
              <a:t>‹#›</a:t>
            </a:fld>
            <a:endParaRPr lang="en-US"/>
          </a:p>
        </p:txBody>
      </p:sp>
    </p:spTree>
    <p:extLst>
      <p:ext uri="{BB962C8B-B14F-4D97-AF65-F5344CB8AC3E}">
        <p14:creationId xmlns:p14="http://schemas.microsoft.com/office/powerpoint/2010/main" val="1492382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23A0CB-56D2-44C3-BCCC-9688397D3540}" type="datetime1">
              <a:rPr lang="en-US" smtClean="0"/>
              <a:pPr>
                <a:defRPr/>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AA1141-8341-4F2A-BC78-C3DEA6805740}" type="slidenum">
              <a:rPr lang="en-US"/>
              <a:pPr>
                <a:defRPr/>
              </a:pPr>
              <a:t>‹#›</a:t>
            </a:fld>
            <a:endParaRPr lang="en-US"/>
          </a:p>
        </p:txBody>
      </p:sp>
    </p:spTree>
    <p:extLst>
      <p:ext uri="{BB962C8B-B14F-4D97-AF65-F5344CB8AC3E}">
        <p14:creationId xmlns:p14="http://schemas.microsoft.com/office/powerpoint/2010/main" val="1030607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fontAlgn="base">
              <a:spcBef>
                <a:spcPct val="0"/>
              </a:spcBef>
              <a:spcAft>
                <a:spcPct val="0"/>
              </a:spcAft>
              <a:defRPr/>
            </a:pPr>
            <a:fld id="{64373946-EE79-4C47-B6D6-191B6F9C050C}" type="datetime1">
              <a:rPr lang="en-US" smtClean="0"/>
              <a:pPr fontAlgn="base">
                <a:spcBef>
                  <a:spcPct val="0"/>
                </a:spcBef>
                <a:spcAft>
                  <a:spcPct val="0"/>
                </a:spcAft>
                <a:defRPr/>
              </a:pPr>
              <a:t>5/19/2016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fontAlgn="base">
              <a:spcBef>
                <a:spcPct val="0"/>
              </a:spcBef>
              <a:spcAft>
                <a:spcPct val="0"/>
              </a:spcAft>
              <a:defRPr/>
            </a:pPr>
            <a:fld id="{A923A23C-F573-46DC-9047-F11FCCFCF620}"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128715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11275" y="2667000"/>
            <a:ext cx="7924800" cy="1295400"/>
          </a:xfrm>
        </p:spPr>
        <p:txBody>
          <a:bodyPr/>
          <a:lstStyle/>
          <a:p>
            <a:pPr eaLnBrk="1" hangingPunct="1"/>
            <a:r>
              <a:rPr lang="en-US" altLang="en-US" b="1" dirty="0" smtClean="0"/>
              <a:t/>
            </a:r>
            <a:br>
              <a:rPr lang="en-US" altLang="en-US" b="1" dirty="0" smtClean="0"/>
            </a:br>
            <a:r>
              <a:rPr lang="en-US" altLang="en-US" b="1" dirty="0" smtClean="0"/>
              <a:t>Marijuana Licensing</a:t>
            </a:r>
            <a:br>
              <a:rPr lang="en-US" altLang="en-US" b="1" dirty="0" smtClean="0"/>
            </a:br>
            <a:r>
              <a:rPr lang="en-US" altLang="en-US" b="1" dirty="0" smtClean="0"/>
              <a:t>Q&amp;A</a:t>
            </a:r>
            <a:br>
              <a:rPr lang="en-US" altLang="en-US" b="1" dirty="0" smtClean="0"/>
            </a:br>
            <a:endParaRPr lang="en-US" altLang="en-US" b="1" dirty="0" smtClean="0"/>
          </a:p>
        </p:txBody>
      </p:sp>
      <p:pic>
        <p:nvPicPr>
          <p:cNvPr id="6" name="Picture 2" descr="http://intranet/Forms/PublishingImages/2015ppt-titlebar_Sharep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 y="-4184"/>
            <a:ext cx="9143999" cy="963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299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229600" cy="5410200"/>
          </a:xfrm>
        </p:spPr>
        <p:txBody>
          <a:bodyPr/>
          <a:lstStyle/>
          <a:p>
            <a:pPr marL="0" indent="0" algn="ctr">
              <a:buNone/>
            </a:pPr>
            <a:r>
              <a:rPr lang="en-US" sz="3600" b="1" dirty="0" smtClean="0"/>
              <a:t>Why is there a cap on retail stores?</a:t>
            </a:r>
          </a:p>
          <a:p>
            <a:pPr marL="0" indent="0" algn="ctr">
              <a:buNone/>
            </a:pPr>
            <a:endParaRPr lang="en-US" sz="1600" b="1" dirty="0" smtClean="0"/>
          </a:p>
          <a:p>
            <a:pPr marL="0" indent="0">
              <a:buNone/>
            </a:pPr>
            <a:r>
              <a:rPr lang="en-US" sz="2800" dirty="0" smtClean="0"/>
              <a:t>I-502 required the LCB to set the maximum amount of stores which was set at 334. When Senate Bill 5052 passed it called on the LCB to increase the number of retail outlets to meet the needs of medical patients and increase the access points. The LCB determined that 222 additional stores would meet the needs based on a report from BOTEC. The need for additional stores will be re-evaluated in a year.</a:t>
            </a:r>
            <a:endParaRPr lang="en-US" sz="2800" dirty="0"/>
          </a:p>
        </p:txBody>
      </p:sp>
      <p:sp>
        <p:nvSpPr>
          <p:cNvPr id="4" name="Slide Number Placeholder 3"/>
          <p:cNvSpPr>
            <a:spLocks noGrp="1"/>
          </p:cNvSpPr>
          <p:nvPr>
            <p:ph type="sldNum" sz="quarter" idx="12"/>
          </p:nvPr>
        </p:nvSpPr>
        <p:spPr/>
        <p:txBody>
          <a:bodyPr/>
          <a:lstStyle/>
          <a:p>
            <a:pPr>
              <a:defRPr/>
            </a:pPr>
            <a:fld id="{272D2F6A-2256-4B83-B848-4487CBFE56DA}" type="slidenum">
              <a:rPr lang="en-US" smtClean="0"/>
              <a:pPr>
                <a:defRPr/>
              </a:pPr>
              <a:t>2</a:t>
            </a:fld>
            <a:endParaRPr lang="en-US"/>
          </a:p>
        </p:txBody>
      </p:sp>
      <p:pic>
        <p:nvPicPr>
          <p:cNvPr id="6" name="Picture 2" descr="http://intranet/Forms/PublishingImages/2015ppt-titlebar_Sharepoi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 y="-4184"/>
            <a:ext cx="9143999" cy="963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14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229600" cy="5410200"/>
          </a:xfrm>
        </p:spPr>
        <p:txBody>
          <a:bodyPr/>
          <a:lstStyle/>
          <a:p>
            <a:pPr marL="0" indent="0" algn="ctr">
              <a:buNone/>
            </a:pPr>
            <a:r>
              <a:rPr lang="en-US" sz="3600" b="1" dirty="0" smtClean="0"/>
              <a:t>Will a retailer be able to sell plants to patients holding a medical card?</a:t>
            </a:r>
          </a:p>
          <a:p>
            <a:pPr marL="0" indent="0" algn="ctr">
              <a:buNone/>
            </a:pPr>
            <a:endParaRPr lang="en-US" sz="1600" b="1" dirty="0" smtClean="0"/>
          </a:p>
          <a:p>
            <a:pPr marL="0" indent="0">
              <a:buNone/>
            </a:pPr>
            <a:r>
              <a:rPr lang="en-US" sz="2800" dirty="0" smtClean="0"/>
              <a:t>At this time retailers are not able to do this as this would take new legislation to enact. The LCB does understand there is a need for this and conversations are </a:t>
            </a:r>
            <a:r>
              <a:rPr lang="en-US" sz="2800" dirty="0" smtClean="0"/>
              <a:t>currently taking </a:t>
            </a:r>
            <a:r>
              <a:rPr lang="en-US" sz="2800" dirty="0" smtClean="0"/>
              <a:t>place.</a:t>
            </a:r>
            <a:endParaRPr lang="en-US" sz="2800" dirty="0"/>
          </a:p>
        </p:txBody>
      </p:sp>
      <p:sp>
        <p:nvSpPr>
          <p:cNvPr id="4" name="Slide Number Placeholder 3"/>
          <p:cNvSpPr>
            <a:spLocks noGrp="1"/>
          </p:cNvSpPr>
          <p:nvPr>
            <p:ph type="sldNum" sz="quarter" idx="12"/>
          </p:nvPr>
        </p:nvSpPr>
        <p:spPr/>
        <p:txBody>
          <a:bodyPr/>
          <a:lstStyle/>
          <a:p>
            <a:pPr>
              <a:defRPr/>
            </a:pPr>
            <a:fld id="{272D2F6A-2256-4B83-B848-4487CBFE56DA}" type="slidenum">
              <a:rPr lang="en-US" smtClean="0"/>
              <a:pPr>
                <a:defRPr/>
              </a:pPr>
              <a:t>3</a:t>
            </a:fld>
            <a:endParaRPr lang="en-US"/>
          </a:p>
        </p:txBody>
      </p:sp>
      <p:pic>
        <p:nvPicPr>
          <p:cNvPr id="6" name="Picture 2" descr="http://intranet/Forms/PublishingImages/2015ppt-titlebar_Sharepoi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 y="-4184"/>
            <a:ext cx="9143999" cy="963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06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229600" cy="5638800"/>
          </a:xfrm>
        </p:spPr>
        <p:txBody>
          <a:bodyPr/>
          <a:lstStyle/>
          <a:p>
            <a:pPr marL="0" indent="0" algn="ctr">
              <a:buNone/>
            </a:pPr>
            <a:r>
              <a:rPr lang="en-US" sz="3600" b="1" dirty="0" smtClean="0"/>
              <a:t>When will LCB begin processing my 2</a:t>
            </a:r>
            <a:r>
              <a:rPr lang="en-US" sz="3600" b="1" baseline="30000" dirty="0" smtClean="0"/>
              <a:t>nd</a:t>
            </a:r>
            <a:r>
              <a:rPr lang="en-US" sz="3600" b="1" dirty="0" smtClean="0"/>
              <a:t> or 3</a:t>
            </a:r>
            <a:r>
              <a:rPr lang="en-US" sz="3600" b="1" baseline="30000" dirty="0" smtClean="0"/>
              <a:t>rd</a:t>
            </a:r>
            <a:r>
              <a:rPr lang="en-US" sz="3600" b="1" dirty="0" smtClean="0"/>
              <a:t> Producer application?</a:t>
            </a:r>
          </a:p>
          <a:p>
            <a:pPr marL="0" indent="0">
              <a:buNone/>
            </a:pPr>
            <a:endParaRPr lang="en-US" sz="1200" dirty="0" smtClean="0"/>
          </a:p>
          <a:p>
            <a:pPr marL="0" indent="0">
              <a:buNone/>
            </a:pPr>
            <a:r>
              <a:rPr lang="en-US" sz="2400" dirty="0" smtClean="0"/>
              <a:t>Research conducted by the University of Washington reported </a:t>
            </a:r>
            <a:r>
              <a:rPr lang="en-US" sz="2400" dirty="0"/>
              <a:t>that 10 million square feet of canopy is sufficient for Washington States’ demand in both the medical marijuana and the recreational markets. To date, the state has licensed over 12 million square feet of plant canopy with additional producers still being licensed. </a:t>
            </a:r>
          </a:p>
          <a:p>
            <a:pPr marL="0" indent="0">
              <a:buNone/>
            </a:pPr>
            <a:r>
              <a:rPr lang="en-US" sz="2400" dirty="0" smtClean="0"/>
              <a:t>Due </a:t>
            </a:r>
            <a:r>
              <a:rPr lang="en-US" sz="2400" dirty="0"/>
              <a:t>to the sufficient canopy, the WSLCB will not process second and third producer license applications. Those producers that have second and third applications on hold will be withdrawn and the LCB will issue a refund. The LCB will be withdrawing these applications and issuing refunds over the next few months. </a:t>
            </a:r>
          </a:p>
        </p:txBody>
      </p:sp>
      <p:pic>
        <p:nvPicPr>
          <p:cNvPr id="6" name="Picture 2" descr="http://intranet/Forms/PublishingImages/2015ppt-titlebar_Sharepoi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 y="-4184"/>
            <a:ext cx="9143999" cy="963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0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229600" cy="5638800"/>
          </a:xfrm>
        </p:spPr>
        <p:txBody>
          <a:bodyPr/>
          <a:lstStyle/>
          <a:p>
            <a:pPr marL="0" indent="0" algn="ctr">
              <a:buNone/>
            </a:pPr>
            <a:r>
              <a:rPr lang="en-US" sz="3600" b="1" dirty="0" smtClean="0"/>
              <a:t>As a licensed producer, can I increase my plant canopy tier level if I am a 1 or 2?</a:t>
            </a:r>
          </a:p>
          <a:p>
            <a:pPr marL="0" indent="0">
              <a:buNone/>
            </a:pPr>
            <a:endParaRPr lang="en-US" sz="1200" dirty="0" smtClean="0"/>
          </a:p>
          <a:p>
            <a:pPr marL="0" indent="0">
              <a:buNone/>
            </a:pPr>
            <a:r>
              <a:rPr lang="en-US" sz="2400" dirty="0" smtClean="0"/>
              <a:t>Unfortunately there is no plan to allow licensed producers to change their designated tiers. You may however increase the maximum allotted amount of canopy within your tier. </a:t>
            </a:r>
            <a:endParaRPr lang="en-US" sz="2400" dirty="0"/>
          </a:p>
        </p:txBody>
      </p:sp>
      <p:pic>
        <p:nvPicPr>
          <p:cNvPr id="6" name="Picture 2" descr="http://intranet/Forms/PublishingImages/2015ppt-titlebar_Sharepoi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 y="-4184"/>
            <a:ext cx="9143999" cy="963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43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229600" cy="5638800"/>
          </a:xfrm>
        </p:spPr>
        <p:txBody>
          <a:bodyPr/>
          <a:lstStyle/>
          <a:p>
            <a:pPr marL="0" indent="0" algn="ctr">
              <a:buNone/>
            </a:pPr>
            <a:r>
              <a:rPr lang="en-US" sz="3600" b="1" dirty="0" smtClean="0"/>
              <a:t>What type of approval is needed to make changes to my existing business?</a:t>
            </a:r>
          </a:p>
          <a:p>
            <a:pPr marL="0" indent="0">
              <a:buNone/>
            </a:pPr>
            <a:endParaRPr lang="en-US" sz="1200" dirty="0" smtClean="0"/>
          </a:p>
          <a:p>
            <a:pPr marL="0" indent="0">
              <a:buNone/>
            </a:pPr>
            <a:r>
              <a:rPr lang="en-US" sz="2400" dirty="0" smtClean="0"/>
              <a:t>Prior approval is required for all changes. You can access applications on our website for the following:</a:t>
            </a:r>
          </a:p>
          <a:p>
            <a:r>
              <a:rPr lang="en-US" sz="2400" dirty="0" smtClean="0"/>
              <a:t>Adding a Financier</a:t>
            </a:r>
          </a:p>
          <a:p>
            <a:r>
              <a:rPr lang="en-US" sz="2400" dirty="0" smtClean="0"/>
              <a:t>Change in Governing People, Percentage Owned and/or Stock/Unit Ownership</a:t>
            </a:r>
          </a:p>
          <a:p>
            <a:r>
              <a:rPr lang="en-US" sz="2400" dirty="0" smtClean="0"/>
              <a:t>Request to Alter Marijuana Site and/or Operating Plan</a:t>
            </a:r>
          </a:p>
          <a:p>
            <a:r>
              <a:rPr lang="en-US" sz="2400" dirty="0" smtClean="0"/>
              <a:t>Application for Added Medical Marijuana Endorsement (for licensed retailers)</a:t>
            </a:r>
          </a:p>
          <a:p>
            <a:pPr marL="0" indent="0">
              <a:buNone/>
            </a:pPr>
            <a:r>
              <a:rPr lang="en-US" sz="2400" dirty="0" smtClean="0"/>
              <a:t>Go to lcb.wa.gov and select “Licensing Services”, “Marijuana Licensing” and then “Marijuana License Applications”</a:t>
            </a:r>
            <a:endParaRPr lang="en-US" sz="2400" dirty="0"/>
          </a:p>
        </p:txBody>
      </p:sp>
      <p:pic>
        <p:nvPicPr>
          <p:cNvPr id="6" name="Picture 2" descr="http://intranet/Forms/PublishingImages/2015ppt-titlebar_Sharepoi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 y="-4184"/>
            <a:ext cx="9143999" cy="963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09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3">
                                            <p:txEl>
                                              <p:pRg st="5" end="5"/>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9" dur="500"/>
                                        <p:tgtEl>
                                          <p:spTgt spid="3">
                                            <p:txEl>
                                              <p:pRg st="6" end="6"/>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p:cTn id="3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DC648D2D124CE94585F9651F85AE2988" ma:contentTypeVersion="2" ma:contentTypeDescription="Create a new document." ma:contentTypeScope="" ma:versionID="e63de3acc456fdc4744232b83dd586aa">
  <xsd:schema xmlns:xsd="http://www.w3.org/2001/XMLSchema" xmlns:xs="http://www.w3.org/2001/XMLSchema" xmlns:p="http://schemas.microsoft.com/office/2006/metadata/properties" xmlns:ns2="5bc93a82-2fa7-45c3-a257-2009c96618b9" xmlns:ns3="9452c2db-b8aa-4cb1-9e2d-3b609f8f4c32" targetNamespace="http://schemas.microsoft.com/office/2006/metadata/properties" ma:root="true" ma:fieldsID="10529bafbf0b122a23c1fd62e2106c79" ns2:_="" ns3:_="">
    <xsd:import namespace="5bc93a82-2fa7-45c3-a257-2009c96618b9"/>
    <xsd:import namespace="9452c2db-b8aa-4cb1-9e2d-3b609f8f4c32"/>
    <xsd:element name="properties">
      <xsd:complexType>
        <xsd:sequence>
          <xsd:element name="documentManagement">
            <xsd:complexType>
              <xsd:all>
                <xsd:element ref="ns2:_dlc_DocId" minOccurs="0"/>
                <xsd:element ref="ns2:_dlc_DocIdUrl" minOccurs="0"/>
                <xsd:element ref="ns2:_dlc_DocIdPersistId" minOccurs="0"/>
                <xsd:element ref="ns3:Date_x0020_Presented"/>
                <xsd:element ref="ns3:Divi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c93a82-2fa7-45c3-a257-2009c96618b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452c2db-b8aa-4cb1-9e2d-3b609f8f4c32" elementFormDefault="qualified">
    <xsd:import namespace="http://schemas.microsoft.com/office/2006/documentManagement/types"/>
    <xsd:import namespace="http://schemas.microsoft.com/office/infopath/2007/PartnerControls"/>
    <xsd:element name="Date_x0020_Presented" ma:index="11" ma:displayName="Date Presented" ma:format="DateOnly" ma:internalName="Date_x0020_Presented">
      <xsd:simpleType>
        <xsd:restriction base="dms:DateTime"/>
      </xsd:simpleType>
    </xsd:element>
    <xsd:element name="Division" ma:index="12" nillable="true" ma:displayName="Division" ma:default="Director's Office" ma:format="Dropdown" ma:internalName="Division">
      <xsd:simpleType>
        <xsd:restriction base="dms:Choice">
          <xsd:enumeration value="Director's Office"/>
          <xsd:enumeration value="Enforcement"/>
          <xsd:enumeration value="Human Resources"/>
          <xsd:enumeration value="Finance"/>
          <xsd:enumeration value="Licensing"/>
          <xsd:enumeration value="Information Technology"/>
          <xsd:enumeration value="Support Services"/>
          <xsd:enumeration value="Business Enterpris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5bc93a82-2fa7-45c3-a257-2009c96618b9">JR3YZVZ24WMT-247-205</_dlc_DocId>
    <_dlc_DocIdUrl xmlns="5bc93a82-2fa7-45c3-a257-2009c96618b9">
      <Url>http://intranet/planningandperformance/_layouts/DocIdRedir.aspx?ID=JR3YZVZ24WMT-247-205</Url>
      <Description>JR3YZVZ24WMT-247-205</Description>
    </_dlc_DocIdUrl>
    <Date_x0020_Presented xmlns="9452c2db-b8aa-4cb1-9e2d-3b609f8f4c32">2015-10-27T07:00:00+00:00</Date_x0020_Presented>
    <Division xmlns="9452c2db-b8aa-4cb1-9e2d-3b609f8f4c32">Licensing</Division>
  </documentManagement>
</p:properties>
</file>

<file path=customXml/itemProps1.xml><?xml version="1.0" encoding="utf-8"?>
<ds:datastoreItem xmlns:ds="http://schemas.openxmlformats.org/officeDocument/2006/customXml" ds:itemID="{7F6CD0E8-83FD-48C5-9EA6-91D15D590DBF}">
  <ds:schemaRefs>
    <ds:schemaRef ds:uri="http://schemas.microsoft.com/sharepoint/v3/contenttype/forms"/>
  </ds:schemaRefs>
</ds:datastoreItem>
</file>

<file path=customXml/itemProps2.xml><?xml version="1.0" encoding="utf-8"?>
<ds:datastoreItem xmlns:ds="http://schemas.openxmlformats.org/officeDocument/2006/customXml" ds:itemID="{CF5CFAEE-A77B-480A-8688-EFBEC5362A07}">
  <ds:schemaRefs>
    <ds:schemaRef ds:uri="http://schemas.microsoft.com/sharepoint/events"/>
  </ds:schemaRefs>
</ds:datastoreItem>
</file>

<file path=customXml/itemProps3.xml><?xml version="1.0" encoding="utf-8"?>
<ds:datastoreItem xmlns:ds="http://schemas.openxmlformats.org/officeDocument/2006/customXml" ds:itemID="{2D492FBA-FF03-480A-A544-46CA35972B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c93a82-2fa7-45c3-a257-2009c96618b9"/>
    <ds:schemaRef ds:uri="9452c2db-b8aa-4cb1-9e2d-3b609f8f4c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76CF0E0-DA60-49FD-970D-A3788EF011BD}">
  <ds:schemaRefs>
    <ds:schemaRef ds:uri="http://purl.org/dc/elements/1.1/"/>
    <ds:schemaRef ds:uri="http://purl.org/dc/terms/"/>
    <ds:schemaRef ds:uri="http://schemas.openxmlformats.org/package/2006/metadata/core-properties"/>
    <ds:schemaRef ds:uri="http://www.w3.org/XML/1998/namespace"/>
    <ds:schemaRef ds:uri="http://purl.org/dc/dcmitype/"/>
    <ds:schemaRef ds:uri="9452c2db-b8aa-4cb1-9e2d-3b609f8f4c32"/>
    <ds:schemaRef ds:uri="5bc93a82-2fa7-45c3-a257-2009c96618b9"/>
    <ds:schemaRef ds:uri="http://schemas.microsoft.com/office/2006/metadata/properties"/>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9297</TotalTime>
  <Words>396</Words>
  <Application>Microsoft Office PowerPoint</Application>
  <PresentationFormat>On-screen Show (4:3)</PresentationFormat>
  <Paragraphs>25</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1_Office Theme</vt:lpstr>
      <vt:lpstr> Marijuana Licensing Q&amp;A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Licensing and Regulation Trends</dc:title>
  <dc:creator>GiGi Zenk</dc:creator>
  <cp:lastModifiedBy>Reid, Nicola M (LCB)</cp:lastModifiedBy>
  <cp:revision>311</cp:revision>
  <cp:lastPrinted>2016-05-18T19:06:29Z</cp:lastPrinted>
  <dcterms:created xsi:type="dcterms:W3CDTF">2014-10-17T22:59:01Z</dcterms:created>
  <dcterms:modified xsi:type="dcterms:W3CDTF">2016-05-19T17:42:15Z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fc5527ee-17fe-4470-a0d5-86441986fc47</vt:lpwstr>
  </property>
  <property fmtid="{D5CDD505-2E9C-101B-9397-08002B2CF9AE}" pid="3" name="ContentTypeId">
    <vt:lpwstr>0x010100DC648D2D124CE94585F9651F85AE2988</vt:lpwstr>
  </property>
</Properties>
</file>